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46"/>
  </p:notesMasterIdLst>
  <p:sldIdLst>
    <p:sldId id="256" r:id="rId2"/>
    <p:sldId id="818" r:id="rId3"/>
    <p:sldId id="268" r:id="rId4"/>
    <p:sldId id="332" r:id="rId5"/>
    <p:sldId id="728" r:id="rId6"/>
    <p:sldId id="688" r:id="rId7"/>
    <p:sldId id="811" r:id="rId8"/>
    <p:sldId id="729" r:id="rId9"/>
    <p:sldId id="730" r:id="rId10"/>
    <p:sldId id="731" r:id="rId11"/>
    <p:sldId id="734" r:id="rId12"/>
    <p:sldId id="735" r:id="rId13"/>
    <p:sldId id="736" r:id="rId14"/>
    <p:sldId id="737" r:id="rId15"/>
    <p:sldId id="738" r:id="rId16"/>
    <p:sldId id="739" r:id="rId17"/>
    <p:sldId id="740" r:id="rId18"/>
    <p:sldId id="741" r:id="rId19"/>
    <p:sldId id="742" r:id="rId20"/>
    <p:sldId id="743" r:id="rId21"/>
    <p:sldId id="744" r:id="rId22"/>
    <p:sldId id="747" r:id="rId23"/>
    <p:sldId id="748" r:id="rId24"/>
    <p:sldId id="749" r:id="rId25"/>
    <p:sldId id="750" r:id="rId26"/>
    <p:sldId id="751" r:id="rId27"/>
    <p:sldId id="752" r:id="rId28"/>
    <p:sldId id="753" r:id="rId29"/>
    <p:sldId id="754" r:id="rId30"/>
    <p:sldId id="756" r:id="rId31"/>
    <p:sldId id="757" r:id="rId32"/>
    <p:sldId id="758" r:id="rId33"/>
    <p:sldId id="760" r:id="rId34"/>
    <p:sldId id="762" r:id="rId35"/>
    <p:sldId id="822" r:id="rId36"/>
    <p:sldId id="793" r:id="rId37"/>
    <p:sldId id="828" r:id="rId38"/>
    <p:sldId id="827" r:id="rId39"/>
    <p:sldId id="819" r:id="rId40"/>
    <p:sldId id="798" r:id="rId41"/>
    <p:sldId id="826" r:id="rId42"/>
    <p:sldId id="823" r:id="rId43"/>
    <p:sldId id="825" r:id="rId44"/>
    <p:sldId id="35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30411"/>
    <a:srgbClr val="FF0000"/>
    <a:srgbClr val="C9E4FF"/>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814" autoAdjust="0"/>
    <p:restoredTop sz="92636" autoAdjust="0"/>
  </p:normalViewPr>
  <p:slideViewPr>
    <p:cSldViewPr>
      <p:cViewPr varScale="1">
        <p:scale>
          <a:sx n="73" d="100"/>
          <a:sy n="73" d="100"/>
        </p:scale>
        <p:origin x="-10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922"/>
    </p:cViewPr>
  </p:sorterViewPr>
  <p:notesViewPr>
    <p:cSldViewPr>
      <p:cViewPr varScale="1">
        <p:scale>
          <a:sx n="42" d="100"/>
          <a:sy n="42" d="100"/>
        </p:scale>
        <p:origin x="2328" y="53"/>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65009927913955"/>
          <c:y val="7.6196277402072424E-2"/>
          <c:w val="0.72997117253706212"/>
          <c:h val="0.64501034824079961"/>
        </c:manualLayout>
      </c:layout>
      <c:barChart>
        <c:barDir val="col"/>
        <c:grouping val="clustered"/>
        <c:ser>
          <c:idx val="0"/>
          <c:order val="0"/>
          <c:tx>
            <c:strRef>
              <c:f>'Sheet2 (2)'!$C$3</c:f>
              <c:strCache>
                <c:ptCount val="1"/>
                <c:pt idx="0">
                  <c:v>Revenues</c:v>
                </c:pt>
              </c:strCache>
            </c:strRef>
          </c:tx>
          <c:spPr>
            <a:solidFill>
              <a:schemeClr val="accent3">
                <a:lumMod val="75000"/>
              </a:schemeClr>
            </a:solidFill>
            <a:ln w="12700">
              <a:solidFill>
                <a:srgbClr val="000000"/>
              </a:solidFill>
              <a:prstDash val="solid"/>
            </a:ln>
          </c:spPr>
          <c:cat>
            <c:strRef>
              <c:f>'Sheet2 (2)'!$B$4:$B$8</c:f>
              <c:strCache>
                <c:ptCount val="5"/>
                <c:pt idx="0">
                  <c:v>Expedia</c:v>
                </c:pt>
                <c:pt idx="1">
                  <c:v>Priceline</c:v>
                </c:pt>
                <c:pt idx="2">
                  <c:v>Carlson</c:v>
                </c:pt>
                <c:pt idx="3">
                  <c:v>American Express</c:v>
                </c:pt>
                <c:pt idx="4">
                  <c:v>BCD</c:v>
                </c:pt>
              </c:strCache>
            </c:strRef>
          </c:cat>
          <c:val>
            <c:numRef>
              <c:f>'Sheet2 (2)'!$C$4:$C$8</c:f>
              <c:numCache>
                <c:formatCode>"$"#,##0_);[Red]\("$"#,##0\)</c:formatCode>
                <c:ptCount val="5"/>
                <c:pt idx="0">
                  <c:v>29.3</c:v>
                </c:pt>
                <c:pt idx="1">
                  <c:v>29.2</c:v>
                </c:pt>
                <c:pt idx="2">
                  <c:v>28</c:v>
                </c:pt>
                <c:pt idx="3">
                  <c:v>20.8</c:v>
                </c:pt>
                <c:pt idx="4">
                  <c:v>16</c:v>
                </c:pt>
              </c:numCache>
            </c:numRef>
          </c:val>
        </c:ser>
        <c:dLbls/>
        <c:axId val="277870080"/>
        <c:axId val="277871616"/>
      </c:barChart>
      <c:catAx>
        <c:axId val="277870080"/>
        <c:scaling>
          <c:orientation val="minMax"/>
        </c:scaling>
        <c:axPos val="b"/>
        <c:numFmt formatCode="General" sourceLinked="1"/>
        <c:tickLblPos val="nextTo"/>
        <c:spPr>
          <a:ln w="3175">
            <a:solidFill>
              <a:srgbClr val="000000"/>
            </a:solidFill>
            <a:prstDash val="solid"/>
          </a:ln>
        </c:spPr>
        <c:txPr>
          <a:bodyPr rot="-2700000" vert="horz"/>
          <a:lstStyle/>
          <a:p>
            <a:pPr>
              <a:defRPr sz="1100" b="0" i="0" u="none" strike="noStrike" baseline="0">
                <a:solidFill>
                  <a:srgbClr val="000000"/>
                </a:solidFill>
                <a:latin typeface="Arial"/>
                <a:ea typeface="Arial"/>
                <a:cs typeface="Arial"/>
              </a:defRPr>
            </a:pPr>
            <a:endParaRPr lang="en-US"/>
          </a:p>
        </c:txPr>
        <c:crossAx val="277871616"/>
        <c:crosses val="autoZero"/>
        <c:lblAlgn val="ctr"/>
        <c:lblOffset val="100"/>
        <c:tickLblSkip val="1"/>
        <c:tickMarkSkip val="1"/>
      </c:catAx>
      <c:valAx>
        <c:axId val="277871616"/>
        <c:scaling>
          <c:orientation val="minMax"/>
          <c:max val="30"/>
        </c:scaling>
        <c:axPos val="l"/>
        <c:majorGridlines>
          <c:spPr>
            <a:ln w="3175">
              <a:solidFill>
                <a:srgbClr val="000000"/>
              </a:solidFill>
              <a:prstDash val="solid"/>
            </a:ln>
          </c:spPr>
        </c:majorGridlines>
        <c:title>
          <c:tx>
            <c:rich>
              <a:bodyPr/>
              <a:lstStyle/>
              <a:p>
                <a:pPr>
                  <a:defRPr sz="875" b="1" i="0" u="none" strike="noStrike" baseline="0">
                    <a:solidFill>
                      <a:srgbClr val="000000"/>
                    </a:solidFill>
                    <a:latin typeface="Arial"/>
                    <a:ea typeface="Arial"/>
                    <a:cs typeface="Arial"/>
                  </a:defRPr>
                </a:pPr>
                <a:r>
                  <a:rPr lang="en-US" dirty="0" smtClean="0"/>
                  <a:t>2011 </a:t>
                </a:r>
                <a:r>
                  <a:rPr lang="en-US" dirty="0"/>
                  <a:t>Revenues (in Billions)</a:t>
                </a:r>
              </a:p>
            </c:rich>
          </c:tx>
          <c:layout>
            <c:manualLayout>
              <c:xMode val="edge"/>
              <c:yMode val="edge"/>
              <c:x val="7.0141312223474445E-2"/>
              <c:y val="0.25740517275664687"/>
            </c:manualLayout>
          </c:layout>
          <c:spPr>
            <a:noFill/>
            <a:ln w="25400">
              <a:noFill/>
            </a:ln>
          </c:spPr>
        </c:title>
        <c:numFmt formatCode="&quot;$&quot;#,##0_);[Red]\(&quot;$&quot;#,##0\)"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277870080"/>
        <c:crosses val="autoZero"/>
        <c:crossBetween val="between"/>
      </c:valAx>
      <c:spPr>
        <a:noFill/>
        <a:ln w="12700">
          <a:solidFill>
            <a:sysClr val="windowText" lastClr="000000"/>
          </a:solidFill>
          <a:prstDash val="solid"/>
        </a:ln>
      </c:spPr>
    </c:plotArea>
    <c:plotVisOnly val="1"/>
    <c:dispBlanksAs val="gap"/>
  </c:chart>
  <c:spPr>
    <a:solidFill>
      <a:srgbClr val="FFFFFF"/>
    </a:solidFill>
    <a:ln w="9525">
      <a:solidFill>
        <a:sysClr val="windowText" lastClr="000000"/>
      </a:solidFill>
    </a:ln>
  </c:spPr>
  <c:txPr>
    <a:bodyPr/>
    <a:lstStyle/>
    <a:p>
      <a:pPr>
        <a:defRPr sz="900" b="0" i="0" u="none" strike="noStrike" baseline="0">
          <a:solidFill>
            <a:srgbClr val="000000"/>
          </a:solidFill>
          <a:latin typeface="Arial"/>
          <a:ea typeface="Arial"/>
          <a:cs typeface="Arial"/>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353BB-FDBA-4842-A34A-9B05C2864941}" type="datetimeFigureOut">
              <a:rPr lang="en-US" smtClean="0"/>
              <a:pPr/>
              <a:t>11/6/2014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FE7B4-4AC4-4651-A5AD-64B3BFFF8004}" type="slidenum">
              <a:rPr lang="en-US" smtClean="0"/>
              <a:pPr/>
              <a:t>‹#›</a:t>
            </a:fld>
            <a:endParaRPr lang="en-US" dirty="0"/>
          </a:p>
        </p:txBody>
      </p:sp>
    </p:spTree>
    <p:extLst>
      <p:ext uri="{BB962C8B-B14F-4D97-AF65-F5344CB8AC3E}">
        <p14:creationId xmlns:p14="http://schemas.microsoft.com/office/powerpoint/2010/main" xmlns="" val="257741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FFE7B4-4AC4-4651-A5AD-64B3BFFF8004}" type="slidenum">
              <a:rPr lang="en-US" smtClean="0"/>
              <a:pPr/>
              <a:t>1</a:t>
            </a:fld>
            <a:endParaRPr lang="en-US" dirty="0"/>
          </a:p>
        </p:txBody>
      </p:sp>
    </p:spTree>
    <p:extLst>
      <p:ext uri="{BB962C8B-B14F-4D97-AF65-F5344CB8AC3E}">
        <p14:creationId xmlns:p14="http://schemas.microsoft.com/office/powerpoint/2010/main" xmlns="" val="23932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FE7B4-4AC4-4651-A5AD-64B3BFFF8004}" type="slidenum">
              <a:rPr lang="en-US" smtClean="0"/>
              <a:pPr/>
              <a:t>40</a:t>
            </a:fld>
            <a:endParaRPr lang="en-US" dirty="0"/>
          </a:p>
        </p:txBody>
      </p:sp>
    </p:spTree>
    <p:extLst>
      <p:ext uri="{BB962C8B-B14F-4D97-AF65-F5344CB8AC3E}">
        <p14:creationId xmlns:p14="http://schemas.microsoft.com/office/powerpoint/2010/main" xmlns="" val="89415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Rot="1" noChangeAspect="1" noChangeArrowheads="1" noTextEdit="1"/>
          </p:cNvSpPr>
          <p:nvPr>
            <p:ph type="sldImg"/>
          </p:nvPr>
        </p:nvSpPr>
        <p:spPr>
          <a:xfrm>
            <a:off x="1198563" y="715963"/>
            <a:ext cx="4691062" cy="3517900"/>
          </a:xfrm>
          <a:ln/>
        </p:spPr>
      </p:sp>
      <p:sp>
        <p:nvSpPr>
          <p:cNvPr id="1599491" name="Rectangle 3"/>
          <p:cNvSpPr>
            <a:spLocks noGrp="1" noChangeArrowheads="1"/>
          </p:cNvSpPr>
          <p:nvPr>
            <p:ph type="body" idx="1"/>
          </p:nvPr>
        </p:nvSpPr>
        <p:spPr>
          <a:xfrm>
            <a:off x="946522" y="4475801"/>
            <a:ext cx="5193559" cy="4245572"/>
          </a:xfrm>
        </p:spPr>
        <p:txBody>
          <a:bodyPr lIns="93805" tIns="46902" rIns="93805" bIns="46902"/>
          <a:lstStyle/>
          <a:p>
            <a:r>
              <a:rPr lang="en-US" dirty="0"/>
              <a:t>Tony</a:t>
            </a:r>
          </a:p>
          <a:p>
            <a:endParaRPr lang="en-US" dirty="0"/>
          </a:p>
          <a:p>
            <a:endParaRPr lang="en-US" dirty="0"/>
          </a:p>
        </p:txBody>
      </p:sp>
    </p:spTree>
    <p:extLst>
      <p:ext uri="{BB962C8B-B14F-4D97-AF65-F5344CB8AC3E}">
        <p14:creationId xmlns:p14="http://schemas.microsoft.com/office/powerpoint/2010/main" xmlns="" val="397802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FFE7B4-4AC4-4651-A5AD-64B3BFFF8004}" type="slidenum">
              <a:rPr lang="en-US" smtClean="0"/>
              <a:pPr/>
              <a:t>2</a:t>
            </a:fld>
            <a:endParaRPr lang="en-US" dirty="0"/>
          </a:p>
        </p:txBody>
      </p:sp>
    </p:spTree>
    <p:extLst>
      <p:ext uri="{BB962C8B-B14F-4D97-AF65-F5344CB8AC3E}">
        <p14:creationId xmlns:p14="http://schemas.microsoft.com/office/powerpoint/2010/main" xmlns="" val="34647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FFE7B4-4AC4-4651-A5AD-64B3BFFF8004}" type="slidenum">
              <a:rPr lang="en-US" smtClean="0"/>
              <a:pPr/>
              <a:t>3</a:t>
            </a:fld>
            <a:endParaRPr lang="en-US" dirty="0"/>
          </a:p>
        </p:txBody>
      </p:sp>
    </p:spTree>
    <p:extLst>
      <p:ext uri="{BB962C8B-B14F-4D97-AF65-F5344CB8AC3E}">
        <p14:creationId xmlns:p14="http://schemas.microsoft.com/office/powerpoint/2010/main" xmlns="" val="264502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FA18AC-9BE1-44AE-991E-E8B116BDF17F}" type="slidenum">
              <a:rPr lang="en-GB" smtClean="0"/>
              <a:pPr fontAlgn="base">
                <a:spcBef>
                  <a:spcPct val="0"/>
                </a:spcBef>
                <a:spcAft>
                  <a:spcPct val="0"/>
                </a:spcAft>
                <a:defRPr/>
              </a:pPr>
              <a:t>4</a:t>
            </a:fld>
            <a:endParaRPr lang="en-GB" dirty="0" smtClean="0"/>
          </a:p>
        </p:txBody>
      </p:sp>
      <p:sp>
        <p:nvSpPr>
          <p:cNvPr id="30723"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grpSp>
        <p:nvGrpSpPr>
          <p:cNvPr id="2" name="Group 3"/>
          <p:cNvGrpSpPr>
            <a:grpSpLocks/>
          </p:cNvGrpSpPr>
          <p:nvPr/>
        </p:nvGrpSpPr>
        <p:grpSpPr bwMode="auto">
          <a:xfrm>
            <a:off x="1183030" y="4650218"/>
            <a:ext cx="4493564" cy="3887233"/>
            <a:chOff x="745" y="2884"/>
            <a:chExt cx="2832" cy="2412"/>
          </a:xfrm>
        </p:grpSpPr>
        <p:sp>
          <p:nvSpPr>
            <p:cNvPr id="30726" name="Line 4"/>
            <p:cNvSpPr>
              <a:spLocks noChangeShapeType="1"/>
            </p:cNvSpPr>
            <p:nvPr/>
          </p:nvSpPr>
          <p:spPr bwMode="auto">
            <a:xfrm>
              <a:off x="745" y="2884"/>
              <a:ext cx="2832" cy="0"/>
            </a:xfrm>
            <a:prstGeom prst="line">
              <a:avLst/>
            </a:prstGeom>
            <a:noFill/>
            <a:ln w="6350">
              <a:solidFill>
                <a:srgbClr val="969696"/>
              </a:solidFill>
              <a:round/>
              <a:headEnd/>
              <a:tailEnd/>
            </a:ln>
          </p:spPr>
          <p:txBody>
            <a:bodyPr/>
            <a:lstStyle/>
            <a:p>
              <a:endParaRPr lang="en-US" dirty="0"/>
            </a:p>
          </p:txBody>
        </p:sp>
        <p:sp>
          <p:nvSpPr>
            <p:cNvPr id="30727" name="Line 5"/>
            <p:cNvSpPr>
              <a:spLocks noChangeShapeType="1"/>
            </p:cNvSpPr>
            <p:nvPr/>
          </p:nvSpPr>
          <p:spPr bwMode="auto">
            <a:xfrm>
              <a:off x="745" y="3085"/>
              <a:ext cx="2832" cy="0"/>
            </a:xfrm>
            <a:prstGeom prst="line">
              <a:avLst/>
            </a:prstGeom>
            <a:noFill/>
            <a:ln w="6350">
              <a:solidFill>
                <a:srgbClr val="969696"/>
              </a:solidFill>
              <a:round/>
              <a:headEnd/>
              <a:tailEnd/>
            </a:ln>
          </p:spPr>
          <p:txBody>
            <a:bodyPr/>
            <a:lstStyle/>
            <a:p>
              <a:endParaRPr lang="en-US" dirty="0"/>
            </a:p>
          </p:txBody>
        </p:sp>
        <p:sp>
          <p:nvSpPr>
            <p:cNvPr id="30728" name="Line 6"/>
            <p:cNvSpPr>
              <a:spLocks noChangeShapeType="1"/>
            </p:cNvSpPr>
            <p:nvPr/>
          </p:nvSpPr>
          <p:spPr bwMode="auto">
            <a:xfrm>
              <a:off x="745" y="3286"/>
              <a:ext cx="2832" cy="0"/>
            </a:xfrm>
            <a:prstGeom prst="line">
              <a:avLst/>
            </a:prstGeom>
            <a:noFill/>
            <a:ln w="6350">
              <a:solidFill>
                <a:srgbClr val="969696"/>
              </a:solidFill>
              <a:round/>
              <a:headEnd/>
              <a:tailEnd/>
            </a:ln>
          </p:spPr>
          <p:txBody>
            <a:bodyPr/>
            <a:lstStyle/>
            <a:p>
              <a:endParaRPr lang="en-US" dirty="0"/>
            </a:p>
          </p:txBody>
        </p:sp>
        <p:sp>
          <p:nvSpPr>
            <p:cNvPr id="30729" name="Line 7"/>
            <p:cNvSpPr>
              <a:spLocks noChangeShapeType="1"/>
            </p:cNvSpPr>
            <p:nvPr/>
          </p:nvSpPr>
          <p:spPr bwMode="auto">
            <a:xfrm>
              <a:off x="745" y="3487"/>
              <a:ext cx="2832" cy="0"/>
            </a:xfrm>
            <a:prstGeom prst="line">
              <a:avLst/>
            </a:prstGeom>
            <a:noFill/>
            <a:ln w="6350">
              <a:solidFill>
                <a:srgbClr val="969696"/>
              </a:solidFill>
              <a:round/>
              <a:headEnd/>
              <a:tailEnd/>
            </a:ln>
          </p:spPr>
          <p:txBody>
            <a:bodyPr/>
            <a:lstStyle/>
            <a:p>
              <a:endParaRPr lang="en-US" dirty="0"/>
            </a:p>
          </p:txBody>
        </p:sp>
        <p:sp>
          <p:nvSpPr>
            <p:cNvPr id="30730" name="Line 8"/>
            <p:cNvSpPr>
              <a:spLocks noChangeShapeType="1"/>
            </p:cNvSpPr>
            <p:nvPr/>
          </p:nvSpPr>
          <p:spPr bwMode="auto">
            <a:xfrm>
              <a:off x="745" y="3688"/>
              <a:ext cx="2832" cy="0"/>
            </a:xfrm>
            <a:prstGeom prst="line">
              <a:avLst/>
            </a:prstGeom>
            <a:noFill/>
            <a:ln w="6350">
              <a:solidFill>
                <a:srgbClr val="969696"/>
              </a:solidFill>
              <a:round/>
              <a:headEnd/>
              <a:tailEnd/>
            </a:ln>
          </p:spPr>
          <p:txBody>
            <a:bodyPr/>
            <a:lstStyle/>
            <a:p>
              <a:endParaRPr lang="en-US" dirty="0"/>
            </a:p>
          </p:txBody>
        </p:sp>
        <p:sp>
          <p:nvSpPr>
            <p:cNvPr id="30731" name="Line 9"/>
            <p:cNvSpPr>
              <a:spLocks noChangeShapeType="1"/>
            </p:cNvSpPr>
            <p:nvPr/>
          </p:nvSpPr>
          <p:spPr bwMode="auto">
            <a:xfrm>
              <a:off x="745" y="3889"/>
              <a:ext cx="2832" cy="0"/>
            </a:xfrm>
            <a:prstGeom prst="line">
              <a:avLst/>
            </a:prstGeom>
            <a:noFill/>
            <a:ln w="6350">
              <a:solidFill>
                <a:srgbClr val="969696"/>
              </a:solidFill>
              <a:round/>
              <a:headEnd/>
              <a:tailEnd/>
            </a:ln>
          </p:spPr>
          <p:txBody>
            <a:bodyPr/>
            <a:lstStyle/>
            <a:p>
              <a:endParaRPr lang="en-US" dirty="0"/>
            </a:p>
          </p:txBody>
        </p:sp>
        <p:sp>
          <p:nvSpPr>
            <p:cNvPr id="30732" name="Line 10"/>
            <p:cNvSpPr>
              <a:spLocks noChangeShapeType="1"/>
            </p:cNvSpPr>
            <p:nvPr/>
          </p:nvSpPr>
          <p:spPr bwMode="auto">
            <a:xfrm>
              <a:off x="745" y="4090"/>
              <a:ext cx="2832" cy="0"/>
            </a:xfrm>
            <a:prstGeom prst="line">
              <a:avLst/>
            </a:prstGeom>
            <a:noFill/>
            <a:ln w="6350">
              <a:solidFill>
                <a:srgbClr val="969696"/>
              </a:solidFill>
              <a:round/>
              <a:headEnd/>
              <a:tailEnd/>
            </a:ln>
          </p:spPr>
          <p:txBody>
            <a:bodyPr/>
            <a:lstStyle/>
            <a:p>
              <a:endParaRPr lang="en-US" dirty="0"/>
            </a:p>
          </p:txBody>
        </p:sp>
        <p:sp>
          <p:nvSpPr>
            <p:cNvPr id="30733" name="Line 11"/>
            <p:cNvSpPr>
              <a:spLocks noChangeShapeType="1"/>
            </p:cNvSpPr>
            <p:nvPr/>
          </p:nvSpPr>
          <p:spPr bwMode="auto">
            <a:xfrm>
              <a:off x="745" y="4291"/>
              <a:ext cx="2832" cy="0"/>
            </a:xfrm>
            <a:prstGeom prst="line">
              <a:avLst/>
            </a:prstGeom>
            <a:noFill/>
            <a:ln w="6350">
              <a:solidFill>
                <a:srgbClr val="969696"/>
              </a:solidFill>
              <a:round/>
              <a:headEnd/>
              <a:tailEnd/>
            </a:ln>
          </p:spPr>
          <p:txBody>
            <a:bodyPr/>
            <a:lstStyle/>
            <a:p>
              <a:endParaRPr lang="en-US" dirty="0"/>
            </a:p>
          </p:txBody>
        </p:sp>
        <p:sp>
          <p:nvSpPr>
            <p:cNvPr id="30734" name="Line 12"/>
            <p:cNvSpPr>
              <a:spLocks noChangeShapeType="1"/>
            </p:cNvSpPr>
            <p:nvPr/>
          </p:nvSpPr>
          <p:spPr bwMode="auto">
            <a:xfrm>
              <a:off x="745" y="4492"/>
              <a:ext cx="2832" cy="0"/>
            </a:xfrm>
            <a:prstGeom prst="line">
              <a:avLst/>
            </a:prstGeom>
            <a:noFill/>
            <a:ln w="6350">
              <a:solidFill>
                <a:srgbClr val="969696"/>
              </a:solidFill>
              <a:round/>
              <a:headEnd/>
              <a:tailEnd/>
            </a:ln>
          </p:spPr>
          <p:txBody>
            <a:bodyPr/>
            <a:lstStyle/>
            <a:p>
              <a:endParaRPr lang="en-US" dirty="0"/>
            </a:p>
          </p:txBody>
        </p:sp>
        <p:sp>
          <p:nvSpPr>
            <p:cNvPr id="30735" name="Line 13"/>
            <p:cNvSpPr>
              <a:spLocks noChangeShapeType="1"/>
            </p:cNvSpPr>
            <p:nvPr/>
          </p:nvSpPr>
          <p:spPr bwMode="auto">
            <a:xfrm>
              <a:off x="745" y="4693"/>
              <a:ext cx="2832" cy="0"/>
            </a:xfrm>
            <a:prstGeom prst="line">
              <a:avLst/>
            </a:prstGeom>
            <a:noFill/>
            <a:ln w="6350">
              <a:solidFill>
                <a:srgbClr val="969696"/>
              </a:solidFill>
              <a:round/>
              <a:headEnd/>
              <a:tailEnd/>
            </a:ln>
          </p:spPr>
          <p:txBody>
            <a:bodyPr/>
            <a:lstStyle/>
            <a:p>
              <a:endParaRPr lang="en-US" dirty="0"/>
            </a:p>
          </p:txBody>
        </p:sp>
        <p:sp>
          <p:nvSpPr>
            <p:cNvPr id="30736" name="Line 14"/>
            <p:cNvSpPr>
              <a:spLocks noChangeShapeType="1"/>
            </p:cNvSpPr>
            <p:nvPr/>
          </p:nvSpPr>
          <p:spPr bwMode="auto">
            <a:xfrm>
              <a:off x="745" y="4894"/>
              <a:ext cx="2832" cy="0"/>
            </a:xfrm>
            <a:prstGeom prst="line">
              <a:avLst/>
            </a:prstGeom>
            <a:noFill/>
            <a:ln w="6350">
              <a:solidFill>
                <a:srgbClr val="969696"/>
              </a:solidFill>
              <a:round/>
              <a:headEnd/>
              <a:tailEnd/>
            </a:ln>
          </p:spPr>
          <p:txBody>
            <a:bodyPr/>
            <a:lstStyle/>
            <a:p>
              <a:endParaRPr lang="en-US" dirty="0"/>
            </a:p>
          </p:txBody>
        </p:sp>
        <p:sp>
          <p:nvSpPr>
            <p:cNvPr id="30737" name="Line 15"/>
            <p:cNvSpPr>
              <a:spLocks noChangeShapeType="1"/>
            </p:cNvSpPr>
            <p:nvPr/>
          </p:nvSpPr>
          <p:spPr bwMode="auto">
            <a:xfrm>
              <a:off x="745" y="5095"/>
              <a:ext cx="2832" cy="0"/>
            </a:xfrm>
            <a:prstGeom prst="line">
              <a:avLst/>
            </a:prstGeom>
            <a:noFill/>
            <a:ln w="6350">
              <a:solidFill>
                <a:srgbClr val="969696"/>
              </a:solidFill>
              <a:round/>
              <a:headEnd/>
              <a:tailEnd/>
            </a:ln>
          </p:spPr>
          <p:txBody>
            <a:bodyPr/>
            <a:lstStyle/>
            <a:p>
              <a:endParaRPr lang="en-US" dirty="0"/>
            </a:p>
          </p:txBody>
        </p:sp>
        <p:sp>
          <p:nvSpPr>
            <p:cNvPr id="30738" name="Line 16"/>
            <p:cNvSpPr>
              <a:spLocks noChangeShapeType="1"/>
            </p:cNvSpPr>
            <p:nvPr/>
          </p:nvSpPr>
          <p:spPr bwMode="auto">
            <a:xfrm>
              <a:off x="745" y="5296"/>
              <a:ext cx="2832" cy="0"/>
            </a:xfrm>
            <a:prstGeom prst="line">
              <a:avLst/>
            </a:prstGeom>
            <a:noFill/>
            <a:ln w="6350">
              <a:solidFill>
                <a:srgbClr val="969696"/>
              </a:solidFill>
              <a:round/>
              <a:headEnd/>
              <a:tailEnd/>
            </a:ln>
          </p:spPr>
          <p:txBody>
            <a:bodyPr/>
            <a:lstStyle/>
            <a:p>
              <a:endParaRPr lang="en-US" dirty="0"/>
            </a:p>
          </p:txBody>
        </p:sp>
      </p:grpSp>
      <p:sp>
        <p:nvSpPr>
          <p:cNvPr id="30725" name="Rectangle 1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xmlns="" val="383743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FE7B4-4AC4-4651-A5AD-64B3BFFF8004}" type="slidenum">
              <a:rPr lang="en-US" smtClean="0"/>
              <a:pPr/>
              <a:t>5</a:t>
            </a:fld>
            <a:endParaRPr lang="en-US" dirty="0"/>
          </a:p>
        </p:txBody>
      </p:sp>
    </p:spTree>
    <p:extLst>
      <p:ext uri="{BB962C8B-B14F-4D97-AF65-F5344CB8AC3E}">
        <p14:creationId xmlns:p14="http://schemas.microsoft.com/office/powerpoint/2010/main" xmlns="" val="238026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FE7B4-4AC4-4651-A5AD-64B3BFFF8004}" type="slidenum">
              <a:rPr lang="en-US" smtClean="0"/>
              <a:pPr/>
              <a:t>23</a:t>
            </a:fld>
            <a:endParaRPr lang="en-US" dirty="0"/>
          </a:p>
        </p:txBody>
      </p:sp>
    </p:spTree>
    <p:extLst>
      <p:ext uri="{BB962C8B-B14F-4D97-AF65-F5344CB8AC3E}">
        <p14:creationId xmlns:p14="http://schemas.microsoft.com/office/powerpoint/2010/main" xmlns="" val="413926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3" tIns="46146" rIns="92293" bIns="46146"/>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F08980F-3224-44E7-96C1-1AC21060B23D}" type="slidenum">
              <a:rPr lang="en-US" altLang="en-US">
                <a:solidFill>
                  <a:srgbClr val="000000"/>
                </a:solidFill>
              </a:rPr>
              <a:pPr eaLnBrk="1" hangingPunct="1">
                <a:spcBef>
                  <a:spcPct val="0"/>
                </a:spcBef>
              </a:pPr>
              <a:t>29</a:t>
            </a:fld>
            <a:endParaRPr lang="en-US" altLang="en-US" dirty="0">
              <a:solidFill>
                <a:srgbClr val="000000"/>
              </a:solidFill>
            </a:endParaRPr>
          </a:p>
        </p:txBody>
      </p:sp>
      <p:sp>
        <p:nvSpPr>
          <p:cNvPr id="80899" name="Rectangle 2"/>
          <p:cNvSpPr>
            <a:spLocks noGrp="1" noRot="1" noChangeAspect="1" noChangeArrowheads="1" noTextEdit="1"/>
          </p:cNvSpPr>
          <p:nvPr>
            <p:ph type="sldImg"/>
          </p:nvPr>
        </p:nvSpPr>
        <p:spPr>
          <a:xfrm>
            <a:off x="1208088" y="698500"/>
            <a:ext cx="4594225" cy="3444875"/>
          </a:xfrm>
          <a:ln/>
        </p:spPr>
      </p:sp>
      <p:sp>
        <p:nvSpPr>
          <p:cNvPr id="80900" name="Rectangle 3"/>
          <p:cNvSpPr>
            <a:spLocks noGrp="1" noChangeArrowheads="1"/>
          </p:cNvSpPr>
          <p:nvPr>
            <p:ph type="body" idx="1"/>
          </p:nvPr>
        </p:nvSpPr>
        <p:spPr>
          <a:xfrm>
            <a:off x="935038" y="4381500"/>
            <a:ext cx="5140325" cy="41497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7415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3" tIns="46146" rIns="92293" bIns="46146"/>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AC8EEBE-1240-4B17-AFD6-343B141436BA}" type="slidenum">
              <a:rPr lang="en-US" altLang="en-US">
                <a:solidFill>
                  <a:srgbClr val="000000"/>
                </a:solidFill>
              </a:rPr>
              <a:pPr eaLnBrk="1" hangingPunct="1">
                <a:spcBef>
                  <a:spcPct val="0"/>
                </a:spcBef>
              </a:pPr>
              <a:t>34</a:t>
            </a:fld>
            <a:endParaRPr lang="en-US" altLang="en-US" dirty="0">
              <a:solidFill>
                <a:srgbClr val="000000"/>
              </a:solidFill>
            </a:endParaRPr>
          </a:p>
        </p:txBody>
      </p:sp>
      <p:sp>
        <p:nvSpPr>
          <p:cNvPr id="81923" name="Rectangle 2"/>
          <p:cNvSpPr>
            <a:spLocks noGrp="1" noRot="1" noChangeAspect="1" noChangeArrowheads="1" noTextEdit="1"/>
          </p:cNvSpPr>
          <p:nvPr>
            <p:ph type="sldImg"/>
          </p:nvPr>
        </p:nvSpPr>
        <p:spPr>
          <a:xfrm>
            <a:off x="1208088" y="698500"/>
            <a:ext cx="4594225" cy="3444875"/>
          </a:xfrm>
          <a:ln/>
        </p:spPr>
      </p:sp>
      <p:sp>
        <p:nvSpPr>
          <p:cNvPr id="81924" name="Rectangle 3"/>
          <p:cNvSpPr>
            <a:spLocks noGrp="1" noChangeArrowheads="1"/>
          </p:cNvSpPr>
          <p:nvPr>
            <p:ph type="body" idx="1"/>
          </p:nvPr>
        </p:nvSpPr>
        <p:spPr>
          <a:xfrm>
            <a:off x="935038" y="4381500"/>
            <a:ext cx="5140325" cy="41497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8417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FFE7B4-4AC4-4651-A5AD-64B3BFFF8004}" type="slidenum">
              <a:rPr lang="en-US" smtClean="0"/>
              <a:pPr/>
              <a:t>37</a:t>
            </a:fld>
            <a:endParaRPr lang="en-US" dirty="0"/>
          </a:p>
        </p:txBody>
      </p:sp>
    </p:spTree>
    <p:extLst>
      <p:ext uri="{BB962C8B-B14F-4D97-AF65-F5344CB8AC3E}">
        <p14:creationId xmlns:p14="http://schemas.microsoft.com/office/powerpoint/2010/main" xmlns="" val="4099783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1191" y="963613"/>
            <a:ext cx="9145191" cy="5562601"/>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913449" y="1828802"/>
            <a:ext cx="7317105" cy="3048001"/>
          </a:xfrm>
          <a:prstGeom prst="rect">
            <a:avLst/>
          </a:prstGeom>
        </p:spPr>
        <p:txBody>
          <a:bodyPr>
            <a:normAutofit/>
          </a:bodyPr>
          <a:lstStyle>
            <a:lvl1pPr>
              <a:defRPr sz="4400"/>
            </a:lvl1p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4FE06CD8-5A19-43C5-88A8-930FB5C63B50}"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39D15A-410E-4B75-A059-A4A0EEE9448A}" type="slidenum">
              <a:rPr lang="en-US" smtClean="0"/>
              <a:pPr/>
              <a:t>‹#›</a:t>
            </a:fld>
            <a:endParaRPr lang="en-US" dirty="0"/>
          </a:p>
        </p:txBody>
      </p:sp>
      <p:pic>
        <p:nvPicPr>
          <p:cNvPr id="8" name="Picture 7" descr="ALT_2013_sales_meeting_logo-dark.gif"/>
          <p:cNvPicPr>
            <a:picLocks noChangeAspect="1"/>
          </p:cNvPicPr>
          <p:nvPr userDrawn="1"/>
        </p:nvPicPr>
        <p:blipFill>
          <a:blip r:embed="rId2" cstate="print"/>
          <a:stretch>
            <a:fillRect/>
          </a:stretch>
        </p:blipFill>
        <p:spPr>
          <a:xfrm>
            <a:off x="0" y="-152400"/>
            <a:ext cx="1828800" cy="1143000"/>
          </a:xfrm>
          <a:prstGeom prst="rect">
            <a:avLst/>
          </a:prstGeom>
        </p:spPr>
      </p:pic>
    </p:spTree>
    <p:extLst>
      <p:ext uri="{BB962C8B-B14F-4D97-AF65-F5344CB8AC3E}">
        <p14:creationId xmlns:p14="http://schemas.microsoft.com/office/powerpoint/2010/main" xmlns="" val="222367180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06CD8-5A19-43C5-88A8-930FB5C63B50}" type="datetimeFigureOut">
              <a:rPr lang="en-US" smtClean="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39D15A-410E-4B75-A059-A4A0EEE9448A}" type="slidenum">
              <a:rPr lang="en-US" smtClean="0"/>
              <a:pPr/>
              <a:t>‹#›</a:t>
            </a:fld>
            <a:endParaRPr lang="en-US" dirty="0"/>
          </a:p>
        </p:txBody>
      </p:sp>
      <p:sp>
        <p:nvSpPr>
          <p:cNvPr id="3" name="Content Placeholder 2"/>
          <p:cNvSpPr>
            <a:spLocks noGrp="1"/>
          </p:cNvSpPr>
          <p:nvPr>
            <p:ph idx="1"/>
          </p:nvPr>
        </p:nvSpPr>
        <p:spPr>
          <a:xfrm>
            <a:off x="914401" y="2209800"/>
            <a:ext cx="7317105" cy="4114800"/>
          </a:xfrm>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401" y="762000"/>
            <a:ext cx="7317105" cy="1325562"/>
          </a:xfrm>
          <a:prstGeom prst="rect">
            <a:avLst/>
          </a:prstGeom>
        </p:spPr>
        <p:txBody>
          <a:bodyPr/>
          <a:lstStyle/>
          <a:p>
            <a:r>
              <a:rPr lang="en-US" smtClean="0"/>
              <a:t>Click to edit Master title style</a:t>
            </a:r>
            <a:endParaRPr/>
          </a:p>
        </p:txBody>
      </p:sp>
      <p:pic>
        <p:nvPicPr>
          <p:cNvPr id="7" name="Picture 6" descr="ALT_2013_sales_meeting_logo-dark.gif"/>
          <p:cNvPicPr>
            <a:picLocks noChangeAspect="1"/>
          </p:cNvPicPr>
          <p:nvPr/>
        </p:nvPicPr>
        <p:blipFill>
          <a:blip r:embed="rId2" cstate="print"/>
          <a:stretch>
            <a:fillRect/>
          </a:stretch>
        </p:blipFill>
        <p:spPr>
          <a:xfrm>
            <a:off x="0" y="-152400"/>
            <a:ext cx="1828800" cy="1143000"/>
          </a:xfrm>
          <a:prstGeom prst="rect">
            <a:avLst/>
          </a:prstGeom>
        </p:spPr>
      </p:pic>
    </p:spTree>
    <p:extLst>
      <p:ext uri="{BB962C8B-B14F-4D97-AF65-F5344CB8AC3E}">
        <p14:creationId xmlns:p14="http://schemas.microsoft.com/office/powerpoint/2010/main" xmlns="" val="67015062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E06CD8-5A19-43C5-88A8-930FB5C63B50}" type="datetimeFigureOut">
              <a:rPr lang="en-US" smtClean="0"/>
              <a:pPr/>
              <a:t>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39D15A-410E-4B75-A059-A4A0EEE9448A}" type="slidenum">
              <a:rPr lang="en-US" smtClean="0"/>
              <a:pPr/>
              <a:t>‹#›</a:t>
            </a:fld>
            <a:endParaRPr lang="en-US" dirty="0"/>
          </a:p>
        </p:txBody>
      </p:sp>
      <p:sp>
        <p:nvSpPr>
          <p:cNvPr id="2" name="Title 1"/>
          <p:cNvSpPr>
            <a:spLocks noGrp="1"/>
          </p:cNvSpPr>
          <p:nvPr>
            <p:ph type="title"/>
          </p:nvPr>
        </p:nvSpPr>
        <p:spPr>
          <a:xfrm>
            <a:off x="913450" y="731838"/>
            <a:ext cx="7317105" cy="1325562"/>
          </a:xfrm>
          <a:prstGeom prst="rect">
            <a:avLst/>
          </a:prstGeom>
        </p:spPr>
        <p:txBody>
          <a:bodyPr/>
          <a:lstStyle/>
          <a:p>
            <a:r>
              <a:rPr lang="en-US" smtClean="0"/>
              <a:t>Click to edit Master title style</a:t>
            </a:r>
            <a:endParaRPr/>
          </a:p>
        </p:txBody>
      </p:sp>
      <p:pic>
        <p:nvPicPr>
          <p:cNvPr id="6" name="Picture 5" descr="ALT_2013_sales_meeting_logo-dark.gif"/>
          <p:cNvPicPr>
            <a:picLocks noChangeAspect="1"/>
          </p:cNvPicPr>
          <p:nvPr/>
        </p:nvPicPr>
        <p:blipFill>
          <a:blip r:embed="rId2" cstate="print"/>
          <a:stretch>
            <a:fillRect/>
          </a:stretch>
        </p:blipFill>
        <p:spPr>
          <a:xfrm>
            <a:off x="0" y="-152400"/>
            <a:ext cx="1828800" cy="1143000"/>
          </a:xfrm>
          <a:prstGeom prst="rect">
            <a:avLst/>
          </a:prstGeom>
        </p:spPr>
      </p:pic>
    </p:spTree>
    <p:extLst>
      <p:ext uri="{BB962C8B-B14F-4D97-AF65-F5344CB8AC3E}">
        <p14:creationId xmlns:p14="http://schemas.microsoft.com/office/powerpoint/2010/main" xmlns="" val="413906823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06CD8-5A19-43C5-88A8-930FB5C63B50}" type="datetimeFigureOut">
              <a:rPr lang="en-US" smtClean="0"/>
              <a:pPr/>
              <a:t>11/6/2014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39D15A-410E-4B75-A059-A4A0EEE9448A}" type="slidenum">
              <a:rPr lang="en-US" smtClean="0"/>
              <a:pPr/>
              <a:t>‹#›</a:t>
            </a:fld>
            <a:endParaRPr lang="en-US" dirty="0"/>
          </a:p>
        </p:txBody>
      </p:sp>
      <p:pic>
        <p:nvPicPr>
          <p:cNvPr id="5" name="Picture 4" descr="ALT_2013_sales_meeting_logo-dark.gif"/>
          <p:cNvPicPr>
            <a:picLocks noChangeAspect="1"/>
          </p:cNvPicPr>
          <p:nvPr/>
        </p:nvPicPr>
        <p:blipFill>
          <a:blip r:embed="rId2" cstate="print"/>
          <a:stretch>
            <a:fillRect/>
          </a:stretch>
        </p:blipFill>
        <p:spPr>
          <a:xfrm>
            <a:off x="0" y="-152400"/>
            <a:ext cx="1828800" cy="1143000"/>
          </a:xfrm>
          <a:prstGeom prst="rect">
            <a:avLst/>
          </a:prstGeom>
        </p:spPr>
      </p:pic>
    </p:spTree>
    <p:extLst>
      <p:ext uri="{BB962C8B-B14F-4D97-AF65-F5344CB8AC3E}">
        <p14:creationId xmlns:p14="http://schemas.microsoft.com/office/powerpoint/2010/main" xmlns="" val="352978525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solidFill>
                  <a:srgbClr val="000000"/>
                </a:solidFill>
                <a:latin typeface="Tahoma" pitchFamily="34" charset="0"/>
              </a:defRPr>
            </a:lvl1pPr>
          </a:lstStyle>
          <a:p>
            <a:pPr>
              <a:defRPr/>
            </a:pPr>
            <a:fld id="{3CA507F1-B4EB-43FB-9507-46C454372F5A}" type="datetime1">
              <a:rPr lang="en-US"/>
              <a:pPr>
                <a:defRPr/>
              </a:pPr>
              <a:t>11/6/2014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solidFill>
                  <a:srgbClr val="000000"/>
                </a:solidFill>
                <a:latin typeface="Tahoma"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solidFill>
                  <a:srgbClr val="000000"/>
                </a:solidFill>
                <a:latin typeface="Tahoma" panose="020B0604030504040204" pitchFamily="34" charset="0"/>
              </a:defRPr>
            </a:lvl1pPr>
          </a:lstStyle>
          <a:p>
            <a:fld id="{C52A5A01-0BE7-42CF-BF28-643A57C0EC74}" type="slidenum">
              <a:rPr lang="en-US" altLang="en-US"/>
              <a:pPr/>
              <a:t>‹#›</a:t>
            </a:fld>
            <a:endParaRPr lang="en-US" altLang="en-US" dirty="0"/>
          </a:p>
        </p:txBody>
      </p:sp>
    </p:spTree>
    <p:extLst>
      <p:ext uri="{BB962C8B-B14F-4D97-AF65-F5344CB8AC3E}">
        <p14:creationId xmlns:p14="http://schemas.microsoft.com/office/powerpoint/2010/main" xmlns="" val="288514330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13063" y="322263"/>
            <a:ext cx="6170612" cy="576262"/>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211388"/>
            <a:ext cx="7620000" cy="4113212"/>
          </a:xfrm>
        </p:spPr>
        <p:txBody>
          <a:bodyPr rtlCol="0">
            <a:normAutofit/>
          </a:bodyPr>
          <a:lstStyle/>
          <a:p>
            <a:pPr lvl="0"/>
            <a:endParaRPr lang="en-US" noProof="0" dirty="0" smtClean="0"/>
          </a:p>
        </p:txBody>
      </p:sp>
      <p:sp>
        <p:nvSpPr>
          <p:cNvPr id="4" name="Rectangle 19"/>
          <p:cNvSpPr>
            <a:spLocks noGrp="1" noChangeArrowheads="1"/>
          </p:cNvSpPr>
          <p:nvPr>
            <p:ph type="sldNum" sz="quarter" idx="10"/>
          </p:nvPr>
        </p:nvSpPr>
        <p:spPr/>
        <p:txBody>
          <a:bodyPr/>
          <a:lstStyle>
            <a:lvl1pPr>
              <a:defRPr>
                <a:latin typeface="Tahoma" panose="020B0604030504040204" pitchFamily="34" charset="0"/>
              </a:defRPr>
            </a:lvl1pPr>
          </a:lstStyle>
          <a:p>
            <a:r>
              <a:rPr lang="en-US" altLang="en-US" dirty="0"/>
              <a:t>Page: </a:t>
            </a:r>
            <a:fld id="{0D69B318-127F-41B9-97A7-736C3326FA6A}" type="slidenum">
              <a:rPr lang="en-US" altLang="en-US"/>
              <a:pPr/>
              <a:t>‹#›</a:t>
            </a:fld>
            <a:endParaRPr lang="en-US" altLang="en-US" dirty="0"/>
          </a:p>
        </p:txBody>
      </p:sp>
    </p:spTree>
    <p:extLst>
      <p:ext uri="{BB962C8B-B14F-4D97-AF65-F5344CB8AC3E}">
        <p14:creationId xmlns:p14="http://schemas.microsoft.com/office/powerpoint/2010/main" xmlns="" val="308432713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13063" y="322263"/>
            <a:ext cx="6170612" cy="576262"/>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838200" y="2211388"/>
            <a:ext cx="3733800" cy="4113212"/>
          </a:xfrm>
        </p:spPr>
        <p:txBody>
          <a:bodyPr rtlCol="0">
            <a:normAutofit/>
          </a:bodyPr>
          <a:lstStyle/>
          <a:p>
            <a:pPr lvl="0"/>
            <a:endParaRPr lang="en-US" noProof="0" dirty="0" smtClean="0"/>
          </a:p>
        </p:txBody>
      </p:sp>
      <p:sp>
        <p:nvSpPr>
          <p:cNvPr id="4" name="Text Placeholder 3"/>
          <p:cNvSpPr>
            <a:spLocks noGrp="1"/>
          </p:cNvSpPr>
          <p:nvPr>
            <p:ph type="body" sz="half" idx="2"/>
          </p:nvPr>
        </p:nvSpPr>
        <p:spPr>
          <a:xfrm>
            <a:off x="4724400" y="2211388"/>
            <a:ext cx="3733800"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sldNum" sz="quarter" idx="10"/>
          </p:nvPr>
        </p:nvSpPr>
        <p:spPr/>
        <p:txBody>
          <a:bodyPr/>
          <a:lstStyle>
            <a:lvl1pPr>
              <a:defRPr>
                <a:latin typeface="Tahoma" panose="020B0604030504040204" pitchFamily="34" charset="0"/>
              </a:defRPr>
            </a:lvl1pPr>
          </a:lstStyle>
          <a:p>
            <a:r>
              <a:rPr lang="en-US" altLang="en-US" dirty="0"/>
              <a:t>Page: </a:t>
            </a:r>
            <a:fld id="{6ACCB40A-A83D-4984-9444-EEC552713537}" type="slidenum">
              <a:rPr lang="en-US" altLang="en-US"/>
              <a:pPr/>
              <a:t>‹#›</a:t>
            </a:fld>
            <a:endParaRPr lang="en-US" altLang="en-US" dirty="0"/>
          </a:p>
        </p:txBody>
      </p:sp>
    </p:spTree>
    <p:extLst>
      <p:ext uri="{BB962C8B-B14F-4D97-AF65-F5344CB8AC3E}">
        <p14:creationId xmlns:p14="http://schemas.microsoft.com/office/powerpoint/2010/main" xmlns="" val="124946672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13063" y="322263"/>
            <a:ext cx="6170612" cy="576262"/>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2211388"/>
            <a:ext cx="3733800"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38200" y="43434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24400" y="2211388"/>
            <a:ext cx="3733800"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sldNum" sz="quarter" idx="10"/>
          </p:nvPr>
        </p:nvSpPr>
        <p:spPr/>
        <p:txBody>
          <a:bodyPr/>
          <a:lstStyle>
            <a:lvl1pPr>
              <a:defRPr>
                <a:latin typeface="Tahoma" panose="020B0604030504040204" pitchFamily="34" charset="0"/>
              </a:defRPr>
            </a:lvl1pPr>
          </a:lstStyle>
          <a:p>
            <a:r>
              <a:rPr lang="en-US" altLang="en-US" dirty="0"/>
              <a:t>Page: </a:t>
            </a:r>
            <a:fld id="{E6E3BE7F-3C7D-4ED3-B26E-6409FEDF2397}" type="slidenum">
              <a:rPr lang="en-US" altLang="en-US"/>
              <a:pPr/>
              <a:t>‹#›</a:t>
            </a:fld>
            <a:endParaRPr lang="en-US" altLang="en-US" dirty="0"/>
          </a:p>
        </p:txBody>
      </p:sp>
    </p:spTree>
    <p:extLst>
      <p:ext uri="{BB962C8B-B14F-4D97-AF65-F5344CB8AC3E}">
        <p14:creationId xmlns:p14="http://schemas.microsoft.com/office/powerpoint/2010/main" xmlns="" val="375908334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13063" y="322263"/>
            <a:ext cx="6170612" cy="5762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211388"/>
            <a:ext cx="3733800"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400" y="2211388"/>
            <a:ext cx="3733800"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sldNum" sz="quarter" idx="10"/>
          </p:nvPr>
        </p:nvSpPr>
        <p:spPr/>
        <p:txBody>
          <a:bodyPr/>
          <a:lstStyle>
            <a:lvl1pPr>
              <a:defRPr>
                <a:latin typeface="Tahoma" panose="020B0604030504040204" pitchFamily="34" charset="0"/>
              </a:defRPr>
            </a:lvl1pPr>
          </a:lstStyle>
          <a:p>
            <a:r>
              <a:rPr lang="en-US" altLang="en-US" dirty="0"/>
              <a:t>Page: </a:t>
            </a:r>
            <a:fld id="{64CFED6C-ACD3-4280-BF21-DA8386615B3F}" type="slidenum">
              <a:rPr lang="en-US" altLang="en-US"/>
              <a:pPr/>
              <a:t>‹#›</a:t>
            </a:fld>
            <a:endParaRPr lang="en-US" altLang="en-US" dirty="0"/>
          </a:p>
        </p:txBody>
      </p:sp>
    </p:spTree>
    <p:extLst>
      <p:ext uri="{BB962C8B-B14F-4D97-AF65-F5344CB8AC3E}">
        <p14:creationId xmlns:p14="http://schemas.microsoft.com/office/powerpoint/2010/main" xmlns="" val="322653438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bwMode="ltGray">
          <a:xfrm>
            <a:off x="1095" y="0"/>
            <a:ext cx="9144095"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4" name="Date Placeholder 3"/>
          <p:cNvSpPr>
            <a:spLocks noGrp="1"/>
          </p:cNvSpPr>
          <p:nvPr>
            <p:ph type="dt" sz="half" idx="2"/>
          </p:nvPr>
        </p:nvSpPr>
        <p:spPr>
          <a:xfrm>
            <a:off x="6115453"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4FE06CD8-5A19-43C5-88A8-930FB5C63B50}" type="datetimeFigureOut">
              <a:rPr lang="en-US" smtClean="0"/>
              <a:pPr/>
              <a:t>11/6/2014</a:t>
            </a:fld>
            <a:endParaRPr lang="en-US" dirty="0"/>
          </a:p>
        </p:txBody>
      </p:sp>
      <p:sp>
        <p:nvSpPr>
          <p:cNvPr id="5" name="Footer Placeholder 4"/>
          <p:cNvSpPr>
            <a:spLocks noGrp="1"/>
          </p:cNvSpPr>
          <p:nvPr>
            <p:ph type="ftr" sz="quarter" idx="3"/>
          </p:nvPr>
        </p:nvSpPr>
        <p:spPr>
          <a:xfrm>
            <a:off x="906864"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EF39D15A-410E-4B75-A059-A4A0EEE9448A}" type="slidenum">
              <a:rPr lang="en-US" smtClean="0"/>
              <a:pPr/>
              <a:t>‹#›</a:t>
            </a:fld>
            <a:endParaRPr lang="en-US" dirty="0"/>
          </a:p>
        </p:txBody>
      </p:sp>
      <p:sp>
        <p:nvSpPr>
          <p:cNvPr id="3" name="Text Placeholder 2"/>
          <p:cNvSpPr>
            <a:spLocks noGrp="1"/>
          </p:cNvSpPr>
          <p:nvPr>
            <p:ph type="body" idx="1"/>
          </p:nvPr>
        </p:nvSpPr>
        <p:spPr>
          <a:xfrm>
            <a:off x="913450" y="1828800"/>
            <a:ext cx="731710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ALT_2013_sales_meeting_logo-dark.gif"/>
          <p:cNvPicPr>
            <a:picLocks noChangeAspect="1"/>
          </p:cNvPicPr>
          <p:nvPr userDrawn="1"/>
        </p:nvPicPr>
        <p:blipFill>
          <a:blip r:embed="rId11" cstate="print"/>
          <a:stretch>
            <a:fillRect/>
          </a:stretch>
        </p:blipFill>
        <p:spPr>
          <a:xfrm>
            <a:off x="0" y="-152400"/>
            <a:ext cx="1828800" cy="1143000"/>
          </a:xfrm>
          <a:prstGeom prst="rect">
            <a:avLst/>
          </a:prstGeom>
        </p:spPr>
      </p:pic>
    </p:spTree>
    <p:extLst>
      <p:ext uri="{BB962C8B-B14F-4D97-AF65-F5344CB8AC3E}">
        <p14:creationId xmlns:p14="http://schemas.microsoft.com/office/powerpoint/2010/main" xmlns=""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bls.gov/cpi/"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hyperlink" Target="http://www.autorentalnews.com/" TargetMode="External"/><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hyperlink" Target="http://www.travelweekly.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wmf"/><Relationship Id="rId5" Type="http://schemas.openxmlformats.org/officeDocument/2006/relationships/image" Target="../media/image23.gif"/><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981200"/>
            <a:ext cx="8382000" cy="3637919"/>
          </a:xfrm>
          <a:prstGeom prst="rect">
            <a:avLst/>
          </a:prstGeom>
          <a:noFill/>
          <a:ln>
            <a:noFill/>
          </a:ln>
        </p:spPr>
        <p:txBody>
          <a:bodyPr wrap="square" rtlCol="0">
            <a:spAutoFit/>
          </a:bodyPr>
          <a:lstStyle/>
          <a:p>
            <a:pPr algn="ctr">
              <a:lnSpc>
                <a:spcPct val="90000"/>
              </a:lnSpc>
            </a:pPr>
            <a:r>
              <a:rPr lang="en-US" sz="3200" b="1" dirty="0" smtClean="0"/>
              <a:t>Presentation to </a:t>
            </a:r>
          </a:p>
          <a:p>
            <a:pPr algn="ctr">
              <a:lnSpc>
                <a:spcPct val="90000"/>
              </a:lnSpc>
            </a:pPr>
            <a:endParaRPr lang="en-US" sz="3200" b="1" dirty="0" smtClean="0"/>
          </a:p>
          <a:p>
            <a:pPr algn="ctr">
              <a:lnSpc>
                <a:spcPct val="90000"/>
              </a:lnSpc>
            </a:pPr>
            <a:endParaRPr lang="en-US" sz="3200" b="1" dirty="0" smtClean="0"/>
          </a:p>
          <a:p>
            <a:pPr algn="ctr">
              <a:lnSpc>
                <a:spcPct val="90000"/>
              </a:lnSpc>
            </a:pPr>
            <a:endParaRPr lang="en-US" sz="3200" b="1" dirty="0"/>
          </a:p>
          <a:p>
            <a:pPr algn="ctr">
              <a:lnSpc>
                <a:spcPct val="90000"/>
              </a:lnSpc>
            </a:pPr>
            <a:endParaRPr lang="en-US" sz="3200" b="1" dirty="0" smtClean="0"/>
          </a:p>
          <a:p>
            <a:pPr algn="ctr">
              <a:lnSpc>
                <a:spcPct val="90000"/>
              </a:lnSpc>
            </a:pPr>
            <a:r>
              <a:rPr lang="en-US" sz="3200" b="1" dirty="0" smtClean="0"/>
              <a:t>Travel Industry Trends &amp; Best Practices</a:t>
            </a:r>
          </a:p>
          <a:p>
            <a:pPr algn="ctr">
              <a:lnSpc>
                <a:spcPct val="90000"/>
              </a:lnSpc>
            </a:pPr>
            <a:r>
              <a:rPr lang="en-US" sz="3200" b="1" dirty="0" smtClean="0"/>
              <a:t>November 6, 2014</a:t>
            </a:r>
          </a:p>
          <a:p>
            <a:pPr algn="ctr">
              <a:lnSpc>
                <a:spcPct val="90000"/>
              </a:lnSpc>
            </a:pPr>
            <a:endParaRPr lang="en-US" sz="3200" b="1" dirty="0" smtClean="0"/>
          </a:p>
        </p:txBody>
      </p:sp>
      <p:pic>
        <p:nvPicPr>
          <p:cNvPr id="5" name="Picture 4"/>
          <p:cNvPicPr>
            <a:picLocks noChangeAspect="1"/>
          </p:cNvPicPr>
          <p:nvPr/>
        </p:nvPicPr>
        <p:blipFill>
          <a:blip r:embed="rId3" cstate="print"/>
          <a:stretch>
            <a:fillRect/>
          </a:stretch>
        </p:blipFill>
        <p:spPr>
          <a:xfrm>
            <a:off x="2547952" y="2812190"/>
            <a:ext cx="4048095" cy="10668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2253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9C81529-13B3-44CA-9B97-FAC684DB40DE}" type="slidenum">
              <a:rPr lang="en-US" altLang="en-US" sz="1200">
                <a:solidFill>
                  <a:srgbClr val="000000"/>
                </a:solidFill>
                <a:latin typeface="Tahoma" panose="020B0604030504040204" pitchFamily="34" charset="0"/>
              </a:rPr>
              <a:pPr eaLnBrk="1" hangingPunct="1">
                <a:spcBef>
                  <a:spcPct val="0"/>
                </a:spcBef>
                <a:buFontTx/>
                <a:buNone/>
              </a:pPr>
              <a:t>10</a:t>
            </a:fld>
            <a:endParaRPr lang="en-US" altLang="en-US" sz="1200" dirty="0">
              <a:solidFill>
                <a:srgbClr val="000000"/>
              </a:solidFill>
              <a:latin typeface="Tahoma" panose="020B0604030504040204" pitchFamily="34" charset="0"/>
            </a:endParaRPr>
          </a:p>
        </p:txBody>
      </p:sp>
      <p:pic>
        <p:nvPicPr>
          <p:cNvPr id="2253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944782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2560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3CF1A6A-CB3C-4412-AE12-75F51FC41ADB}" type="slidenum">
              <a:rPr lang="en-US" altLang="en-US" sz="1200">
                <a:solidFill>
                  <a:srgbClr val="000000"/>
                </a:solidFill>
                <a:latin typeface="Tahoma" panose="020B0604030504040204" pitchFamily="34" charset="0"/>
              </a:rPr>
              <a:pPr eaLnBrk="1" hangingPunct="1">
                <a:spcBef>
                  <a:spcPct val="0"/>
                </a:spcBef>
                <a:buFontTx/>
                <a:buNone/>
              </a:pPr>
              <a:t>11</a:t>
            </a:fld>
            <a:endParaRPr lang="en-US" altLang="en-US" sz="1200" dirty="0">
              <a:solidFill>
                <a:srgbClr val="000000"/>
              </a:solidFill>
              <a:latin typeface="Tahoma" panose="020B0604030504040204" pitchFamily="34" charset="0"/>
            </a:endParaRPr>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5" y="190500"/>
            <a:ext cx="9172575" cy="666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6444697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2662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8516F2D-1F43-4B54-A706-B6D5C5CE3519}" type="slidenum">
              <a:rPr lang="en-US" altLang="en-US" sz="1200">
                <a:solidFill>
                  <a:srgbClr val="000000"/>
                </a:solidFill>
                <a:latin typeface="Tahoma" panose="020B0604030504040204" pitchFamily="34" charset="0"/>
              </a:rPr>
              <a:pPr eaLnBrk="1" hangingPunct="1">
                <a:spcBef>
                  <a:spcPct val="0"/>
                </a:spcBef>
                <a:buFontTx/>
                <a:buNone/>
              </a:pPr>
              <a:t>12</a:t>
            </a:fld>
            <a:endParaRPr lang="en-US" altLang="en-US" sz="1200" dirty="0">
              <a:solidFill>
                <a:srgbClr val="000000"/>
              </a:solidFill>
              <a:latin typeface="Tahoma" panose="020B0604030504040204" pitchFamily="34" charset="0"/>
            </a:endParaRPr>
          </a:p>
        </p:txBody>
      </p:sp>
      <p:pic>
        <p:nvPicPr>
          <p:cNvPr id="2662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53525" cy="6886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1170128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2765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96F354D-1548-402E-8F9A-AC8381BE899B}" type="slidenum">
              <a:rPr lang="en-US" altLang="en-US" sz="1200">
                <a:solidFill>
                  <a:srgbClr val="000000"/>
                </a:solidFill>
                <a:latin typeface="Tahoma" panose="020B0604030504040204" pitchFamily="34" charset="0"/>
              </a:rPr>
              <a:pPr eaLnBrk="1" hangingPunct="1">
                <a:spcBef>
                  <a:spcPct val="0"/>
                </a:spcBef>
                <a:buFontTx/>
                <a:buNone/>
              </a:pPr>
              <a:t>13</a:t>
            </a:fld>
            <a:endParaRPr lang="en-US" altLang="en-US" sz="1200" dirty="0">
              <a:solidFill>
                <a:srgbClr val="000000"/>
              </a:solidFill>
              <a:latin typeface="Tahoma" panose="020B0604030504040204" pitchFamily="34" charset="0"/>
            </a:endParaRPr>
          </a:p>
        </p:txBody>
      </p:sp>
      <p:pic>
        <p:nvPicPr>
          <p:cNvPr id="2765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63" y="-33338"/>
            <a:ext cx="9134476" cy="6964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800744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2867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52D2E05-0FAC-424C-81CA-00C393490F5B}" type="slidenum">
              <a:rPr lang="en-US" altLang="en-US" sz="1200">
                <a:solidFill>
                  <a:srgbClr val="000000"/>
                </a:solidFill>
                <a:latin typeface="Tahoma" panose="020B0604030504040204" pitchFamily="34" charset="0"/>
              </a:rPr>
              <a:pPr eaLnBrk="1" hangingPunct="1">
                <a:spcBef>
                  <a:spcPct val="0"/>
                </a:spcBef>
                <a:buFontTx/>
                <a:buNone/>
              </a:pPr>
              <a:t>14</a:t>
            </a:fld>
            <a:endParaRPr lang="en-US" altLang="en-US" sz="1200" dirty="0">
              <a:solidFill>
                <a:srgbClr val="000000"/>
              </a:solidFill>
              <a:latin typeface="Tahoma" panose="020B0604030504040204" pitchFamily="34" charset="0"/>
            </a:endParaRPr>
          </a:p>
        </p:txBody>
      </p:sp>
      <p:pic>
        <p:nvPicPr>
          <p:cNvPr id="2867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99563"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939280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2969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19DCD96-F481-4D0A-82C0-AB967EF82800}" type="slidenum">
              <a:rPr lang="en-US" altLang="en-US" sz="1200">
                <a:solidFill>
                  <a:srgbClr val="000000"/>
                </a:solidFill>
                <a:latin typeface="Tahoma" panose="020B0604030504040204" pitchFamily="34" charset="0"/>
              </a:rPr>
              <a:pPr eaLnBrk="1" hangingPunct="1">
                <a:spcBef>
                  <a:spcPct val="0"/>
                </a:spcBef>
                <a:buFontTx/>
                <a:buNone/>
              </a:pPr>
              <a:t>15</a:t>
            </a:fld>
            <a:endParaRPr lang="en-US" altLang="en-US" sz="1200" dirty="0">
              <a:solidFill>
                <a:srgbClr val="000000"/>
              </a:solidFill>
              <a:latin typeface="Tahoma" panose="020B0604030504040204" pitchFamily="34" charset="0"/>
            </a:endParaRPr>
          </a:p>
        </p:txBody>
      </p:sp>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1113"/>
            <a:ext cx="9296400" cy="6886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195210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7C3C446-6EA2-4C7B-A8BA-52DEDC27D013}" type="slidenum">
              <a:rPr lang="en-US" altLang="en-US" sz="1200">
                <a:solidFill>
                  <a:srgbClr val="000000"/>
                </a:solidFill>
                <a:latin typeface="Tahoma" panose="020B0604030504040204" pitchFamily="34" charset="0"/>
              </a:rPr>
              <a:pPr eaLnBrk="1" hangingPunct="1">
                <a:spcBef>
                  <a:spcPct val="0"/>
                </a:spcBef>
                <a:buFontTx/>
                <a:buNone/>
              </a:pPr>
              <a:t>16</a:t>
            </a:fld>
            <a:endParaRPr lang="en-US" altLang="en-US" sz="1200" dirty="0">
              <a:solidFill>
                <a:srgbClr val="000000"/>
              </a:solidFill>
              <a:latin typeface="Tahoma" panose="020B0604030504040204" pitchFamily="34" charset="0"/>
            </a:endParaRPr>
          </a:p>
        </p:txBody>
      </p:sp>
      <p:pic>
        <p:nvPicPr>
          <p:cNvPr id="3072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0269792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3174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8435A6BE-D57D-48AF-8E84-686DEA49D828}" type="slidenum">
              <a:rPr lang="en-US" altLang="en-US" sz="1200">
                <a:solidFill>
                  <a:srgbClr val="000000"/>
                </a:solidFill>
                <a:latin typeface="Tahoma" panose="020B0604030504040204" pitchFamily="34" charset="0"/>
              </a:rPr>
              <a:pPr eaLnBrk="1" hangingPunct="1">
                <a:spcBef>
                  <a:spcPct val="0"/>
                </a:spcBef>
                <a:buFontTx/>
                <a:buNone/>
              </a:pPr>
              <a:t>17</a:t>
            </a:fld>
            <a:endParaRPr lang="en-US" altLang="en-US" sz="1200" dirty="0">
              <a:solidFill>
                <a:srgbClr val="000000"/>
              </a:solidFill>
              <a:latin typeface="Tahoma" panose="020B0604030504040204" pitchFamily="34" charset="0"/>
            </a:endParaRPr>
          </a:p>
        </p:txBody>
      </p:sp>
      <p:pic>
        <p:nvPicPr>
          <p:cNvPr id="317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0552241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3277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AD54155-1553-4F38-844F-6ED756FD06A6}" type="slidenum">
              <a:rPr lang="en-US" altLang="en-US" sz="1200">
                <a:solidFill>
                  <a:srgbClr val="000000"/>
                </a:solidFill>
                <a:latin typeface="Tahoma" panose="020B0604030504040204" pitchFamily="34" charset="0"/>
              </a:rPr>
              <a:pPr eaLnBrk="1" hangingPunct="1">
                <a:spcBef>
                  <a:spcPct val="0"/>
                </a:spcBef>
                <a:buFontTx/>
                <a:buNone/>
              </a:pPr>
              <a:t>18</a:t>
            </a:fld>
            <a:endParaRPr lang="en-US" altLang="en-US" sz="1200" dirty="0">
              <a:solidFill>
                <a:srgbClr val="000000"/>
              </a:solidFill>
              <a:latin typeface="Tahoma" panose="020B0604030504040204" pitchFamily="34" charset="0"/>
            </a:endParaRPr>
          </a:p>
        </p:txBody>
      </p:sp>
      <p:pic>
        <p:nvPicPr>
          <p:cNvPr id="3277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20200" cy="6905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0853882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3379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5B0D111-6345-4B56-BB76-2E7BF8CF7F13}" type="slidenum">
              <a:rPr lang="en-US" altLang="en-US" sz="1200">
                <a:solidFill>
                  <a:srgbClr val="000000"/>
                </a:solidFill>
                <a:latin typeface="Tahoma" panose="020B0604030504040204" pitchFamily="34" charset="0"/>
              </a:rPr>
              <a:pPr eaLnBrk="1" hangingPunct="1">
                <a:spcBef>
                  <a:spcPct val="0"/>
                </a:spcBef>
                <a:buFontTx/>
                <a:buNone/>
              </a:pPr>
              <a:t>19</a:t>
            </a:fld>
            <a:endParaRPr lang="en-US" altLang="en-US" sz="1200" dirty="0">
              <a:solidFill>
                <a:srgbClr val="000000"/>
              </a:solidFill>
              <a:latin typeface="Tahoma" panose="020B0604030504040204" pitchFamily="34" charset="0"/>
            </a:endParaRPr>
          </a:p>
        </p:txBody>
      </p:sp>
      <p:pic>
        <p:nvPicPr>
          <p:cNvPr id="3379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0"/>
            <a:ext cx="9296400" cy="686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21966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066800" y="1828800"/>
            <a:ext cx="7334124" cy="3810330"/>
          </a:xfrm>
          <a:prstGeom prst="rect">
            <a:avLst/>
          </a:prstGeom>
        </p:spPr>
      </p:pic>
    </p:spTree>
    <p:extLst>
      <p:ext uri="{BB962C8B-B14F-4D97-AF65-F5344CB8AC3E}">
        <p14:creationId xmlns:p14="http://schemas.microsoft.com/office/powerpoint/2010/main" xmlns="" val="258773273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3481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3F0FDA1-DBC8-4633-A034-9F8330D29245}" type="slidenum">
              <a:rPr lang="en-US" altLang="en-US" sz="1200">
                <a:solidFill>
                  <a:srgbClr val="000000"/>
                </a:solidFill>
                <a:latin typeface="Tahoma" panose="020B0604030504040204" pitchFamily="34" charset="0"/>
              </a:rPr>
              <a:pPr eaLnBrk="1" hangingPunct="1">
                <a:spcBef>
                  <a:spcPct val="0"/>
                </a:spcBef>
                <a:buFontTx/>
                <a:buNone/>
              </a:pPr>
              <a:t>20</a:t>
            </a:fld>
            <a:endParaRPr lang="en-US" altLang="en-US" sz="1200" dirty="0">
              <a:solidFill>
                <a:srgbClr val="000000"/>
              </a:solidFill>
              <a:latin typeface="Tahoma" panose="020B0604030504040204" pitchFamily="34" charset="0"/>
            </a:endParaRPr>
          </a:p>
        </p:txBody>
      </p:sp>
      <p:pic>
        <p:nvPicPr>
          <p:cNvPr id="3482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8185265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3584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1A67D89-EF70-4714-9C03-A29603B60B31}" type="slidenum">
              <a:rPr lang="en-US" altLang="en-US" sz="1200">
                <a:solidFill>
                  <a:srgbClr val="000000"/>
                </a:solidFill>
                <a:latin typeface="Tahoma" panose="020B0604030504040204" pitchFamily="34" charset="0"/>
              </a:rPr>
              <a:pPr eaLnBrk="1" hangingPunct="1">
                <a:spcBef>
                  <a:spcPct val="0"/>
                </a:spcBef>
                <a:buFontTx/>
                <a:buNone/>
              </a:pPr>
              <a:t>21</a:t>
            </a:fld>
            <a:endParaRPr lang="en-US" altLang="en-US" sz="1200" dirty="0">
              <a:solidFill>
                <a:srgbClr val="000000"/>
              </a:solidFill>
              <a:latin typeface="Tahoma" panose="020B0604030504040204" pitchFamily="34" charset="0"/>
            </a:endParaRPr>
          </a:p>
        </p:txBody>
      </p:sp>
      <p:pic>
        <p:nvPicPr>
          <p:cNvPr id="3584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388"/>
            <a:ext cx="9129713" cy="6910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5845" name="TextBox 3"/>
          <p:cNvSpPr txBox="1">
            <a:spLocks noChangeArrowheads="1"/>
          </p:cNvSpPr>
          <p:nvPr/>
        </p:nvSpPr>
        <p:spPr bwMode="auto">
          <a:xfrm>
            <a:off x="2209800" y="1524000"/>
            <a:ext cx="60198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dirty="0">
                <a:latin typeface="Times New Roman" panose="02020603050405020304" pitchFamily="18" charset="0"/>
                <a:cs typeface="Times New Roman" panose="02020603050405020304" pitchFamily="18" charset="0"/>
              </a:rPr>
              <a:t>American Airlines                                                                   Merged American</a:t>
            </a:r>
          </a:p>
          <a:p>
            <a:pPr eaLnBrk="1" hangingPunct="1">
              <a:spcBef>
                <a:spcPct val="0"/>
              </a:spcBef>
              <a:buFontTx/>
              <a:buNone/>
            </a:pPr>
            <a:r>
              <a:rPr lang="en-US" altLang="en-US" sz="1300" b="1" dirty="0">
                <a:latin typeface="Times New Roman" panose="02020603050405020304" pitchFamily="18" charset="0"/>
                <a:cs typeface="Times New Roman" panose="02020603050405020304" pitchFamily="18" charset="0"/>
              </a:rPr>
              <a:t>                             US Airways                                                          </a:t>
            </a:r>
          </a:p>
        </p:txBody>
      </p:sp>
      <p:sp>
        <p:nvSpPr>
          <p:cNvPr id="6" name="Rectangle 5"/>
          <p:cNvSpPr/>
          <p:nvPr/>
        </p:nvSpPr>
        <p:spPr>
          <a:xfrm rot="16200000">
            <a:off x="8482013" y="5562600"/>
            <a:ext cx="795338" cy="338137"/>
          </a:xfrm>
          <a:prstGeom prst="rect">
            <a:avLst/>
          </a:prstGeom>
        </p:spPr>
        <p:txBody>
          <a:bodyPr>
            <a:spAutoFit/>
          </a:bodyPr>
          <a:lstStyle/>
          <a:p>
            <a:pPr>
              <a:defRPr/>
            </a:pPr>
            <a:r>
              <a:rPr lang="en-US" sz="1600" b="1" dirty="0">
                <a:solidFill>
                  <a:schemeClr val="bg1">
                    <a:lumMod val="50000"/>
                  </a:schemeClr>
                </a:solidFill>
                <a:latin typeface="Times New Roman" panose="02020603050405020304" pitchFamily="18" charset="0"/>
                <a:cs typeface="Times New Roman" panose="02020603050405020304" pitchFamily="18" charset="0"/>
              </a:rPr>
              <a:t>2013</a:t>
            </a:r>
          </a:p>
        </p:txBody>
      </p:sp>
    </p:spTree>
    <p:extLst>
      <p:ext uri="{BB962C8B-B14F-4D97-AF65-F5344CB8AC3E}">
        <p14:creationId xmlns:p14="http://schemas.microsoft.com/office/powerpoint/2010/main" xmlns="" val="95535400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33600" y="82551"/>
            <a:ext cx="8305800" cy="533400"/>
          </a:xfrm>
        </p:spPr>
        <p:txBody>
          <a:bodyPr/>
          <a:lstStyle/>
          <a:p>
            <a:pPr eaLnBrk="1" hangingPunct="1"/>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Airline Industry:  Cost Drivers</a:t>
            </a:r>
          </a:p>
        </p:txBody>
      </p:sp>
      <p:sp>
        <p:nvSpPr>
          <p:cNvPr id="38916" name="Text Box 3"/>
          <p:cNvSpPr txBox="1">
            <a:spLocks noChangeArrowheads="1"/>
          </p:cNvSpPr>
          <p:nvPr/>
        </p:nvSpPr>
        <p:spPr bwMode="auto">
          <a:xfrm>
            <a:off x="0" y="6248400"/>
            <a:ext cx="58023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50000"/>
              </a:spcBef>
              <a:buFontTx/>
              <a:buNone/>
            </a:pPr>
            <a:r>
              <a:rPr lang="en-US" altLang="en-US" sz="900" i="1" dirty="0">
                <a:latin typeface="Tahoma" panose="020B0604030504040204" pitchFamily="34" charset="0"/>
              </a:rPr>
              <a:t>Source:  www.rajcoaviation.com</a:t>
            </a:r>
            <a:endParaRPr lang="en-US" altLang="en-US" sz="900" i="1" dirty="0">
              <a:solidFill>
                <a:schemeClr val="accent2"/>
              </a:solidFill>
              <a:latin typeface="Tahoma" panose="020B0604030504040204" pitchFamily="34" charset="0"/>
            </a:endParaRPr>
          </a:p>
        </p:txBody>
      </p:sp>
      <p:sp>
        <p:nvSpPr>
          <p:cNvPr id="38917" name="Text Box 4"/>
          <p:cNvSpPr txBox="1">
            <a:spLocks noChangeArrowheads="1"/>
          </p:cNvSpPr>
          <p:nvPr/>
        </p:nvSpPr>
        <p:spPr bwMode="auto">
          <a:xfrm>
            <a:off x="593725" y="1279525"/>
            <a:ext cx="4095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u="sng" dirty="0" smtClean="0">
                <a:latin typeface="Tahoma" panose="020B0604030504040204" pitchFamily="34" charset="0"/>
              </a:rPr>
              <a:t>Cost </a:t>
            </a:r>
            <a:r>
              <a:rPr lang="en-US" altLang="en-US" sz="1800" b="1" i="1" u="sng" dirty="0">
                <a:latin typeface="Tahoma" panose="020B0604030504040204" pitchFamily="34" charset="0"/>
              </a:rPr>
              <a:t>Drivers</a:t>
            </a:r>
          </a:p>
        </p:txBody>
      </p:sp>
      <p:sp>
        <p:nvSpPr>
          <p:cNvPr id="38918" name="Text Box 5"/>
          <p:cNvSpPr txBox="1">
            <a:spLocks noChangeArrowheads="1"/>
          </p:cNvSpPr>
          <p:nvPr/>
        </p:nvSpPr>
        <p:spPr bwMode="auto">
          <a:xfrm>
            <a:off x="5300663" y="677863"/>
            <a:ext cx="36480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u="sng" dirty="0">
                <a:latin typeface="Tahoma" panose="020B0604030504040204" pitchFamily="34" charset="0"/>
              </a:rPr>
              <a:t>Key Points</a:t>
            </a:r>
          </a:p>
        </p:txBody>
      </p:sp>
      <p:sp>
        <p:nvSpPr>
          <p:cNvPr id="38919" name="Line 88"/>
          <p:cNvSpPr>
            <a:spLocks noChangeShapeType="1"/>
          </p:cNvSpPr>
          <p:nvPr/>
        </p:nvSpPr>
        <p:spPr bwMode="auto">
          <a:xfrm flipH="1">
            <a:off x="5461000" y="1516063"/>
            <a:ext cx="0" cy="487680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dirty="0"/>
          </a:p>
        </p:txBody>
      </p:sp>
      <p:sp>
        <p:nvSpPr>
          <p:cNvPr id="38920" name="Rectangle 89" descr="Rectangle: Click to edit Master text styles&#10;Second level&#10;Third level&#10;Fourth level&#10;Fifth level"/>
          <p:cNvSpPr>
            <a:spLocks noChangeArrowheads="1"/>
          </p:cNvSpPr>
          <p:nvPr/>
        </p:nvSpPr>
        <p:spPr bwMode="auto">
          <a:xfrm>
            <a:off x="5599113" y="1204913"/>
            <a:ext cx="334962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lstStyle>
            <a:lvl1pPr marL="177800" indent="-1778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600" dirty="0">
                <a:latin typeface="Tahoma" panose="020B0604030504040204" pitchFamily="34" charset="0"/>
              </a:rPr>
              <a:t>The top three cost drivers for ninety five percent of the world’s airlines, are: fuel, personnel and the cost of aircraft, which together account for an average of 64.3% of an airline’s total cost structure. </a:t>
            </a:r>
          </a:p>
          <a:p>
            <a:pPr eaLnBrk="1" hangingPunct="1">
              <a:spcBef>
                <a:spcPct val="0"/>
              </a:spcBef>
            </a:pPr>
            <a:r>
              <a:rPr lang="en-US" altLang="en-US" sz="1600" dirty="0">
                <a:latin typeface="Tahoma" panose="020B0604030504040204" pitchFamily="34" charset="0"/>
              </a:rPr>
              <a:t>Dependence on oil production, labor agreements and a duopoly in aircraft manufacturing prevent airlines from having any substantive impact on these cost drivers. </a:t>
            </a:r>
          </a:p>
          <a:p>
            <a:pPr eaLnBrk="1" hangingPunct="1">
              <a:spcBef>
                <a:spcPct val="0"/>
              </a:spcBef>
            </a:pPr>
            <a:r>
              <a:rPr lang="en-US" altLang="en-US" sz="1600" dirty="0">
                <a:latin typeface="Tahoma" panose="020B0604030504040204" pitchFamily="34" charset="0"/>
              </a:rPr>
              <a:t>With revenues fixed by competitive ticket pricing and the majority of their costs out of their control, airlines are challenged to maintain earnings and gain competitive advantage by controlling less than 35% of their cost structure. </a:t>
            </a:r>
          </a:p>
        </p:txBody>
      </p:sp>
      <p:sp>
        <p:nvSpPr>
          <p:cNvPr id="38921" name="Rectangle 90"/>
          <p:cNvSpPr>
            <a:spLocks noChangeArrowheads="1"/>
          </p:cNvSpPr>
          <p:nvPr/>
        </p:nvSpPr>
        <p:spPr bwMode="auto">
          <a:xfrm>
            <a:off x="387350" y="909185"/>
            <a:ext cx="52117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Tahoma" panose="020B0604030504040204" pitchFamily="34" charset="0"/>
              </a:rPr>
              <a:t>Top 3 Drivers Account For 64.3% of Total Airline Costs.</a:t>
            </a:r>
            <a:endParaRPr lang="en-US" altLang="en-US" sz="2400" dirty="0">
              <a:latin typeface="Tahoma" panose="020B0604030504040204" pitchFamily="34" charset="0"/>
            </a:endParaRPr>
          </a:p>
        </p:txBody>
      </p:sp>
      <p:pic>
        <p:nvPicPr>
          <p:cNvPr id="3892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800" y="1882775"/>
            <a:ext cx="5173663"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0171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ChangeArrowheads="1"/>
          </p:cNvSpPr>
          <p:nvPr/>
        </p:nvSpPr>
        <p:spPr bwMode="auto">
          <a:xfrm>
            <a:off x="2057400" y="169069"/>
            <a:ext cx="51069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Airline Industry: Baggage Fees</a:t>
            </a:r>
          </a:p>
        </p:txBody>
      </p:sp>
      <p:sp>
        <p:nvSpPr>
          <p:cNvPr id="39940" name="Rectangle 9"/>
          <p:cNvSpPr>
            <a:spLocks noChangeArrowheads="1"/>
          </p:cNvSpPr>
          <p:nvPr/>
        </p:nvSpPr>
        <p:spPr bwMode="auto">
          <a:xfrm>
            <a:off x="8105775" y="0"/>
            <a:ext cx="1038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latin typeface="Tahoma" panose="020B0604030504040204" pitchFamily="34" charset="0"/>
              </a:rPr>
              <a:t>SAMPLE</a:t>
            </a:r>
          </a:p>
        </p:txBody>
      </p:sp>
      <p:sp>
        <p:nvSpPr>
          <p:cNvPr id="39941" name="Text Box 3"/>
          <p:cNvSpPr txBox="1">
            <a:spLocks noChangeArrowheads="1"/>
          </p:cNvSpPr>
          <p:nvPr/>
        </p:nvSpPr>
        <p:spPr bwMode="auto">
          <a:xfrm>
            <a:off x="1343025" y="6396038"/>
            <a:ext cx="4602163"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800" i="1" dirty="0">
                <a:latin typeface="Tahoma" panose="020B0604030504040204" pitchFamily="34" charset="0"/>
              </a:rPr>
              <a:t>Source:  www.bts.gov</a:t>
            </a:r>
          </a:p>
        </p:txBody>
      </p:sp>
      <p:graphicFrame>
        <p:nvGraphicFramePr>
          <p:cNvPr id="5" name="Table 4"/>
          <p:cNvGraphicFramePr>
            <a:graphicFrameLocks noGrp="1"/>
          </p:cNvGraphicFramePr>
          <p:nvPr>
            <p:extLst>
              <p:ext uri="{D42A27DB-BD31-4B8C-83A1-F6EECF244321}">
                <p14:modId xmlns:p14="http://schemas.microsoft.com/office/powerpoint/2010/main" xmlns="" val="1171111023"/>
              </p:ext>
            </p:extLst>
          </p:nvPr>
        </p:nvGraphicFramePr>
        <p:xfrm>
          <a:off x="381000" y="692938"/>
          <a:ext cx="8153398" cy="5703100"/>
        </p:xfrm>
        <a:graphic>
          <a:graphicData uri="http://schemas.openxmlformats.org/drawingml/2006/table">
            <a:tbl>
              <a:tblPr/>
              <a:tblGrid>
                <a:gridCol w="778763"/>
                <a:gridCol w="2123895"/>
                <a:gridCol w="963619"/>
                <a:gridCol w="1061947"/>
                <a:gridCol w="963619"/>
                <a:gridCol w="1061947"/>
                <a:gridCol w="1199608"/>
              </a:tblGrid>
              <a:tr h="386264">
                <a:tc gridSpan="7">
                  <a:txBody>
                    <a:bodyPr/>
                    <a:lstStyle/>
                    <a:p>
                      <a:pPr algn="l" fontAlgn="b"/>
                      <a:r>
                        <a:rPr lang="en-US" sz="900" b="1" i="0" u="none" strike="noStrike" dirty="0">
                          <a:effectLst/>
                          <a:latin typeface="Arial" panose="020B0604020202020204" pitchFamily="34" charset="0"/>
                        </a:rPr>
                        <a:t>Baggage Fees by Airline 2013</a:t>
                      </a:r>
                    </a:p>
                  </a:txBody>
                  <a:tcPr marL="6922" marR="6922" marT="692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32">
                <a:tc gridSpan="7">
                  <a:txBody>
                    <a:bodyPr/>
                    <a:lstStyle/>
                    <a:p>
                      <a:pPr algn="l" fontAlgn="b"/>
                      <a:r>
                        <a:rPr lang="en-US" sz="900" b="0" i="0" u="none" strike="noStrike" dirty="0">
                          <a:effectLst/>
                          <a:latin typeface="Arial" panose="020B0604020202020204" pitchFamily="34" charset="0"/>
                        </a:rPr>
                        <a:t>Airlines ranked by 2013 baggage fee revenue, dollars in thousands (000)</a:t>
                      </a:r>
                    </a:p>
                  </a:txBody>
                  <a:tcPr marL="6922" marR="6922" marT="692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32">
                <a:tc gridSpan="7">
                  <a:txBody>
                    <a:bodyPr/>
                    <a:lstStyle/>
                    <a:p>
                      <a:pPr algn="l" fontAlgn="b"/>
                      <a:r>
                        <a:rPr lang="en-US" sz="900" b="0" i="0" u="none" strike="noStrike" dirty="0">
                          <a:effectLst/>
                          <a:latin typeface="Arial" panose="020B0604020202020204" pitchFamily="34" charset="0"/>
                        </a:rPr>
                        <a:t>Updated: May 5, 2014</a:t>
                      </a:r>
                    </a:p>
                  </a:txBody>
                  <a:tcPr marL="6922" marR="6922" marT="692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9397">
                <a:tc>
                  <a:txBody>
                    <a:bodyPr/>
                    <a:lstStyle/>
                    <a:p>
                      <a:pPr algn="ctr" fontAlgn="b"/>
                      <a:r>
                        <a:rPr lang="en-US" sz="900" b="1" i="0" u="none" strike="noStrike" dirty="0">
                          <a:effectLst/>
                          <a:latin typeface="Arial" panose="020B0604020202020204" pitchFamily="34" charset="0"/>
                        </a:rPr>
                        <a:t>Rank</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Airline</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1Q</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2Q </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3Q</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4Q</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2013</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r>
              <a:tr h="199950">
                <a:tc>
                  <a:txBody>
                    <a:bodyPr/>
                    <a:lstStyle/>
                    <a:p>
                      <a:pPr algn="r" fontAlgn="b"/>
                      <a:r>
                        <a:rPr lang="en-US" sz="900" b="0" i="0" u="none" strike="noStrike" dirty="0">
                          <a:effectLst/>
                          <a:latin typeface="Arial" panose="020B0604020202020204" pitchFamily="34" charset="0"/>
                        </a:rPr>
                        <a:t>1</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effectLst/>
                          <a:latin typeface="Arial" panose="020B0604020202020204" pitchFamily="34" charset="0"/>
                        </a:rPr>
                        <a:t>Delta </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Arial" panose="020B0604020202020204" pitchFamily="34" charset="0"/>
                        </a:rPr>
                        <a:t>191,986</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Arial" panose="020B0604020202020204" pitchFamily="34" charset="0"/>
                        </a:rPr>
                        <a:t>217,072</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Arial" panose="020B0604020202020204" pitchFamily="34" charset="0"/>
                        </a:rPr>
                        <a:t>226,243</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Arial" panose="020B0604020202020204" pitchFamily="34" charset="0"/>
                        </a:rPr>
                        <a:t>197,882</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Arial" panose="020B0604020202020204" pitchFamily="34" charset="0"/>
                        </a:rPr>
                        <a:t>833,183</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r>
              <a:tr h="199950">
                <a:tc>
                  <a:txBody>
                    <a:bodyPr/>
                    <a:lstStyle/>
                    <a:p>
                      <a:pPr algn="r" fontAlgn="b"/>
                      <a:r>
                        <a:rPr lang="en-US" sz="900" b="0" i="0" u="none" strike="noStrike" dirty="0">
                          <a:effectLst/>
                          <a:latin typeface="Arial" panose="020B0604020202020204" pitchFamily="34" charset="0"/>
                        </a:rPr>
                        <a:t>2</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United</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143,252</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158,012</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170,186</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153,371</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624,821</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3</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US Airways</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130,470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139,306</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130,564</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127,251</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527,591</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4</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American</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123,115</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132,698</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127,070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122,814</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505,697</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5</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Spirit</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47,741</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53,499</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57,488</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53,233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211,961</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6</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Southwest</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42,727</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42,500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32,411</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25,902</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143,540</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7</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Allegiant</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33,594</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33,038</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28,957</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16,864</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112,453</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8</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Alaska</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20,671</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24,249</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28,580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22,533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96,033</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9</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JetBlue</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17,893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17,863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19,622</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18,938</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74,316</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10</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Hawaiian</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16,563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17,753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19,115</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16,603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70,034</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11</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Frontier</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14,212</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14,186</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18,659</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22,169</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69,226</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12</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Virgin America</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12,205</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15,557</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16,149</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14,614</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58,525</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13</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Sun Country</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4,926</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3,592</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3,825</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3,238</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15,581</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14</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Mesa</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1,014</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966</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1,056</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888</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3,924</a:t>
                      </a:r>
                    </a:p>
                  </a:txBody>
                  <a:tcPr marL="6922" marR="6922" marT="6922" marB="0" anchor="b">
                    <a:lnL>
                      <a:noFill/>
                    </a:lnL>
                    <a:lnR>
                      <a:noFill/>
                    </a:lnR>
                    <a:lnT>
                      <a:noFill/>
                    </a:lnT>
                    <a:lnB>
                      <a:noFill/>
                    </a:lnB>
                  </a:tcPr>
                </a:tc>
              </a:tr>
              <a:tr h="199950">
                <a:tc>
                  <a:txBody>
                    <a:bodyPr/>
                    <a:lstStyle/>
                    <a:p>
                      <a:pPr algn="r" fontAlgn="b"/>
                      <a:r>
                        <a:rPr lang="en-US" sz="900" b="0" i="0" u="none" strike="noStrike" dirty="0">
                          <a:effectLst/>
                          <a:latin typeface="Arial" panose="020B0604020202020204" pitchFamily="34" charset="0"/>
                        </a:rPr>
                        <a:t>15</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Island Air Hawaii</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635</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851</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874</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840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3,200</a:t>
                      </a:r>
                    </a:p>
                  </a:txBody>
                  <a:tcPr marL="6922" marR="6922" marT="6922" marB="0" anchor="b">
                    <a:lnL>
                      <a:noFill/>
                    </a:lnL>
                    <a:lnR>
                      <a:noFill/>
                    </a:lnR>
                    <a:lnT>
                      <a:noFill/>
                    </a:lnT>
                    <a:lnB>
                      <a:noFill/>
                    </a:lnB>
                  </a:tcPr>
                </a:tc>
              </a:tr>
              <a:tr h="193132">
                <a:tc>
                  <a:txBody>
                    <a:bodyPr/>
                    <a:lstStyle/>
                    <a:p>
                      <a:pPr algn="r" fontAlgn="b"/>
                      <a:r>
                        <a:rPr lang="en-US" sz="900" b="0" i="0" u="none" strike="noStrike" dirty="0">
                          <a:effectLst/>
                          <a:latin typeface="Arial" panose="020B0604020202020204" pitchFamily="34" charset="0"/>
                        </a:rPr>
                        <a:t>16</a:t>
                      </a:r>
                    </a:p>
                  </a:txBody>
                  <a:tcPr marL="6922" marR="6922" marT="6922"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American Eagle**</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-13</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a:t>
                      </a:r>
                    </a:p>
                  </a:txBody>
                  <a:tcPr marL="6922" marR="6922" marT="6922"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-13</a:t>
                      </a:r>
                    </a:p>
                  </a:txBody>
                  <a:tcPr marL="6922" marR="6922" marT="6922" marB="0" anchor="b">
                    <a:lnL>
                      <a:noFill/>
                    </a:lnL>
                    <a:lnR>
                      <a:noFill/>
                    </a:lnR>
                    <a:lnT>
                      <a:noFill/>
                    </a:lnT>
                    <a:lnB>
                      <a:noFill/>
                    </a:lnB>
                  </a:tcPr>
                </a:tc>
              </a:tr>
              <a:tr h="193132">
                <a:tc>
                  <a:txBody>
                    <a:bodyPr/>
                    <a:lstStyle/>
                    <a:p>
                      <a:pPr algn="l" fontAlgn="b"/>
                      <a:r>
                        <a:rPr lang="en-US" sz="900" b="0" i="0" u="none" strike="noStrike" dirty="0">
                          <a:effectLst/>
                          <a:latin typeface="Arial" panose="020B0604020202020204" pitchFamily="34" charset="0"/>
                        </a:rPr>
                        <a:t> </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effectLst/>
                          <a:latin typeface="Arial" panose="020B0604020202020204" pitchFamily="34" charset="0"/>
                        </a:rPr>
                        <a:t>All  </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Arial" panose="020B0604020202020204" pitchFamily="34" charset="0"/>
                        </a:rPr>
                        <a:t>801,004</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Arial" panose="020B0604020202020204" pitchFamily="34" charset="0"/>
                        </a:rPr>
                        <a:t>871,142</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Arial" panose="020B0604020202020204" pitchFamily="34" charset="0"/>
                        </a:rPr>
                        <a:t>880,786</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Arial" panose="020B0604020202020204" pitchFamily="34" charset="0"/>
                        </a:rPr>
                        <a:t>797,140</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Arial" panose="020B0604020202020204" pitchFamily="34" charset="0"/>
                        </a:rPr>
                        <a:t>3,350,072</a:t>
                      </a:r>
                    </a:p>
                  </a:txBody>
                  <a:tcPr marL="6922" marR="6922" marT="6922" marB="0" anchor="b">
                    <a:lnL>
                      <a:noFill/>
                    </a:lnL>
                    <a:lnR>
                      <a:noFill/>
                    </a:lnR>
                    <a:lnT>
                      <a:noFill/>
                    </a:lnT>
                    <a:lnB w="6350" cap="flat" cmpd="sng" algn="ctr">
                      <a:solidFill>
                        <a:srgbClr val="000000"/>
                      </a:solidFill>
                      <a:prstDash val="solid"/>
                      <a:round/>
                      <a:headEnd type="none" w="med" len="med"/>
                      <a:tailEnd type="none" w="med" len="med"/>
                    </a:lnB>
                  </a:tcPr>
                </a:tc>
              </a:tr>
              <a:tr h="386264">
                <a:tc gridSpan="7">
                  <a:txBody>
                    <a:bodyPr/>
                    <a:lstStyle/>
                    <a:p>
                      <a:pPr algn="l" fontAlgn="b"/>
                      <a:r>
                        <a:rPr lang="en-US" sz="900" b="0" i="0" u="none" strike="noStrike" dirty="0">
                          <a:effectLst/>
                          <a:latin typeface="Arial" panose="020B0604020202020204" pitchFamily="34" charset="0"/>
                        </a:rPr>
                        <a:t>Source: Bureau of Transportation Statistics, Schedule P-1.2</a:t>
                      </a:r>
                    </a:p>
                  </a:txBody>
                  <a:tcPr marL="6922" marR="6922" marT="692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9397">
                <a:tc gridSpan="7">
                  <a:txBody>
                    <a:bodyPr/>
                    <a:lstStyle/>
                    <a:p>
                      <a:pPr algn="l" fontAlgn="b"/>
                      <a:r>
                        <a:rPr lang="en-US" sz="900" b="0" i="0" u="none" strike="noStrike" dirty="0">
                          <a:effectLst/>
                          <a:latin typeface="Arial" panose="020B0604020202020204" pitchFamily="34" charset="0"/>
                        </a:rPr>
                        <a:t>* American Eagle's third-quarter 2013 report represents a baggage-handling expense and is subject to revision.</a:t>
                      </a:r>
                    </a:p>
                  </a:txBody>
                  <a:tcPr marL="6922" marR="6922" marT="692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191232961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ChangeArrowheads="1"/>
          </p:cNvSpPr>
          <p:nvPr/>
        </p:nvSpPr>
        <p:spPr bwMode="auto">
          <a:xfrm>
            <a:off x="1219200" y="609600"/>
            <a:ext cx="7202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Airline Industry:  Cancellation/Change Fees </a:t>
            </a:r>
          </a:p>
        </p:txBody>
      </p:sp>
      <p:sp>
        <p:nvSpPr>
          <p:cNvPr id="40964" name="Rectangle 9"/>
          <p:cNvSpPr>
            <a:spLocks noChangeArrowheads="1"/>
          </p:cNvSpPr>
          <p:nvPr/>
        </p:nvSpPr>
        <p:spPr bwMode="auto">
          <a:xfrm>
            <a:off x="8105775" y="0"/>
            <a:ext cx="10382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solidFill>
                  <a:srgbClr val="FFFFFF"/>
                </a:solidFill>
                <a:latin typeface="Tahoma" panose="020B0604030504040204" pitchFamily="34" charset="0"/>
              </a:rPr>
              <a:t>SAMPLE</a:t>
            </a:r>
          </a:p>
        </p:txBody>
      </p:sp>
      <p:sp>
        <p:nvSpPr>
          <p:cNvPr id="40965" name="Text Box 3"/>
          <p:cNvSpPr txBox="1">
            <a:spLocks noChangeArrowheads="1"/>
          </p:cNvSpPr>
          <p:nvPr/>
        </p:nvSpPr>
        <p:spPr bwMode="auto">
          <a:xfrm>
            <a:off x="1028700" y="6396038"/>
            <a:ext cx="4602163"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800" i="1" dirty="0">
                <a:latin typeface="Tahoma" panose="020B0604030504040204" pitchFamily="34" charset="0"/>
              </a:rPr>
              <a:t>Source:  www.bts.gov</a:t>
            </a:r>
          </a:p>
        </p:txBody>
      </p:sp>
      <p:graphicFrame>
        <p:nvGraphicFramePr>
          <p:cNvPr id="7" name="Table 6"/>
          <p:cNvGraphicFramePr>
            <a:graphicFrameLocks noGrp="1"/>
          </p:cNvGraphicFramePr>
          <p:nvPr>
            <p:extLst>
              <p:ext uri="{D42A27DB-BD31-4B8C-83A1-F6EECF244321}">
                <p14:modId xmlns:p14="http://schemas.microsoft.com/office/powerpoint/2010/main" xmlns="" val="686533986"/>
              </p:ext>
            </p:extLst>
          </p:nvPr>
        </p:nvGraphicFramePr>
        <p:xfrm>
          <a:off x="533400" y="871540"/>
          <a:ext cx="8153401" cy="5524495"/>
        </p:xfrm>
        <a:graphic>
          <a:graphicData uri="http://schemas.openxmlformats.org/drawingml/2006/table">
            <a:tbl>
              <a:tblPr/>
              <a:tblGrid>
                <a:gridCol w="804371"/>
                <a:gridCol w="1803741"/>
                <a:gridCol w="995308"/>
                <a:gridCol w="995308"/>
                <a:gridCol w="1117183"/>
                <a:gridCol w="1076558"/>
                <a:gridCol w="1360932"/>
              </a:tblGrid>
              <a:tr h="445556">
                <a:tc gridSpan="7">
                  <a:txBody>
                    <a:bodyPr/>
                    <a:lstStyle/>
                    <a:p>
                      <a:pPr algn="l" fontAlgn="b"/>
                      <a:r>
                        <a:rPr lang="en-US" sz="1000" b="1" i="0" u="none" strike="noStrike" dirty="0">
                          <a:effectLst/>
                          <a:latin typeface="Arial" panose="020B0604020202020204" pitchFamily="34" charset="0"/>
                        </a:rPr>
                        <a:t>Reservation Cancellation/Change Fees by Airline 2013</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5556">
                <a:tc gridSpan="7">
                  <a:txBody>
                    <a:bodyPr/>
                    <a:lstStyle/>
                    <a:p>
                      <a:pPr algn="l" fontAlgn="b"/>
                      <a:r>
                        <a:rPr lang="en-US" sz="1000" b="0" i="0" u="none" strike="noStrike" dirty="0">
                          <a:effectLst/>
                          <a:latin typeface="Arial" panose="020B0604020202020204" pitchFamily="34" charset="0"/>
                        </a:rPr>
                        <a:t>Airlines ranked by 2013 reservation cancellation/change fee revenue, dollars in thousands (000)</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2779">
                <a:tc gridSpan="7">
                  <a:txBody>
                    <a:bodyPr/>
                    <a:lstStyle/>
                    <a:p>
                      <a:pPr algn="l" fontAlgn="b"/>
                      <a:r>
                        <a:rPr lang="en-US" sz="1000" b="0" i="0" u="none" strike="noStrike" dirty="0">
                          <a:effectLst/>
                          <a:latin typeface="Arial" panose="020B0604020202020204" pitchFamily="34" charset="0"/>
                        </a:rPr>
                        <a:t>Updated: May 5, 2014</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8335">
                <a:tc>
                  <a:txBody>
                    <a:bodyPr/>
                    <a:lstStyle/>
                    <a:p>
                      <a:pPr algn="ctr" fontAlgn="b"/>
                      <a:r>
                        <a:rPr lang="en-US" sz="1000" b="1" i="0" u="none" strike="noStrike" dirty="0">
                          <a:effectLst/>
                          <a:latin typeface="Arial" panose="020B0604020202020204" pitchFamily="34" charset="0"/>
                        </a:rPr>
                        <a:t>Rank</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Airline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1Q</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2Q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3Q</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4Q</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panose="020B0604020202020204" pitchFamily="34" charset="0"/>
                        </a:rPr>
                        <a:t>2013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r h="222779">
                <a:tc>
                  <a:txBody>
                    <a:bodyPr/>
                    <a:lstStyle/>
                    <a:p>
                      <a:pPr algn="r" fontAlgn="b"/>
                      <a:r>
                        <a:rPr lang="en-US" sz="1000" b="0" i="0" u="none" strike="noStrike" dirty="0">
                          <a:effectLst/>
                          <a:latin typeface="Arial" panose="020B0604020202020204" pitchFamily="34" charset="0"/>
                        </a:rPr>
                        <a:t>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effectLst/>
                          <a:latin typeface="Arial" panose="020B0604020202020204" pitchFamily="34" charset="0"/>
                        </a:rPr>
                        <a:t>Delta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effectLst/>
                          <a:latin typeface="Arial" panose="020B0604020202020204" pitchFamily="34" charset="0"/>
                        </a:rPr>
                        <a:t>198,596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Arial" panose="020B0604020202020204" pitchFamily="34" charset="0"/>
                        </a:rPr>
                        <a:t>212,432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effectLst/>
                          <a:latin typeface="Arial" panose="020B0604020202020204" pitchFamily="34" charset="0"/>
                        </a:rPr>
                        <a:t>225,898</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effectLst/>
                          <a:latin typeface="Arial" panose="020B0604020202020204" pitchFamily="34" charset="0"/>
                        </a:rPr>
                        <a:t>203,144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effectLst/>
                          <a:latin typeface="Arial" panose="020B0604020202020204" pitchFamily="34" charset="0"/>
                        </a:rPr>
                        <a:t>840,070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r>
              <a:tr h="222779">
                <a:tc>
                  <a:txBody>
                    <a:bodyPr/>
                    <a:lstStyle/>
                    <a:p>
                      <a:pPr algn="r" fontAlgn="b"/>
                      <a:r>
                        <a:rPr lang="en-US" sz="1000" b="0" i="0" u="none" strike="noStrike" dirty="0">
                          <a:effectLst/>
                          <a:latin typeface="Arial" panose="020B0604020202020204" pitchFamily="34" charset="0"/>
                        </a:rPr>
                        <a:t>2</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United  </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176,989</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197,293</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198,715</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183,516</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756,513</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3</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American</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132,050</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134,524</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134,381</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120,077</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521,032</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4</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US Airways</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83,584</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84,352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81,602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77,791</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327,329</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5</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JetBlue</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36,727</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34,733</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36,306</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38,668</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146,434</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6</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Alaska</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21,833</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22,221</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23,922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22,002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89,978</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7</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Spirit</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7,962</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7,816</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8,165</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8,602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32,545</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8</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Virgin America</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7,723</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8,280</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8,302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7,918</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32,223</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9</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Southwest</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9,254</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7,092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6,646</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2,364</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25,356</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10</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Hawaiian</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4,672</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4,293</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4,596</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4,370</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17,931</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11</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Frontier</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3,023</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3,115</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3,414</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3,642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13,194</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12</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Allegiant </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2,297</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2,474</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2,281</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1,996</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9,048</a:t>
                      </a:r>
                    </a:p>
                  </a:txBody>
                  <a:tcPr marL="7620" marR="7620" marT="7620" marB="0" anchor="b">
                    <a:lnL>
                      <a:noFill/>
                    </a:lnL>
                    <a:lnR>
                      <a:noFill/>
                    </a:lnR>
                    <a:lnT>
                      <a:noFill/>
                    </a:lnT>
                    <a:lnB>
                      <a:noFill/>
                    </a:lnB>
                  </a:tcPr>
                </a:tc>
              </a:tr>
              <a:tr h="222779">
                <a:tc>
                  <a:txBody>
                    <a:bodyPr/>
                    <a:lstStyle/>
                    <a:p>
                      <a:pPr algn="r" fontAlgn="b"/>
                      <a:r>
                        <a:rPr lang="en-US" sz="1000" b="0" i="0" u="none" strike="noStrike" dirty="0">
                          <a:effectLst/>
                          <a:latin typeface="Arial" panose="020B0604020202020204" pitchFamily="34" charset="0"/>
                        </a:rPr>
                        <a:t>13</a:t>
                      </a: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Sun Country   </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466</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Arial" panose="020B0604020202020204" pitchFamily="34" charset="0"/>
                        </a:rPr>
                        <a:t>434</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536</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500</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1,936</a:t>
                      </a:r>
                    </a:p>
                  </a:txBody>
                  <a:tcPr marL="7620" marR="7620" marT="7620" marB="0" anchor="b">
                    <a:lnL>
                      <a:noFill/>
                    </a:lnL>
                    <a:lnR>
                      <a:noFill/>
                    </a:lnR>
                    <a:lnT>
                      <a:noFill/>
                    </a:lnT>
                    <a:lnB>
                      <a:noFill/>
                    </a:lnB>
                  </a:tcPr>
                </a:tc>
              </a:tr>
              <a:tr h="222779">
                <a:tc>
                  <a:txBody>
                    <a:bodyPr/>
                    <a:lstStyle/>
                    <a:p>
                      <a:pPr algn="l" fontAlgn="b"/>
                      <a:endParaRPr lang="en-US" sz="1000" b="0" i="0" u="none" strike="noStrike" dirty="0">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en-US" sz="1000" b="0" i="0" u="none" strike="noStrike" dirty="0">
                          <a:effectLst/>
                          <a:latin typeface="Arial" panose="020B0604020202020204" pitchFamily="34" charset="0"/>
                        </a:rPr>
                        <a:t>Island Air Hawaii</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128</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123</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107</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122</a:t>
                      </a:r>
                    </a:p>
                  </a:txBody>
                  <a:tcPr marL="7620" marR="7620" marT="762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480</a:t>
                      </a:r>
                    </a:p>
                  </a:txBody>
                  <a:tcPr marL="7620" marR="7620" marT="7620" marB="0" anchor="b">
                    <a:lnL>
                      <a:noFill/>
                    </a:lnL>
                    <a:lnR>
                      <a:noFill/>
                    </a:lnR>
                    <a:lnT>
                      <a:noFill/>
                    </a:lnT>
                    <a:lnB>
                      <a:noFill/>
                    </a:lnB>
                  </a:tcPr>
                </a:tc>
              </a:tr>
              <a:tr h="222779">
                <a:tc>
                  <a:txBody>
                    <a:bodyPr/>
                    <a:lstStyle/>
                    <a:p>
                      <a:pPr algn="l" fontAlgn="b"/>
                      <a:r>
                        <a:rPr lang="en-US" sz="1000" b="0" i="0" u="none" strike="noStrike" dirty="0">
                          <a:effectLst/>
                          <a:latin typeface="Arial" panose="020B060402020202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effectLst/>
                          <a:latin typeface="Arial" panose="020B0604020202020204" pitchFamily="34" charset="0"/>
                        </a:rPr>
                        <a:t>All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effectLst/>
                          <a:latin typeface="Arial" panose="020B0604020202020204" pitchFamily="34" charset="0"/>
                        </a:rPr>
                        <a:t>685,304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effectLst/>
                          <a:latin typeface="Arial" panose="020B0604020202020204" pitchFamily="34" charset="0"/>
                        </a:rPr>
                        <a:t>719,182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effectLst/>
                          <a:latin typeface="Arial" panose="020B0604020202020204" pitchFamily="34" charset="0"/>
                        </a:rPr>
                        <a:t>734,871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effectLst/>
                          <a:latin typeface="Arial" panose="020B0604020202020204" pitchFamily="34" charset="0"/>
                        </a:rPr>
                        <a:t>674,712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effectLst/>
                          <a:latin typeface="Arial" panose="020B0604020202020204" pitchFamily="34" charset="0"/>
                        </a:rPr>
                        <a:t>2,814,069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r h="400584">
                <a:tc gridSpan="7">
                  <a:txBody>
                    <a:bodyPr/>
                    <a:lstStyle/>
                    <a:p>
                      <a:pPr algn="l" fontAlgn="b"/>
                      <a:r>
                        <a:rPr lang="en-US" sz="1000" b="0" i="0" u="none" strike="noStrike" dirty="0">
                          <a:effectLst/>
                          <a:latin typeface="Arial" panose="020B0604020202020204" pitchFamily="34" charset="0"/>
                        </a:rPr>
                        <a:t>Source: Bureau of Transportation Statistics, Schedule P-1.2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85431696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828800" y="212090"/>
            <a:ext cx="7010400" cy="457200"/>
          </a:xfrm>
        </p:spPr>
        <p:txBody>
          <a:bodyPr/>
          <a:lstStyle/>
          <a:p>
            <a:pPr eaLnBrk="1" hangingPunct="1"/>
            <a:r>
              <a:rPr lang="en-US" altLang="en-US"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Airline Industry: Price of Air Travel versus Other Goods &amp; Services</a:t>
            </a:r>
          </a:p>
        </p:txBody>
      </p:sp>
      <p:sp>
        <p:nvSpPr>
          <p:cNvPr id="41988" name="Text Box 3"/>
          <p:cNvSpPr txBox="1">
            <a:spLocks noChangeArrowheads="1"/>
          </p:cNvSpPr>
          <p:nvPr/>
        </p:nvSpPr>
        <p:spPr bwMode="auto">
          <a:xfrm>
            <a:off x="0" y="6511925"/>
            <a:ext cx="4602163" cy="1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800" i="1" dirty="0">
                <a:latin typeface="Tahoma" panose="020B0604030504040204" pitchFamily="34" charset="0"/>
              </a:rPr>
              <a:t>Sources:  Airlines for America:  www.airlines.org</a:t>
            </a:r>
          </a:p>
        </p:txBody>
      </p:sp>
      <p:sp>
        <p:nvSpPr>
          <p:cNvPr id="41989" name="Text Box 4"/>
          <p:cNvSpPr txBox="1">
            <a:spLocks noChangeArrowheads="1"/>
          </p:cNvSpPr>
          <p:nvPr/>
        </p:nvSpPr>
        <p:spPr bwMode="gray">
          <a:xfrm>
            <a:off x="1833623" y="816796"/>
            <a:ext cx="64389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45720" rIns="4572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i="1" u="sng" dirty="0">
                <a:latin typeface="Tahoma" panose="020B0604030504040204" pitchFamily="34" charset="0"/>
              </a:rPr>
              <a:t>Price of Air Travel Versus Other Goods and Services</a:t>
            </a:r>
            <a:endParaRPr lang="en-US" altLang="en-US" sz="1600" b="1" i="1" u="sng" baseline="30000" dirty="0">
              <a:latin typeface="Tahoma" panose="020B0604030504040204" pitchFamily="34" charset="0"/>
            </a:endParaRPr>
          </a:p>
        </p:txBody>
      </p:sp>
      <p:sp>
        <p:nvSpPr>
          <p:cNvPr id="41990" name="Rectangle 10" descr="Rectangle: Click to edit Master text styles&#10;Second level&#10;Third level&#10;Fourth level&#10;Fifth level"/>
          <p:cNvSpPr>
            <a:spLocks noChangeArrowheads="1"/>
          </p:cNvSpPr>
          <p:nvPr/>
        </p:nvSpPr>
        <p:spPr bwMode="auto">
          <a:xfrm>
            <a:off x="5257800" y="1531938"/>
            <a:ext cx="3886200"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1"/>
              </a:buClr>
              <a:buFontTx/>
              <a:buChar char="•"/>
            </a:pPr>
            <a:endParaRPr lang="en-US" altLang="en-US" sz="1800" dirty="0">
              <a:latin typeface="Tahoma" panose="020B0604030504040204" pitchFamily="34" charset="0"/>
            </a:endParaRPr>
          </a:p>
        </p:txBody>
      </p:sp>
      <p:sp>
        <p:nvSpPr>
          <p:cNvPr id="3" name="Rectangle 2"/>
          <p:cNvSpPr>
            <a:spLocks noChangeArrowheads="1"/>
          </p:cNvSpPr>
          <p:nvPr/>
        </p:nvSpPr>
        <p:spPr bwMode="auto">
          <a:xfrm>
            <a:off x="1133104" y="6141297"/>
            <a:ext cx="693811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77777B"/>
                </a:solidFill>
                <a:effectLst/>
                <a:latin typeface="Gibson-light-ie"/>
              </a:rPr>
              <a:t>* Domestic fare data commences in 1979; international fare data commences in 1990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77777B"/>
                </a:solidFill>
                <a:effectLst/>
                <a:latin typeface="Gibson-light-ie"/>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0" y="2553828"/>
            <a:ext cx="2819400" cy="3554819"/>
          </a:xfrm>
          <a:prstGeom prst="rect">
            <a:avLst/>
          </a:prstGeom>
        </p:spPr>
        <p:txBody>
          <a:bodyPr wrap="square">
            <a:spAutoFit/>
          </a:bodyPr>
          <a:lstStyle/>
          <a:p>
            <a:r>
              <a:rPr lang="en-US" sz="900" dirty="0"/>
              <a:t>AllEars.net – based on June of each year</a:t>
            </a:r>
          </a:p>
          <a:p>
            <a:r>
              <a:rPr lang="en-US" sz="900" dirty="0"/>
              <a:t> 1. The College Board – based on beginning of academic year</a:t>
            </a:r>
          </a:p>
          <a:p>
            <a:r>
              <a:rPr lang="en-US" sz="900" dirty="0"/>
              <a:t> 2. U.S. Bureau of Labor Statistics – includes hedonic “quality-change” adjustments</a:t>
            </a:r>
          </a:p>
          <a:p>
            <a:r>
              <a:rPr lang="en-US" sz="900" dirty="0"/>
              <a:t> 3. National Automobile Dealers Association – average retail selling price</a:t>
            </a:r>
          </a:p>
          <a:p>
            <a:r>
              <a:rPr lang="en-US" sz="900" dirty="0"/>
              <a:t> 4. U.S. Department of Energy – Monthly Energy Review, Table 9.4</a:t>
            </a:r>
          </a:p>
          <a:p>
            <a:r>
              <a:rPr lang="en-US" sz="900" dirty="0"/>
              <a:t> 5. U.S. Census Bureau – median sales price of new homes sold in the United States, including the land</a:t>
            </a:r>
          </a:p>
          <a:p>
            <a:r>
              <a:rPr lang="en-US" sz="900" dirty="0"/>
              <a:t> 6. National Association of Theatre Owners</a:t>
            </a:r>
          </a:p>
          <a:p>
            <a:r>
              <a:rPr lang="en-US" sz="900" dirty="0"/>
              <a:t> 7. U.S. Postal Service – Publication 100</a:t>
            </a:r>
          </a:p>
          <a:p>
            <a:r>
              <a:rPr lang="en-US" sz="900" dirty="0"/>
              <a:t> 8. A4A via U.S. Bureau of Transportation Statistics – shown on a round-trip basis; first column reflects 1979 (1978 data not </a:t>
            </a:r>
            <a:r>
              <a:rPr lang="en-US" sz="900" dirty="0" smtClean="0"/>
              <a:t>available)</a:t>
            </a:r>
            <a:endParaRPr lang="en-US" sz="900" dirty="0"/>
          </a:p>
          <a:p>
            <a:r>
              <a:rPr lang="en-US" sz="900" dirty="0"/>
              <a:t> 9. Team Marketing Report Fan Cost Index, average nonpremium ticket</a:t>
            </a:r>
          </a:p>
          <a:p>
            <a:r>
              <a:rPr lang="en-US" sz="900" dirty="0" smtClean="0"/>
              <a:t>10</a:t>
            </a:r>
            <a:r>
              <a:rPr lang="en-US" sz="900" dirty="0"/>
              <a:t>. Team Marketing Report Fan Cost Index, average nonpremium ticket​​​</a:t>
            </a:r>
          </a:p>
          <a:p>
            <a:r>
              <a:rPr lang="en-US" sz="900" dirty="0" smtClean="0"/>
              <a:t>11</a:t>
            </a:r>
            <a:r>
              <a:rPr lang="en-US" sz="900" dirty="0"/>
              <a:t>. Federal Communications Commission – 2013 estimated based on growth rate from 2009-2012</a:t>
            </a:r>
          </a:p>
          <a:p>
            <a:r>
              <a:rPr lang="en-US" sz="900" dirty="0" smtClean="0"/>
              <a:t>12</a:t>
            </a:r>
            <a:r>
              <a:rPr lang="en-US" sz="900" dirty="0"/>
              <a:t>.  NADA DATA 2014</a:t>
            </a:r>
          </a:p>
        </p:txBody>
      </p:sp>
      <p:graphicFrame>
        <p:nvGraphicFramePr>
          <p:cNvPr id="5" name="Table 4"/>
          <p:cNvGraphicFramePr>
            <a:graphicFrameLocks noGrp="1"/>
          </p:cNvGraphicFramePr>
          <p:nvPr>
            <p:extLst>
              <p:ext uri="{D42A27DB-BD31-4B8C-83A1-F6EECF244321}">
                <p14:modId xmlns:p14="http://schemas.microsoft.com/office/powerpoint/2010/main" xmlns="" val="2027277417"/>
              </p:ext>
            </p:extLst>
          </p:nvPr>
        </p:nvGraphicFramePr>
        <p:xfrm>
          <a:off x="2819400" y="1368424"/>
          <a:ext cx="6197600" cy="4282440"/>
        </p:xfrm>
        <a:graphic>
          <a:graphicData uri="http://schemas.openxmlformats.org/drawingml/2006/table">
            <a:tbl>
              <a:tblPr/>
              <a:tblGrid>
                <a:gridCol w="3098800"/>
                <a:gridCol w="622300"/>
                <a:gridCol w="622300"/>
                <a:gridCol w="622300"/>
                <a:gridCol w="622300"/>
                <a:gridCol w="609600"/>
              </a:tblGrid>
              <a:tr h="198120">
                <a:tc>
                  <a:txBody>
                    <a:bodyPr/>
                    <a:lstStyle/>
                    <a:p>
                      <a:pPr algn="l" fontAlgn="ctr"/>
                      <a:r>
                        <a:rPr lang="en-US" sz="1000" b="1" i="0" u="none" strike="noStrike" dirty="0">
                          <a:solidFill>
                            <a:srgbClr val="000000"/>
                          </a:solidFill>
                          <a:effectLst/>
                          <a:latin typeface="Arial" panose="020B0604020202020204" pitchFamily="34" charset="0"/>
                        </a:rPr>
                        <a:t>Product (Unit)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1978*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2013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2013 vs. 1978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2013 vs. 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ctr"/>
                      <a:r>
                        <a:rPr lang="en-US" sz="1000" b="0" i="0" u="none" strike="noStrike" dirty="0">
                          <a:solidFill>
                            <a:srgbClr val="000000"/>
                          </a:solidFill>
                          <a:effectLst/>
                          <a:latin typeface="Arial" panose="020B0604020202020204" pitchFamily="34" charset="0"/>
                        </a:rPr>
                        <a:t>Walt Disney World (One Day Pass, Adult)</a:t>
                      </a:r>
                      <a:r>
                        <a:rPr lang="en-US" sz="1000" b="0" i="0" u="none" strike="noStrike" baseline="30000" dirty="0">
                          <a:solidFill>
                            <a:srgbClr val="000000"/>
                          </a:solidFill>
                          <a:effectLst/>
                          <a:latin typeface="Arial" panose="020B0604020202020204" pitchFamily="34" charset="0"/>
                        </a:rPr>
                        <a:t>0</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​$6.50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1362%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107%​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l" fontAlgn="ctr"/>
                      <a:r>
                        <a:rPr lang="en-US" sz="1000" b="0" i="0" u="none" strike="noStrike" dirty="0">
                          <a:solidFill>
                            <a:srgbClr val="000000"/>
                          </a:solidFill>
                          <a:effectLst/>
                          <a:latin typeface="Arial" panose="020B0604020202020204" pitchFamily="34" charset="0"/>
                        </a:rPr>
                        <a:t>College Education: Public, Undergraduate (Year)</a:t>
                      </a:r>
                      <a:r>
                        <a:rPr lang="en-US" sz="1000" b="0" i="0" u="none" strike="noStrike" baseline="30000" dirty="0">
                          <a:solidFill>
                            <a:srgbClr val="000000"/>
                          </a:solidFill>
                          <a:effectLst/>
                          <a:latin typeface="Arial" panose="020B0604020202020204" pitchFamily="34" charset="0"/>
                        </a:rPr>
                        <a:t>1</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$688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$3,508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$8,893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1193%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154%​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980">
                <a:tc>
                  <a:txBody>
                    <a:bodyPr/>
                    <a:lstStyle/>
                    <a:p>
                      <a:pPr algn="l" fontAlgn="ctr"/>
                      <a:r>
                        <a:rPr lang="en-US" sz="1000" b="0" i="0" u="none" strike="noStrike" dirty="0">
                          <a:solidFill>
                            <a:srgbClr val="000000"/>
                          </a:solidFill>
                          <a:effectLst/>
                          <a:latin typeface="Arial" panose="020B0604020202020204" pitchFamily="34" charset="0"/>
                        </a:rPr>
                        <a:t>College Education: Private, Undergraduate (Year)</a:t>
                      </a:r>
                      <a:r>
                        <a:rPr lang="en-US" sz="1000" b="0" i="0" u="none" strike="noStrike" baseline="30000" dirty="0">
                          <a:solidFill>
                            <a:srgbClr val="000000"/>
                          </a:solidFill>
                          <a:effectLst/>
                          <a:latin typeface="Arial" panose="020B0604020202020204" pitchFamily="34" charset="0"/>
                        </a:rPr>
                        <a:t>1</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$2,958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$16,072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$30,094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917%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l" fontAlgn="ctr"/>
                      <a:r>
                        <a:rPr lang="en-US" sz="1000" b="0" i="0" u="none" strike="noStrike" dirty="0">
                          <a:solidFill>
                            <a:srgbClr val="000000"/>
                          </a:solidFill>
                          <a:effectLst/>
                          <a:latin typeface="Arial" panose="020B0604020202020204" pitchFamily="34" charset="0"/>
                        </a:rPr>
                        <a:t>National Football League Game (Ticket)</a:t>
                      </a:r>
                      <a:r>
                        <a:rPr lang="en-US" sz="1000" b="0" i="0" u="none" strike="noStrike" baseline="30000" dirty="0">
                          <a:solidFill>
                            <a:srgbClr val="000000"/>
                          </a:solidFill>
                          <a:effectLst/>
                          <a:latin typeface="Arial" panose="020B0604020202020204" pitchFamily="34" charset="0"/>
                        </a:rPr>
                        <a:t>9</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$9.67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$48.97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$81.54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743%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60">
                <a:tc>
                  <a:txBody>
                    <a:bodyPr/>
                    <a:lstStyle/>
                    <a:p>
                      <a:pPr algn="l" fontAlgn="ctr"/>
                      <a:r>
                        <a:rPr lang="en-US" sz="1000" b="0" i="0" u="none" strike="noStrike" dirty="0">
                          <a:solidFill>
                            <a:srgbClr val="000000"/>
                          </a:solidFill>
                          <a:effectLst/>
                          <a:latin typeface="Arial" panose="020B0604020202020204" pitchFamily="34" charset="0"/>
                        </a:rPr>
                        <a:t>Prescription Drugs (BLS Index)</a:t>
                      </a:r>
                      <a:r>
                        <a:rPr lang="en-US" sz="1000" b="0" i="0" u="none" strike="noStrike" baseline="30000" dirty="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61.6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285.4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442.58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618%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40">
                <a:tc>
                  <a:txBody>
                    <a:bodyPr/>
                    <a:lstStyle/>
                    <a:p>
                      <a:pPr algn="l" fontAlgn="ctr"/>
                      <a:r>
                        <a:rPr lang="en-US" sz="1000" b="0" i="0" u="none" strike="noStrike" dirty="0">
                          <a:solidFill>
                            <a:srgbClr val="000000"/>
                          </a:solidFill>
                          <a:effectLst/>
                          <a:latin typeface="Arial" panose="020B0604020202020204" pitchFamily="34" charset="0"/>
                        </a:rPr>
                        <a:t>Major League Baseball Game (Ticket)</a:t>
                      </a:r>
                      <a:r>
                        <a:rPr lang="en-US" sz="1000" b="0" i="0" u="none" strike="noStrike" baseline="30000" dirty="0">
                          <a:solidFill>
                            <a:srgbClr val="000000"/>
                          </a:solidFill>
                          <a:effectLst/>
                          <a:latin typeface="Arial" panose="020B0604020202020204" pitchFamily="34" charset="0"/>
                        </a:rPr>
                        <a:t>10</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$3.98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$16.22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$27.48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590%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ctr"/>
                      <a:r>
                        <a:rPr lang="en-US" sz="1000" b="0" i="0" u="none" strike="noStrike" dirty="0">
                          <a:solidFill>
                            <a:srgbClr val="000000"/>
                          </a:solidFill>
                          <a:effectLst/>
                          <a:latin typeface="Arial" panose="020B0604020202020204" pitchFamily="34" charset="0"/>
                        </a:rPr>
                        <a:t>Gasoline (Gallon, Unleaded)</a:t>
                      </a:r>
                      <a:r>
                        <a:rPr lang="en-US" sz="1000" b="0" i="0" u="none" strike="noStrike" baseline="30000" dirty="0">
                          <a:solidFill>
                            <a:srgbClr val="000000"/>
                          </a:solidFill>
                          <a:effectLst/>
                          <a:latin typeface="Arial" panose="020B0604020202020204" pitchFamily="34" charset="0"/>
                        </a:rPr>
                        <a:t>4</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$0.67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$1.51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$3.53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426%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134%​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l" fontAlgn="ctr"/>
                      <a:r>
                        <a:rPr lang="en-US" sz="1000" b="0" i="0" u="none" strike="noStrike" dirty="0">
                          <a:solidFill>
                            <a:srgbClr val="000000"/>
                          </a:solidFill>
                          <a:effectLst/>
                          <a:latin typeface="Arial" panose="020B0604020202020204" pitchFamily="34" charset="0"/>
                        </a:rPr>
                        <a:t>​Vehicle (New)</a:t>
                      </a:r>
                      <a:r>
                        <a:rPr lang="en-US" sz="1000" b="0" i="0" u="none" strike="noStrike" baseline="30000" dirty="0">
                          <a:solidFill>
                            <a:srgbClr val="000000"/>
                          </a:solidFill>
                          <a:effectLst/>
                          <a:latin typeface="Arial" panose="020B0604020202020204" pitchFamily="34" charset="0"/>
                        </a:rPr>
                        <a:t>12</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​$6,470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​$24,923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​$31,762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​391%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40">
                <a:tc>
                  <a:txBody>
                    <a:bodyPr/>
                    <a:lstStyle/>
                    <a:p>
                      <a:pPr algn="l" fontAlgn="ctr"/>
                      <a:r>
                        <a:rPr lang="en-US" sz="1000" b="0" i="0" u="none" strike="noStrike" dirty="0">
                          <a:solidFill>
                            <a:srgbClr val="000000"/>
                          </a:solidFill>
                          <a:effectLst/>
                          <a:latin typeface="Arial" panose="020B0604020202020204" pitchFamily="34" charset="0"/>
                        </a:rPr>
                        <a:t>Single-Family Home (New)</a:t>
                      </a:r>
                      <a:r>
                        <a:rPr lang="en-US" sz="1000" b="0" i="0" u="none" strike="noStrike" baseline="30000" dirty="0">
                          <a:solidFill>
                            <a:srgbClr val="000000"/>
                          </a:solidFill>
                          <a:effectLst/>
                          <a:latin typeface="Arial" panose="020B0604020202020204" pitchFamily="34" charset="0"/>
                        </a:rPr>
                        <a:t>5</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$55,700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$169,000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$265,900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377%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l" fontAlgn="ctr"/>
                      <a:r>
                        <a:rPr lang="en-US" sz="1000" b="0" i="0" u="sng" strike="noStrike" dirty="0">
                          <a:solidFill>
                            <a:srgbClr val="0563C1"/>
                          </a:solidFill>
                          <a:effectLst/>
                          <a:latin typeface="Calibri" panose="020F0502020204030204" pitchFamily="34" charset="0"/>
                          <a:hlinkClick r:id="rId2"/>
                        </a:rPr>
                        <a:t>Consumer Price Index (CPI-U)2</a:t>
                      </a:r>
                      <a:endParaRPr lang="en-US" sz="1000" b="0" i="0" u="sng" strike="noStrike" dirty="0">
                        <a:solidFill>
                          <a:srgbClr val="0563C1"/>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65.2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172.2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232.957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60">
                <a:tc>
                  <a:txBody>
                    <a:bodyPr/>
                    <a:lstStyle/>
                    <a:p>
                      <a:pPr algn="l" fontAlgn="ctr"/>
                      <a:r>
                        <a:rPr lang="en-US" sz="1000" b="0" i="0" u="none" strike="noStrike" dirty="0">
                          <a:solidFill>
                            <a:srgbClr val="000000"/>
                          </a:solidFill>
                          <a:effectLst/>
                          <a:latin typeface="Arial" panose="020B0604020202020204" pitchFamily="34" charset="0"/>
                        </a:rPr>
                        <a:t>Movie Ticket</a:t>
                      </a:r>
                      <a:r>
                        <a:rPr lang="en-US" sz="1000" b="0" i="0" u="none" strike="noStrike" baseline="30000" dirty="0">
                          <a:solidFill>
                            <a:srgbClr val="000000"/>
                          </a:solidFill>
                          <a:effectLst/>
                          <a:latin typeface="Arial" panose="020B0604020202020204" pitchFamily="34" charset="0"/>
                        </a:rPr>
                        <a:t>6</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$2.34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$5.39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$8.13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000" b="0" i="0" u="none" strike="noStrike" dirty="0">
                          <a:solidFill>
                            <a:srgbClr val="000000"/>
                          </a:solidFill>
                          <a:effectLst/>
                          <a:latin typeface="Arial" panose="020B0604020202020204" pitchFamily="34" charset="0"/>
                        </a:rPr>
                        <a:t>​Food &amp; Beverage (BLS Index)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​72.183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​168.35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237.0​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120">
                <a:tc>
                  <a:txBody>
                    <a:bodyPr/>
                    <a:lstStyle/>
                    <a:p>
                      <a:pPr algn="l" fontAlgn="ctr"/>
                      <a:r>
                        <a:rPr lang="en-US" sz="1000" b="0" i="0" u="none" strike="noStrike" dirty="0">
                          <a:solidFill>
                            <a:srgbClr val="000000"/>
                          </a:solidFill>
                          <a:effectLst/>
                          <a:latin typeface="Arial" panose="020B0604020202020204" pitchFamily="34" charset="0"/>
                        </a:rPr>
                        <a:t>Postage Stamp (First-Class)</a:t>
                      </a:r>
                      <a:r>
                        <a:rPr lang="en-US" sz="1000" b="0" i="0" u="none" strike="noStrike" baseline="30000" dirty="0">
                          <a:solidFill>
                            <a:srgbClr val="000000"/>
                          </a:solidFill>
                          <a:effectLst/>
                          <a:latin typeface="Arial" panose="020B0604020202020204" pitchFamily="34" charset="0"/>
                        </a:rPr>
                        <a:t>7</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$0.15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$0.33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$0.46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0">
                <a:tc>
                  <a:txBody>
                    <a:bodyPr/>
                    <a:lstStyle/>
                    <a:p>
                      <a:pPr algn="l" fontAlgn="ctr"/>
                      <a:r>
                        <a:rPr lang="en-US" sz="1000" b="0" i="0" u="none" strike="noStrike" dirty="0">
                          <a:solidFill>
                            <a:srgbClr val="000000"/>
                          </a:solidFill>
                          <a:effectLst/>
                          <a:latin typeface="Arial" panose="020B0604020202020204" pitchFamily="34" charset="0"/>
                        </a:rPr>
                        <a:t>Whole Milk (Index)</a:t>
                      </a:r>
                      <a:r>
                        <a:rPr lang="en-US" sz="1000" b="0" i="0" u="none" strike="noStrike" baseline="30000" dirty="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156.9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214.68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40">
                <a:tc>
                  <a:txBody>
                    <a:bodyPr/>
                    <a:lstStyle/>
                    <a:p>
                      <a:pPr algn="l" fontAlgn="ctr"/>
                      <a:r>
                        <a:rPr lang="en-US" sz="1000" b="0" i="0" u="none" strike="noStrike" dirty="0">
                          <a:solidFill>
                            <a:srgbClr val="000000"/>
                          </a:solidFill>
                          <a:effectLst/>
                          <a:latin typeface="Arial" panose="020B0604020202020204" pitchFamily="34" charset="0"/>
                        </a:rPr>
                        <a:t>​</a:t>
                      </a:r>
                      <a:r>
                        <a:rPr lang="en-US" sz="1000" b="1" i="0" u="none" strike="noStrike" dirty="0">
                          <a:solidFill>
                            <a:srgbClr val="000000"/>
                          </a:solidFill>
                          <a:effectLst/>
                          <a:latin typeface="Arial" panose="020B0604020202020204" pitchFamily="34" charset="0"/>
                        </a:rPr>
                        <a:t>Air Travel (R/T Domestic Fare + Ancillary)</a:t>
                      </a:r>
                      <a:r>
                        <a:rPr lang="en-US" sz="1000" b="1" i="0" u="none" strike="noStrike" baseline="30000" dirty="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Arial" panose="020B0604020202020204" pitchFamily="34" charset="0"/>
                        </a:rPr>
                        <a:t>​$187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Arial" panose="020B0604020202020204" pitchFamily="34" charset="0"/>
                        </a:rPr>
                        <a:t>$316.96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$385.32​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106%​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Arial" panose="020B060402020202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ctr"/>
                      <a:r>
                        <a:rPr lang="en-US" sz="1000" b="1" i="0" u="none" strike="noStrike" dirty="0">
                          <a:solidFill>
                            <a:srgbClr val="000000"/>
                          </a:solidFill>
                          <a:effectLst/>
                          <a:latin typeface="Arial" panose="020B0604020202020204" pitchFamily="34" charset="0"/>
                        </a:rPr>
                        <a:t>Air Travel (R/T Domestic Fare Only)</a:t>
                      </a:r>
                      <a:r>
                        <a:rPr lang="en-US" sz="1000" b="1" i="0" u="none" strike="noStrike" baseline="30000" dirty="0">
                          <a:solidFill>
                            <a:srgbClr val="000000"/>
                          </a:solidFill>
                          <a:effectLst/>
                          <a:latin typeface="Arial" panose="020B0604020202020204" pitchFamily="34" charset="0"/>
                        </a:rPr>
                        <a:t>8</a:t>
                      </a:r>
                      <a:endParaRPr lang="en-US" sz="1000" b="1"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$186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$314.46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$362.85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77777B"/>
                          </a:solidFill>
                          <a:effectLst/>
                          <a:latin typeface="Arial" panose="020B0604020202020204" pitchFamily="34" charset="0"/>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Arial" panose="020B0604020202020204" pitchFamily="34" charset="0"/>
                        </a:rPr>
                        <a:t>15%</a:t>
                      </a:r>
                      <a:r>
                        <a:rPr lang="en-US" sz="1000" b="0" i="0" u="none" strike="noStrike" dirty="0">
                          <a:solidFill>
                            <a:srgbClr val="000000"/>
                          </a:solidFill>
                          <a:effectLst/>
                          <a:latin typeface="Arial" panose="020B0604020202020204" pitchFamily="34" charset="0"/>
                        </a:rPr>
                        <a:t>​</a:t>
                      </a:r>
                      <a:endParaRPr lang="en-US" sz="1000" b="1"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980">
                <a:tc>
                  <a:txBody>
                    <a:bodyPr/>
                    <a:lstStyle/>
                    <a:p>
                      <a:pPr algn="l" fontAlgn="ctr"/>
                      <a:r>
                        <a:rPr lang="en-US" sz="1000" b="0" i="0" u="none" strike="noStrike" dirty="0">
                          <a:solidFill>
                            <a:srgbClr val="000000"/>
                          </a:solidFill>
                          <a:effectLst/>
                          <a:latin typeface="Arial" panose="020B0604020202020204" pitchFamily="34" charset="0"/>
                        </a:rPr>
                        <a:t>Apparel: Clothing/Footwear/Jewelry (BLS Index)</a:t>
                      </a:r>
                      <a:r>
                        <a:rPr lang="en-US" sz="1000" b="0" i="0" u="none" strike="noStrike" baseline="30000" dirty="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81.3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129.6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127.41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ctr"/>
                      <a:r>
                        <a:rPr lang="en-US" sz="1000" b="0" i="0" u="none" strike="noStrike" dirty="0">
                          <a:solidFill>
                            <a:srgbClr val="000000"/>
                          </a:solidFill>
                          <a:effectLst/>
                          <a:latin typeface="Arial" panose="020B0604020202020204" pitchFamily="34" charset="0"/>
                        </a:rPr>
                        <a:t>Television (BLS Index)</a:t>
                      </a:r>
                      <a:r>
                        <a:rPr lang="en-US" sz="1000" b="0" i="0" u="none" strike="noStrike" baseline="30000" dirty="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101.8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49.9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4.58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77777B"/>
                          </a:solidFill>
                          <a:effectLst/>
                          <a:latin typeface="Arial" panose="020B0604020202020204" pitchFamily="34" charset="0"/>
                        </a:rPr>
                        <a:t>-96%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ctr"/>
                      <a:r>
                        <a:rPr lang="en-US" sz="1000" b="0" i="0" u="none" strike="noStrike" dirty="0">
                          <a:solidFill>
                            <a:srgbClr val="000000"/>
                          </a:solidFill>
                          <a:effectLst/>
                          <a:latin typeface="Arial" panose="020B0604020202020204" pitchFamily="34" charset="0"/>
                        </a:rPr>
                        <a:t>Cable TV (Monthly)</a:t>
                      </a:r>
                      <a:r>
                        <a:rPr lang="en-US" sz="1000" b="0" i="0" u="none" strike="noStrike" baseline="30000" dirty="0">
                          <a:solidFill>
                            <a:srgbClr val="000000"/>
                          </a:solidFill>
                          <a:effectLst/>
                          <a:latin typeface="Arial" panose="020B0604020202020204" pitchFamily="34" charset="0"/>
                        </a:rPr>
                        <a:t>11</a:t>
                      </a:r>
                      <a:endParaRPr lang="en-US" sz="10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​$31.22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​$65.07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9527774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43011"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978580E-5E75-41A9-8831-72A8A3EE9515}" type="slidenum">
              <a:rPr lang="en-US" altLang="en-US" sz="1200">
                <a:solidFill>
                  <a:srgbClr val="000000"/>
                </a:solidFill>
                <a:latin typeface="Tahoma" panose="020B0604030504040204" pitchFamily="34" charset="0"/>
              </a:rPr>
              <a:pPr eaLnBrk="1" hangingPunct="1">
                <a:spcBef>
                  <a:spcPct val="0"/>
                </a:spcBef>
                <a:buFontTx/>
                <a:buNone/>
              </a:pPr>
              <a:t>26</a:t>
            </a:fld>
            <a:endParaRPr lang="en-US" altLang="en-US" sz="1200" dirty="0">
              <a:solidFill>
                <a:srgbClr val="000000"/>
              </a:solidFill>
              <a:latin typeface="Tahoma" panose="020B0604030504040204" pitchFamily="34" charset="0"/>
            </a:endParaRPr>
          </a:p>
        </p:txBody>
      </p:sp>
      <p:pic>
        <p:nvPicPr>
          <p:cNvPr id="430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 y="42863"/>
            <a:ext cx="9163050" cy="6829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514339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4403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2D58920-50D9-477E-BA7B-D7B4F980B9AB}" type="slidenum">
              <a:rPr lang="en-US" altLang="en-US" sz="1200">
                <a:solidFill>
                  <a:srgbClr val="000000"/>
                </a:solidFill>
                <a:latin typeface="Tahoma" panose="020B0604030504040204" pitchFamily="34" charset="0"/>
              </a:rPr>
              <a:pPr eaLnBrk="1" hangingPunct="1">
                <a:spcBef>
                  <a:spcPct val="0"/>
                </a:spcBef>
                <a:buFontTx/>
                <a:buNone/>
              </a:pPr>
              <a:t>27</a:t>
            </a:fld>
            <a:endParaRPr lang="en-US" altLang="en-US" sz="1200" dirty="0">
              <a:solidFill>
                <a:srgbClr val="000000"/>
              </a:solidFill>
              <a:latin typeface="Tahoma" panose="020B0604030504040204" pitchFamily="34" charset="0"/>
            </a:endParaRPr>
          </a:p>
        </p:txBody>
      </p:sp>
      <p:pic>
        <p:nvPicPr>
          <p:cNvPr id="4403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827452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992706" y="173832"/>
            <a:ext cx="6170612" cy="576263"/>
          </a:xfrm>
        </p:spPr>
        <p:txBody>
          <a:bodyPr/>
          <a:lstStyle/>
          <a:p>
            <a:pPr eaLnBrk="1" hangingPunct="1"/>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Car Rental Industry: Overview</a:t>
            </a:r>
          </a:p>
        </p:txBody>
      </p:sp>
      <p:sp>
        <p:nvSpPr>
          <p:cNvPr id="8197" name="Rectangle 3"/>
          <p:cNvSpPr>
            <a:spLocks noGrp="1" noChangeArrowheads="1"/>
          </p:cNvSpPr>
          <p:nvPr>
            <p:ph type="body" sz="half" idx="3"/>
          </p:nvPr>
        </p:nvSpPr>
        <p:spPr>
          <a:xfrm>
            <a:off x="4941888" y="1658938"/>
            <a:ext cx="3733800" cy="4868862"/>
          </a:xfrm>
        </p:spPr>
        <p:txBody>
          <a:bodyPr rtlCol="0">
            <a:normAutofit fontScale="77500" lnSpcReduction="20000"/>
          </a:bodyPr>
          <a:lstStyle/>
          <a:p>
            <a:pPr eaLnBrk="1" fontAlgn="auto" hangingPunct="1">
              <a:spcAft>
                <a:spcPts val="0"/>
              </a:spcAft>
              <a:defRPr/>
            </a:pPr>
            <a:r>
              <a:rPr lang="en-US" sz="1800" dirty="0" smtClean="0"/>
              <a:t>Global industry spend is $30.5 Billion of which 34% is business travel</a:t>
            </a:r>
          </a:p>
          <a:p>
            <a:pPr eaLnBrk="1" fontAlgn="auto" hangingPunct="1">
              <a:spcAft>
                <a:spcPts val="0"/>
              </a:spcAft>
              <a:defRPr/>
            </a:pPr>
            <a:r>
              <a:rPr lang="en-US" sz="1800" dirty="0" smtClean="0"/>
              <a:t>The industry is segmented by business travelers, leisure travelers, car leasing and car sharing</a:t>
            </a:r>
          </a:p>
          <a:p>
            <a:pPr eaLnBrk="1" fontAlgn="auto" hangingPunct="1">
              <a:spcAft>
                <a:spcPts val="0"/>
              </a:spcAft>
              <a:defRPr/>
            </a:pPr>
            <a:r>
              <a:rPr lang="en-US" sz="1800" dirty="0" smtClean="0"/>
              <a:t>Leisure market has grown larger than corporate business market</a:t>
            </a:r>
          </a:p>
          <a:p>
            <a:pPr eaLnBrk="1" fontAlgn="auto" hangingPunct="1">
              <a:spcAft>
                <a:spcPts val="0"/>
              </a:spcAft>
              <a:defRPr/>
            </a:pPr>
            <a:r>
              <a:rPr lang="en-US" sz="1800" dirty="0" smtClean="0"/>
              <a:t>Industry revenue is forecasted to increase 2% for the next 5 years</a:t>
            </a:r>
          </a:p>
          <a:p>
            <a:pPr eaLnBrk="1" fontAlgn="auto" hangingPunct="1">
              <a:spcAft>
                <a:spcPts val="0"/>
              </a:spcAft>
              <a:defRPr/>
            </a:pPr>
            <a:r>
              <a:rPr lang="en-US" sz="1800" dirty="0" smtClean="0"/>
              <a:t>High fuel cost is impacting industry as customers, especially leisure travelers, are finding other alternatives (public transportation)</a:t>
            </a:r>
          </a:p>
          <a:p>
            <a:pPr eaLnBrk="1" fontAlgn="auto" hangingPunct="1">
              <a:spcAft>
                <a:spcPts val="0"/>
              </a:spcAft>
              <a:defRPr/>
            </a:pPr>
            <a:r>
              <a:rPr lang="en-US" sz="1800" dirty="0" smtClean="0"/>
              <a:t>Hertz and Avis expanding off-airport locations to compete with Enterprise</a:t>
            </a:r>
          </a:p>
          <a:p>
            <a:pPr eaLnBrk="1" fontAlgn="auto" hangingPunct="1">
              <a:spcAft>
                <a:spcPts val="0"/>
              </a:spcAft>
              <a:defRPr/>
            </a:pPr>
            <a:r>
              <a:rPr lang="en-US" sz="1800" dirty="0" smtClean="0"/>
              <a:t>Car rental industry adjusted to global recession better than other travel industry categories.  They can “right” size fleet to meet demand by disposing vehicles quickly and reduce costs.</a:t>
            </a:r>
          </a:p>
          <a:p>
            <a:pPr eaLnBrk="1" fontAlgn="auto" hangingPunct="1">
              <a:spcAft>
                <a:spcPts val="0"/>
              </a:spcAft>
              <a:buFont typeface="Arial" panose="020B0604020202020204" pitchFamily="34" charset="0"/>
              <a:buNone/>
              <a:defRPr/>
            </a:pPr>
            <a:endParaRPr lang="en-US" sz="1200" dirty="0" smtClean="0"/>
          </a:p>
          <a:p>
            <a:pPr eaLnBrk="1" fontAlgn="auto" hangingPunct="1">
              <a:spcAft>
                <a:spcPts val="0"/>
              </a:spcAft>
              <a:buFontTx/>
              <a:buNone/>
              <a:defRPr/>
            </a:pPr>
            <a:endParaRPr lang="en-US" sz="1400" dirty="0" smtClean="0"/>
          </a:p>
          <a:p>
            <a:pPr eaLnBrk="1" fontAlgn="auto" hangingPunct="1">
              <a:spcAft>
                <a:spcPts val="0"/>
              </a:spcAft>
              <a:buFontTx/>
              <a:buNone/>
              <a:defRPr/>
            </a:pPr>
            <a:endParaRPr lang="en-US" sz="1600" dirty="0" smtClean="0"/>
          </a:p>
          <a:p>
            <a:pPr eaLnBrk="1" fontAlgn="auto" hangingPunct="1">
              <a:spcAft>
                <a:spcPts val="0"/>
              </a:spcAft>
              <a:buFontTx/>
              <a:buNone/>
              <a:defRPr/>
            </a:pPr>
            <a:endParaRPr lang="en-US" dirty="0" smtClean="0"/>
          </a:p>
        </p:txBody>
      </p:sp>
      <p:sp>
        <p:nvSpPr>
          <p:cNvPr id="45061" name="Line 4"/>
          <p:cNvSpPr>
            <a:spLocks noChangeShapeType="1"/>
          </p:cNvSpPr>
          <p:nvPr/>
        </p:nvSpPr>
        <p:spPr bwMode="auto">
          <a:xfrm flipH="1">
            <a:off x="4457700" y="1295400"/>
            <a:ext cx="0" cy="487680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dirty="0"/>
          </a:p>
        </p:txBody>
      </p:sp>
      <p:sp>
        <p:nvSpPr>
          <p:cNvPr id="45062" name="Rectangle 5"/>
          <p:cNvSpPr>
            <a:spLocks noChangeArrowheads="1"/>
          </p:cNvSpPr>
          <p:nvPr/>
        </p:nvSpPr>
        <p:spPr bwMode="auto">
          <a:xfrm>
            <a:off x="6332538" y="1255713"/>
            <a:ext cx="12334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u="sng" dirty="0">
                <a:latin typeface="Tahoma" panose="020B0604030504040204" pitchFamily="34" charset="0"/>
              </a:rPr>
              <a:t>Key Points</a:t>
            </a:r>
          </a:p>
        </p:txBody>
      </p:sp>
      <p:sp>
        <p:nvSpPr>
          <p:cNvPr id="45063" name="Rectangle 6"/>
          <p:cNvSpPr>
            <a:spLocks noChangeArrowheads="1"/>
          </p:cNvSpPr>
          <p:nvPr/>
        </p:nvSpPr>
        <p:spPr bwMode="auto">
          <a:xfrm>
            <a:off x="152400" y="6140450"/>
            <a:ext cx="4191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latin typeface="Tahoma" panose="020B0604030504040204" pitchFamily="34" charset="0"/>
              </a:rPr>
              <a:t>Source:  IBISWORLD, Auto Rental News, Business Travel News</a:t>
            </a:r>
          </a:p>
        </p:txBody>
      </p:sp>
      <p:sp>
        <p:nvSpPr>
          <p:cNvPr id="45065" name="Rectangle 14"/>
          <p:cNvSpPr>
            <a:spLocks noChangeArrowheads="1"/>
          </p:cNvSpPr>
          <p:nvPr/>
        </p:nvSpPr>
        <p:spPr bwMode="auto">
          <a:xfrm>
            <a:off x="8047038" y="74613"/>
            <a:ext cx="1028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a:solidFill>
                  <a:schemeClr val="bg1"/>
                </a:solidFill>
                <a:latin typeface="Tahoma" panose="020B0604030504040204" pitchFamily="34" charset="0"/>
              </a:rPr>
              <a:t>SAMPLE</a:t>
            </a:r>
          </a:p>
        </p:txBody>
      </p:sp>
      <p:sp>
        <p:nvSpPr>
          <p:cNvPr id="45066" name="Rectangle 1"/>
          <p:cNvSpPr>
            <a:spLocks noChangeArrowheads="1"/>
          </p:cNvSpPr>
          <p:nvPr/>
        </p:nvSpPr>
        <p:spPr bwMode="auto">
          <a:xfrm>
            <a:off x="107950" y="3581400"/>
            <a:ext cx="4235450" cy="225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round/>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400" dirty="0">
              <a:latin typeface="Arial" panose="020B0604020202020204" pitchFamily="34" charset="0"/>
            </a:endParaRPr>
          </a:p>
        </p:txBody>
      </p:sp>
      <p:pic>
        <p:nvPicPr>
          <p:cNvPr id="4506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675" y="1235075"/>
            <a:ext cx="4143375"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800" y="3630613"/>
            <a:ext cx="4165600" cy="227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531507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gray">
          <a:xfrm>
            <a:off x="1143000" y="685800"/>
            <a:ext cx="8516937"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Rental Car Industry:  PPI </a:t>
            </a:r>
            <a:endPar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spcBef>
                <a:spcPct val="0"/>
              </a:spcBef>
              <a:buFontTx/>
              <a:buNone/>
            </a:pP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Passenger Car Rental</a:t>
            </a:r>
          </a:p>
        </p:txBody>
      </p:sp>
      <p:sp>
        <p:nvSpPr>
          <p:cNvPr id="46083" name="Rectangle 3"/>
          <p:cNvSpPr>
            <a:spLocks noChangeArrowheads="1"/>
          </p:cNvSpPr>
          <p:nvPr/>
        </p:nvSpPr>
        <p:spPr bwMode="auto">
          <a:xfrm>
            <a:off x="0" y="6178550"/>
            <a:ext cx="765492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0000"/>
              </a:buClr>
              <a:buFontTx/>
              <a:buNone/>
            </a:pPr>
            <a:r>
              <a:rPr lang="en-US" altLang="en-US" sz="800" dirty="0">
                <a:solidFill>
                  <a:srgbClr val="000000"/>
                </a:solidFill>
                <a:latin typeface="Tahoma" panose="020B0604030504040204" pitchFamily="34" charset="0"/>
              </a:rPr>
              <a:t>NAICS 532111  All indexes are subject to revision four months after original publication.</a:t>
            </a:r>
          </a:p>
        </p:txBody>
      </p:sp>
      <p:sp>
        <p:nvSpPr>
          <p:cNvPr id="46084" name="Rectangle 4"/>
          <p:cNvSpPr>
            <a:spLocks noChangeArrowheads="1"/>
          </p:cNvSpPr>
          <p:nvPr/>
        </p:nvSpPr>
        <p:spPr bwMode="auto">
          <a:xfrm>
            <a:off x="-12700" y="6326188"/>
            <a:ext cx="2163763"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0000"/>
              </a:buClr>
              <a:buFontTx/>
              <a:buNone/>
            </a:pPr>
            <a:r>
              <a:rPr lang="en-US" altLang="en-US" sz="900" i="1" dirty="0">
                <a:solidFill>
                  <a:srgbClr val="000000"/>
                </a:solidFill>
                <a:latin typeface="Tahoma" panose="020B0604030504040204" pitchFamily="34" charset="0"/>
              </a:rPr>
              <a:t>Source:  http://www.bls.gov/ppi/</a:t>
            </a:r>
          </a:p>
        </p:txBody>
      </p:sp>
      <p:sp>
        <p:nvSpPr>
          <p:cNvPr id="46085" name="Rectangle 5"/>
          <p:cNvSpPr>
            <a:spLocks noGrp="1" noChangeArrowheads="1"/>
          </p:cNvSpPr>
          <p:nvPr>
            <p:ph type="title"/>
          </p:nvPr>
        </p:nvSpPr>
        <p:spPr bwMode="gray">
          <a:xfrm>
            <a:off x="189706" y="1431132"/>
            <a:ext cx="8775700" cy="576262"/>
          </a:xfrm>
        </p:spPr>
        <p:txBody>
          <a:bodyPr lIns="45720" rIns="45720"/>
          <a:lstStyle/>
          <a:p>
            <a:pPr algn="l" eaLnBrk="1" hangingPunct="1"/>
            <a:r>
              <a:rPr lang="en-US" altLang="en-US" sz="1400" dirty="0" smtClean="0"/>
              <a:t>The PPI for passenger car rentals has gone up 22% from 2005 to 2008 indicating increased fleet and fuel cost. In 2008 and 2009, prices have slightly increased and since 2011 prices are still dropping significantly.</a:t>
            </a:r>
          </a:p>
        </p:txBody>
      </p:sp>
      <p:pic>
        <p:nvPicPr>
          <p:cNvPr id="4608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3843" y="2155031"/>
            <a:ext cx="7508875" cy="394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813416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133600"/>
            <a:ext cx="9144000" cy="3962398"/>
          </a:xfrm>
        </p:spPr>
        <p:txBody>
          <a:bodyPr>
            <a:noAutofit/>
          </a:bodyPr>
          <a:lstStyle/>
          <a:p>
            <a:pPr>
              <a:lnSpc>
                <a:spcPct val="150000"/>
              </a:lnSpc>
            </a:pPr>
            <a:r>
              <a:rPr lang="en-GB" sz="2400" b="1" dirty="0" smtClean="0">
                <a:solidFill>
                  <a:srgbClr val="002060"/>
                </a:solidFill>
              </a:rPr>
              <a:t>Tom McIntyre </a:t>
            </a:r>
            <a:r>
              <a:rPr lang="en-GB" sz="2400" b="1" dirty="0">
                <a:solidFill>
                  <a:srgbClr val="002060"/>
                </a:solidFill>
              </a:rPr>
              <a:t>-</a:t>
            </a:r>
            <a:r>
              <a:rPr lang="en-GB" sz="2400" b="1" dirty="0" smtClean="0">
                <a:solidFill>
                  <a:srgbClr val="002060"/>
                </a:solidFill>
              </a:rPr>
              <a:t> President – Passageways division</a:t>
            </a:r>
            <a:br>
              <a:rPr lang="en-GB" sz="2400" b="1" dirty="0" smtClean="0">
                <a:solidFill>
                  <a:srgbClr val="002060"/>
                </a:solidFill>
              </a:rPr>
            </a:br>
            <a:r>
              <a:rPr lang="en-GB" sz="2400" b="1" dirty="0" smtClean="0">
                <a:solidFill>
                  <a:srgbClr val="002060"/>
                </a:solidFill>
              </a:rPr>
              <a:t/>
            </a:r>
            <a:br>
              <a:rPr lang="en-GB" sz="2400" b="1" dirty="0" smtClean="0">
                <a:solidFill>
                  <a:srgbClr val="002060"/>
                </a:solidFill>
              </a:rPr>
            </a:br>
            <a:r>
              <a:rPr lang="en-GB" sz="2400" b="1" dirty="0" smtClean="0">
                <a:solidFill>
                  <a:srgbClr val="002060"/>
                </a:solidFill>
              </a:rPr>
              <a:t>Lisa Hoehn - Vice President national Corporate Sales </a:t>
            </a:r>
            <a:br>
              <a:rPr lang="en-GB" sz="2400" b="1" dirty="0" smtClean="0">
                <a:solidFill>
                  <a:srgbClr val="002060"/>
                </a:solidFill>
              </a:rPr>
            </a:br>
            <a:r>
              <a:rPr lang="en-GB" sz="2400" b="1" dirty="0" smtClean="0">
                <a:solidFill>
                  <a:srgbClr val="002060"/>
                </a:solidFill>
              </a:rPr>
              <a:t/>
            </a:r>
            <a:br>
              <a:rPr lang="en-GB" sz="2400" b="1" dirty="0" smtClean="0">
                <a:solidFill>
                  <a:srgbClr val="002060"/>
                </a:solidFill>
              </a:rPr>
            </a:br>
            <a:r>
              <a:rPr lang="en-GB" sz="2400" b="1" dirty="0" smtClean="0">
                <a:solidFill>
                  <a:srgbClr val="002060"/>
                </a:solidFill>
              </a:rPr>
              <a:t>Kristina dunn - Director of corporate development</a:t>
            </a:r>
            <a:endParaRPr lang="en-GB" sz="2400" b="1" dirty="0">
              <a:solidFill>
                <a:srgbClr val="002060"/>
              </a:solidFill>
            </a:endParaRPr>
          </a:p>
        </p:txBody>
      </p:sp>
      <p:sp>
        <p:nvSpPr>
          <p:cNvPr id="4" name="Round Diagonal Corner Rectangle 3"/>
          <p:cNvSpPr/>
          <p:nvPr/>
        </p:nvSpPr>
        <p:spPr>
          <a:xfrm>
            <a:off x="-1588" y="762000"/>
            <a:ext cx="3735388" cy="460528"/>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itle 1"/>
          <p:cNvSpPr txBox="1">
            <a:spLocks/>
          </p:cNvSpPr>
          <p:nvPr/>
        </p:nvSpPr>
        <p:spPr>
          <a:xfrm>
            <a:off x="381000" y="706393"/>
            <a:ext cx="3273794" cy="512807"/>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small" spc="0" normalizeH="0" baseline="0" noProof="0" dirty="0" smtClean="0">
                <a:ln>
                  <a:noFill/>
                </a:ln>
                <a:solidFill>
                  <a:schemeClr val="bg1"/>
                </a:solidFill>
                <a:effectLst/>
                <a:uLnTx/>
                <a:uFillTx/>
                <a:ea typeface="+mj-ea"/>
                <a:cs typeface="Helvetica" pitchFamily="34" charset="0"/>
              </a:rPr>
              <a:t>Introductions</a:t>
            </a:r>
            <a:endParaRPr kumimoji="0" lang="en-US" sz="2200" b="1" i="0" u="none" strike="noStrike" kern="1200" cap="small" spc="0" normalizeH="0" baseline="0" noProof="0" dirty="0">
              <a:ln>
                <a:noFill/>
              </a:ln>
              <a:solidFill>
                <a:schemeClr val="bg1"/>
              </a:solidFill>
              <a:effectLst/>
              <a:uLnTx/>
              <a:uFillTx/>
              <a:ea typeface="+mj-ea"/>
              <a:cs typeface="Helvetica" pitchFamily="34" charset="0"/>
            </a:endParaRPr>
          </a:p>
        </p:txBody>
      </p:sp>
    </p:spTree>
    <p:extLst>
      <p:ext uri="{BB962C8B-B14F-4D97-AF65-F5344CB8AC3E}">
        <p14:creationId xmlns:p14="http://schemas.microsoft.com/office/powerpoint/2010/main" xmlns="" val="33762788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2600" y="94099"/>
            <a:ext cx="8356600" cy="576263"/>
          </a:xfrm>
        </p:spPr>
        <p:txBody>
          <a:bodyPr/>
          <a:lstStyle/>
          <a:p>
            <a:pPr eaLnBrk="1" hangingPunct="1"/>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Car Rental Industry: Market Share</a:t>
            </a:r>
          </a:p>
        </p:txBody>
      </p:sp>
      <p:sp>
        <p:nvSpPr>
          <p:cNvPr id="7173" name="Rectangle 3"/>
          <p:cNvSpPr>
            <a:spLocks noGrp="1" noChangeArrowheads="1"/>
          </p:cNvSpPr>
          <p:nvPr>
            <p:ph type="body" sz="half" idx="2"/>
          </p:nvPr>
        </p:nvSpPr>
        <p:spPr>
          <a:xfrm>
            <a:off x="4749006" y="1622080"/>
            <a:ext cx="4151313" cy="5211762"/>
          </a:xfrm>
        </p:spPr>
        <p:txBody>
          <a:bodyPr rtlCol="0">
            <a:normAutofit fontScale="92500" lnSpcReduction="20000"/>
          </a:bodyPr>
          <a:lstStyle/>
          <a:p>
            <a:pPr eaLnBrk="1" fontAlgn="auto" hangingPunct="1">
              <a:lnSpc>
                <a:spcPct val="80000"/>
              </a:lnSpc>
              <a:spcAft>
                <a:spcPts val="0"/>
              </a:spcAft>
              <a:defRPr/>
            </a:pPr>
            <a:r>
              <a:rPr lang="en-US" sz="1100" dirty="0" smtClean="0"/>
              <a:t>After Hertz’s purchase of Dollar Thrifty, the top three rental car companies will make up 95% of the total on-airport US car rental industry revenues</a:t>
            </a:r>
          </a:p>
          <a:p>
            <a:pPr eaLnBrk="1" fontAlgn="auto" hangingPunct="1">
              <a:lnSpc>
                <a:spcPct val="80000"/>
              </a:lnSpc>
              <a:spcAft>
                <a:spcPts val="0"/>
              </a:spcAft>
              <a:defRPr/>
            </a:pPr>
            <a:r>
              <a:rPr lang="en-US" sz="1100" dirty="0" smtClean="0">
                <a:latin typeface="+mj-lt"/>
              </a:rPr>
              <a:t>Suppliers offer different brands that focus on specialized markets:</a:t>
            </a:r>
          </a:p>
          <a:p>
            <a:pPr lvl="1" eaLnBrk="1" fontAlgn="auto" hangingPunct="1">
              <a:lnSpc>
                <a:spcPct val="80000"/>
              </a:lnSpc>
              <a:spcAft>
                <a:spcPts val="0"/>
              </a:spcAft>
              <a:defRPr/>
            </a:pPr>
            <a:r>
              <a:rPr lang="en-US" sz="1100" dirty="0" smtClean="0">
                <a:latin typeface="+mj-lt"/>
              </a:rPr>
              <a:t>Corporate Traveler – On-airport convenience – Hertz, Avis and National</a:t>
            </a:r>
          </a:p>
          <a:p>
            <a:pPr lvl="1" eaLnBrk="1" fontAlgn="auto" hangingPunct="1">
              <a:lnSpc>
                <a:spcPct val="80000"/>
              </a:lnSpc>
              <a:spcAft>
                <a:spcPts val="0"/>
              </a:spcAft>
              <a:defRPr/>
            </a:pPr>
            <a:r>
              <a:rPr lang="en-US" sz="1100" dirty="0" smtClean="0">
                <a:latin typeface="+mj-lt"/>
              </a:rPr>
              <a:t>Leisure Market – On/Off-airport Budget, Dollar Thrifty, and Enterprise </a:t>
            </a:r>
          </a:p>
          <a:p>
            <a:pPr eaLnBrk="1" fontAlgn="auto" hangingPunct="1">
              <a:lnSpc>
                <a:spcPct val="80000"/>
              </a:lnSpc>
              <a:spcAft>
                <a:spcPts val="0"/>
              </a:spcAft>
              <a:defRPr/>
            </a:pPr>
            <a:r>
              <a:rPr lang="en-US" sz="1100" dirty="0" smtClean="0">
                <a:latin typeface="+mj-lt"/>
              </a:rPr>
              <a:t>Additional Non-US regional players include:</a:t>
            </a:r>
          </a:p>
          <a:p>
            <a:pPr lvl="1" eaLnBrk="1" fontAlgn="auto" hangingPunct="1">
              <a:lnSpc>
                <a:spcPct val="80000"/>
              </a:lnSpc>
              <a:spcAft>
                <a:spcPts val="0"/>
              </a:spcAft>
              <a:defRPr/>
            </a:pPr>
            <a:r>
              <a:rPr lang="en-US" sz="1100" dirty="0" smtClean="0">
                <a:latin typeface="+mj-lt"/>
              </a:rPr>
              <a:t>Europcar (Europe and Asia Pacific) </a:t>
            </a:r>
          </a:p>
          <a:p>
            <a:pPr lvl="1" eaLnBrk="1" fontAlgn="auto" hangingPunct="1">
              <a:lnSpc>
                <a:spcPct val="80000"/>
              </a:lnSpc>
              <a:spcAft>
                <a:spcPts val="0"/>
              </a:spcAft>
              <a:defRPr/>
            </a:pPr>
            <a:r>
              <a:rPr lang="en-US" sz="1100" dirty="0" smtClean="0">
                <a:latin typeface="+mj-lt"/>
              </a:rPr>
              <a:t>Sixt (Germany and EMEA) </a:t>
            </a:r>
          </a:p>
          <a:p>
            <a:pPr eaLnBrk="1" fontAlgn="auto" hangingPunct="1">
              <a:lnSpc>
                <a:spcPct val="80000"/>
              </a:lnSpc>
              <a:spcAft>
                <a:spcPts val="0"/>
              </a:spcAft>
              <a:defRPr/>
            </a:pPr>
            <a:r>
              <a:rPr lang="en-US" sz="1100" dirty="0" smtClean="0"/>
              <a:t>In high risk countries such as India, China, Thailand, Latin America, etc. the business model is to rent a car with driver. Cost is less than a chauffer / limo as a typical rental vehicle is used</a:t>
            </a:r>
          </a:p>
          <a:p>
            <a:pPr eaLnBrk="1" fontAlgn="auto" hangingPunct="1">
              <a:lnSpc>
                <a:spcPct val="80000"/>
              </a:lnSpc>
              <a:spcAft>
                <a:spcPts val="0"/>
              </a:spcAft>
              <a:defRPr/>
            </a:pPr>
            <a:r>
              <a:rPr lang="en-US" sz="1100" dirty="0" smtClean="0">
                <a:latin typeface="+mj-lt"/>
              </a:rPr>
              <a:t>Car rental companies have implemented a variety of new ancillary fees to help preserve some of the lost revenue in recent times, such as tacking on fees to extend a reservation, eliminating 60 minute grace period, or increasing the cost of a two-day rental</a:t>
            </a:r>
          </a:p>
          <a:p>
            <a:pPr eaLnBrk="1" fontAlgn="auto" hangingPunct="1">
              <a:lnSpc>
                <a:spcPct val="80000"/>
              </a:lnSpc>
              <a:spcAft>
                <a:spcPts val="0"/>
              </a:spcAft>
              <a:defRPr/>
            </a:pPr>
            <a:r>
              <a:rPr lang="en-US" sz="1100" dirty="0" smtClean="0">
                <a:latin typeface="+mj-lt"/>
              </a:rPr>
              <a:t>“Virtual rental technology” – enables customers to reserve, rent, access and return cars just about anywhere.  ZipCar, WeCar, Connect.</a:t>
            </a:r>
          </a:p>
          <a:p>
            <a:pPr marL="344488" indent="-344488" eaLnBrk="1" fontAlgn="auto" hangingPunct="1">
              <a:spcAft>
                <a:spcPts val="0"/>
              </a:spcAft>
              <a:defRPr/>
            </a:pPr>
            <a:r>
              <a:rPr lang="en-US" sz="1100" dirty="0" smtClean="0">
                <a:latin typeface="+mj-lt"/>
              </a:rPr>
              <a:t> </a:t>
            </a:r>
            <a:r>
              <a:rPr lang="en-US" sz="1100" dirty="0" smtClean="0"/>
              <a:t>It is forecasted that  that base rates will increase on average between 0% to 2% for business travel rental cars in the U.S. next year.   This is big news since US suppliers haven’t been able to increase rates, even slightly. This is due to increasing fleet costs for car rental providers, as their used vehicles sell for less than in recent years as consumers shift toward buying more new and fewer used vehicles. Even so, the highly consolidated market will retain strong competition among suppliers in 2014.</a:t>
            </a:r>
          </a:p>
          <a:p>
            <a:pPr marL="344488" indent="-344488" eaLnBrk="1" fontAlgn="auto" hangingPunct="1">
              <a:lnSpc>
                <a:spcPct val="80000"/>
              </a:lnSpc>
              <a:spcAft>
                <a:spcPts val="0"/>
              </a:spcAft>
              <a:buFont typeface="Arial" panose="020B0604020202020204" pitchFamily="34" charset="0"/>
              <a:buNone/>
              <a:defRPr/>
            </a:pPr>
            <a:endParaRPr lang="en-US" sz="900" dirty="0" smtClean="0">
              <a:latin typeface="+mj-lt"/>
            </a:endParaRPr>
          </a:p>
          <a:p>
            <a:pPr marL="344488" indent="-344488" eaLnBrk="1" fontAlgn="auto" hangingPunct="1">
              <a:lnSpc>
                <a:spcPct val="80000"/>
              </a:lnSpc>
              <a:spcAft>
                <a:spcPts val="0"/>
              </a:spcAft>
              <a:buFont typeface="Arial" panose="020B0604020202020204" pitchFamily="34" charset="0"/>
              <a:buNone/>
              <a:defRPr/>
            </a:pPr>
            <a:endParaRPr lang="en-US" sz="900" dirty="0" smtClean="0"/>
          </a:p>
        </p:txBody>
      </p:sp>
      <p:sp>
        <p:nvSpPr>
          <p:cNvPr id="48133" name="Line 22"/>
          <p:cNvSpPr>
            <a:spLocks noChangeShapeType="1"/>
          </p:cNvSpPr>
          <p:nvPr/>
        </p:nvSpPr>
        <p:spPr bwMode="auto">
          <a:xfrm flipH="1">
            <a:off x="4457700" y="1295400"/>
            <a:ext cx="0" cy="487680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dirty="0"/>
          </a:p>
        </p:txBody>
      </p:sp>
      <p:sp>
        <p:nvSpPr>
          <p:cNvPr id="48134" name="Rectangle 23"/>
          <p:cNvSpPr>
            <a:spLocks noChangeArrowheads="1"/>
          </p:cNvSpPr>
          <p:nvPr/>
        </p:nvSpPr>
        <p:spPr bwMode="auto">
          <a:xfrm>
            <a:off x="5714999" y="1257311"/>
            <a:ext cx="11096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u="sng" dirty="0">
                <a:latin typeface="Tahoma" panose="020B0604030504040204" pitchFamily="34" charset="0"/>
              </a:rPr>
              <a:t>Key Points</a:t>
            </a:r>
          </a:p>
        </p:txBody>
      </p:sp>
      <p:sp>
        <p:nvSpPr>
          <p:cNvPr id="48135" name="Rectangle 24"/>
          <p:cNvSpPr>
            <a:spLocks noChangeArrowheads="1"/>
          </p:cNvSpPr>
          <p:nvPr/>
        </p:nvSpPr>
        <p:spPr bwMode="auto">
          <a:xfrm>
            <a:off x="152400" y="6403975"/>
            <a:ext cx="43815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latin typeface="Tahoma" panose="020B0604030504040204" pitchFamily="34" charset="0"/>
              </a:rPr>
              <a:t>Source:  </a:t>
            </a:r>
            <a:r>
              <a:rPr lang="en-US" altLang="en-US" sz="800" i="1" dirty="0">
                <a:latin typeface="Tahoma" panose="020B0604030504040204" pitchFamily="34" charset="0"/>
                <a:hlinkClick r:id="rId2"/>
              </a:rPr>
              <a:t>www.autorentalnews.com</a:t>
            </a:r>
            <a:r>
              <a:rPr lang="en-US" altLang="en-US" sz="800" i="1" dirty="0">
                <a:latin typeface="Tahoma" panose="020B0604030504040204" pitchFamily="34" charset="0"/>
              </a:rPr>
              <a:t>,  Business Travel News Corporate Travel Index 2012</a:t>
            </a:r>
          </a:p>
        </p:txBody>
      </p:sp>
      <p:sp>
        <p:nvSpPr>
          <p:cNvPr id="48136" name="Rectangle 25"/>
          <p:cNvSpPr>
            <a:spLocks noChangeArrowheads="1"/>
          </p:cNvSpPr>
          <p:nvPr/>
        </p:nvSpPr>
        <p:spPr bwMode="auto">
          <a:xfrm>
            <a:off x="2514600" y="451137"/>
            <a:ext cx="90963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Tahoma" panose="020B0604030504040204" pitchFamily="34" charset="0"/>
              </a:rPr>
              <a:t>The U.S. car rental market is highly consolidated among a small </a:t>
            </a:r>
            <a:endParaRPr lang="en-US" altLang="en-US" sz="1800" dirty="0" smtClean="0">
              <a:latin typeface="Tahoma" panose="020B0604030504040204" pitchFamily="34" charset="0"/>
            </a:endParaRPr>
          </a:p>
          <a:p>
            <a:pPr eaLnBrk="1" hangingPunct="1">
              <a:spcBef>
                <a:spcPct val="0"/>
              </a:spcBef>
              <a:buFontTx/>
              <a:buNone/>
            </a:pPr>
            <a:r>
              <a:rPr lang="en-US" altLang="en-US" sz="1800" dirty="0" smtClean="0">
                <a:latin typeface="Tahoma" panose="020B0604030504040204" pitchFamily="34" charset="0"/>
              </a:rPr>
              <a:t>number </a:t>
            </a:r>
            <a:r>
              <a:rPr lang="en-US" altLang="en-US" sz="1800" dirty="0">
                <a:latin typeface="Tahoma" panose="020B0604030504040204" pitchFamily="34" charset="0"/>
              </a:rPr>
              <a:t>of major players and is getting smaller.</a:t>
            </a:r>
          </a:p>
        </p:txBody>
      </p:sp>
      <p:sp>
        <p:nvSpPr>
          <p:cNvPr id="48138" name="Rectangle 32"/>
          <p:cNvSpPr>
            <a:spLocks noChangeArrowheads="1"/>
          </p:cNvSpPr>
          <p:nvPr/>
        </p:nvSpPr>
        <p:spPr bwMode="auto">
          <a:xfrm>
            <a:off x="104977" y="1193801"/>
            <a:ext cx="36814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u="sng" dirty="0">
                <a:latin typeface="Tahoma" panose="020B0604030504040204" pitchFamily="34" charset="0"/>
              </a:rPr>
              <a:t>Top 4 Car Rental Companies By Revenue</a:t>
            </a:r>
          </a:p>
        </p:txBody>
      </p:sp>
      <p:sp>
        <p:nvSpPr>
          <p:cNvPr id="48139" name="Rectangle 3"/>
          <p:cNvSpPr>
            <a:spLocks noChangeArrowheads="1"/>
          </p:cNvSpPr>
          <p:nvPr/>
        </p:nvSpPr>
        <p:spPr bwMode="auto">
          <a:xfrm>
            <a:off x="152400" y="4351338"/>
            <a:ext cx="4181475" cy="205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round/>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400" dirty="0">
              <a:latin typeface="Arial" panose="020B0604020202020204" pitchFamily="34" charset="0"/>
            </a:endParaRPr>
          </a:p>
        </p:txBody>
      </p:sp>
      <p:pic>
        <p:nvPicPr>
          <p:cNvPr id="481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762" y="1541463"/>
            <a:ext cx="4291013" cy="286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4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350" y="4419600"/>
            <a:ext cx="4289425" cy="197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359508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4915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1BA8E0A-04C5-4E10-BB47-5ADB488DB26D}" type="slidenum">
              <a:rPr lang="en-US" altLang="en-US" sz="1200">
                <a:solidFill>
                  <a:srgbClr val="000000"/>
                </a:solidFill>
                <a:latin typeface="Tahoma" panose="020B0604030504040204" pitchFamily="34" charset="0"/>
              </a:rPr>
              <a:pPr eaLnBrk="1" hangingPunct="1">
                <a:spcBef>
                  <a:spcPct val="0"/>
                </a:spcBef>
                <a:buFontTx/>
                <a:buNone/>
              </a:pPr>
              <a:t>31</a:t>
            </a:fld>
            <a:endParaRPr lang="en-US" altLang="en-US" sz="1200" dirty="0">
              <a:solidFill>
                <a:srgbClr val="000000"/>
              </a:solidFill>
              <a:latin typeface="Tahoma" panose="020B0604030504040204" pitchFamily="34" charset="0"/>
            </a:endParaRPr>
          </a:p>
        </p:txBody>
      </p:sp>
      <p:pic>
        <p:nvPicPr>
          <p:cNvPr id="4915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 y="0"/>
            <a:ext cx="9163050" cy="689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5388189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200" dirty="0" smtClean="0">
              <a:solidFill>
                <a:srgbClr val="000000"/>
              </a:solidFill>
              <a:latin typeface="Tahoma" panose="020B0604030504040204" pitchFamily="34" charset="0"/>
            </a:endParaRPr>
          </a:p>
        </p:txBody>
      </p:sp>
      <p:sp>
        <p:nvSpPr>
          <p:cNvPr id="5017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2117664-5FF9-4431-A8D8-396FA14F3B7F}" type="slidenum">
              <a:rPr lang="en-US" altLang="en-US" sz="1200">
                <a:solidFill>
                  <a:srgbClr val="000000"/>
                </a:solidFill>
                <a:latin typeface="Tahoma" panose="020B0604030504040204" pitchFamily="34" charset="0"/>
              </a:rPr>
              <a:pPr eaLnBrk="1" hangingPunct="1">
                <a:spcBef>
                  <a:spcPct val="0"/>
                </a:spcBef>
                <a:buFontTx/>
                <a:buNone/>
              </a:pPr>
              <a:t>32</a:t>
            </a:fld>
            <a:endParaRPr lang="en-US" altLang="en-US" sz="1200" dirty="0">
              <a:solidFill>
                <a:srgbClr val="000000"/>
              </a:solidFill>
              <a:latin typeface="Tahoma" panose="020B0604030504040204" pitchFamily="34" charset="0"/>
            </a:endParaRPr>
          </a:p>
        </p:txBody>
      </p:sp>
      <p:pic>
        <p:nvPicPr>
          <p:cNvPr id="5018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0"/>
            <a:ext cx="9296400" cy="701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427348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47900" y="90487"/>
            <a:ext cx="6714490" cy="487363"/>
          </a:xfrm>
        </p:spPr>
        <p:txBody>
          <a:bodyPr/>
          <a:lstStyle/>
          <a:p>
            <a:pPr algn="l" eaLnBrk="1" hangingPunct="1"/>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Hotel Industry: Chains / Brands</a:t>
            </a:r>
          </a:p>
        </p:txBody>
      </p:sp>
      <p:sp>
        <p:nvSpPr>
          <p:cNvPr id="52227" name="Rectangle 3"/>
          <p:cNvSpPr>
            <a:spLocks noGrp="1" noChangeArrowheads="1"/>
          </p:cNvSpPr>
          <p:nvPr>
            <p:ph type="body" sz="half" idx="2"/>
          </p:nvPr>
        </p:nvSpPr>
        <p:spPr>
          <a:xfrm>
            <a:off x="5257800" y="1628775"/>
            <a:ext cx="3733800" cy="4856162"/>
          </a:xfrm>
        </p:spPr>
        <p:txBody>
          <a:bodyPr/>
          <a:lstStyle/>
          <a:p>
            <a:pPr eaLnBrk="1" hangingPunct="1"/>
            <a:r>
              <a:rPr lang="en-US" altLang="en-US" sz="1400" dirty="0" smtClean="0"/>
              <a:t>The majority of the global branded properties and revenue are mostly located in North American</a:t>
            </a:r>
          </a:p>
          <a:p>
            <a:pPr eaLnBrk="1" hangingPunct="1"/>
            <a:r>
              <a:rPr lang="en-US" altLang="en-US" sz="1400" dirty="0" smtClean="0"/>
              <a:t>Major revenue for global chains (such as Marriott, Hilton, etc.) is from franchise and management fees.</a:t>
            </a:r>
          </a:p>
          <a:p>
            <a:pPr eaLnBrk="1" hangingPunct="1"/>
            <a:r>
              <a:rPr lang="en-US" altLang="en-US" sz="1400" dirty="0" smtClean="0"/>
              <a:t>Business travelers, including executives, are shifting from luxury hotels to more moderate mid-priced hotels</a:t>
            </a:r>
          </a:p>
          <a:p>
            <a:pPr eaLnBrk="1" hangingPunct="1"/>
            <a:r>
              <a:rPr lang="en-US" altLang="en-US" sz="1400" dirty="0" smtClean="0"/>
              <a:t>Hotel taxes, usually a combination of sales and occupancy taxes along with the occasional flat fee, range from 10% to more than 18%.</a:t>
            </a:r>
          </a:p>
          <a:p>
            <a:pPr eaLnBrk="1" hangingPunct="1"/>
            <a:r>
              <a:rPr lang="en-US" altLang="en-US" sz="1400" dirty="0" smtClean="0"/>
              <a:t>Hotel costs represent the single largest component of non-air expenses, about 43% of the travel dollar</a:t>
            </a:r>
          </a:p>
          <a:p>
            <a:pPr eaLnBrk="1" hangingPunct="1">
              <a:buFontTx/>
              <a:buNone/>
            </a:pPr>
            <a:endParaRPr lang="en-US" altLang="en-US" sz="1400" dirty="0" smtClean="0"/>
          </a:p>
        </p:txBody>
      </p:sp>
      <p:sp>
        <p:nvSpPr>
          <p:cNvPr id="52229" name="Line 25"/>
          <p:cNvSpPr>
            <a:spLocks noChangeShapeType="1"/>
          </p:cNvSpPr>
          <p:nvPr/>
        </p:nvSpPr>
        <p:spPr bwMode="auto">
          <a:xfrm flipH="1">
            <a:off x="4967288" y="1295400"/>
            <a:ext cx="0" cy="487680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dirty="0"/>
          </a:p>
        </p:txBody>
      </p:sp>
      <p:sp>
        <p:nvSpPr>
          <p:cNvPr id="52230" name="Rectangle 26"/>
          <p:cNvSpPr>
            <a:spLocks noChangeArrowheads="1"/>
          </p:cNvSpPr>
          <p:nvPr/>
        </p:nvSpPr>
        <p:spPr bwMode="auto">
          <a:xfrm>
            <a:off x="6394450" y="1104900"/>
            <a:ext cx="1365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u="sng" dirty="0">
                <a:latin typeface="Tahoma" panose="020B0604030504040204" pitchFamily="34" charset="0"/>
              </a:rPr>
              <a:t>Key Points</a:t>
            </a:r>
          </a:p>
        </p:txBody>
      </p:sp>
      <p:sp>
        <p:nvSpPr>
          <p:cNvPr id="52231" name="Rectangle 27"/>
          <p:cNvSpPr>
            <a:spLocks noChangeArrowheads="1"/>
          </p:cNvSpPr>
          <p:nvPr/>
        </p:nvSpPr>
        <p:spPr bwMode="auto">
          <a:xfrm>
            <a:off x="381000" y="6392863"/>
            <a:ext cx="37338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latin typeface="Tahoma" panose="020B0604030504040204" pitchFamily="34" charset="0"/>
              </a:rPr>
              <a:t>Source:  PWC Hospitality Directions, Smith  Travel Research, CWT Hotel Solutions,  Business Travel News, IBISWorld</a:t>
            </a:r>
          </a:p>
        </p:txBody>
      </p:sp>
      <p:sp>
        <p:nvSpPr>
          <p:cNvPr id="52232" name="Rectangle 28"/>
          <p:cNvSpPr>
            <a:spLocks noChangeArrowheads="1"/>
          </p:cNvSpPr>
          <p:nvPr/>
        </p:nvSpPr>
        <p:spPr bwMode="auto">
          <a:xfrm>
            <a:off x="228600" y="593724"/>
            <a:ext cx="8915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33" tIns="45717" rIns="91433" bIns="45717" anchor="b">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Tahoma" panose="020B0604030504040204" pitchFamily="34" charset="0"/>
              </a:rPr>
              <a:t>The majority of the global branded properties and revenue are mostly located in North America</a:t>
            </a:r>
            <a:r>
              <a:rPr lang="en-US" altLang="en-US" sz="1600" dirty="0">
                <a:solidFill>
                  <a:schemeClr val="bg1"/>
                </a:solidFill>
                <a:latin typeface="Tahoma" panose="020B0604030504040204" pitchFamily="34" charset="0"/>
              </a:rPr>
              <a:t>,</a:t>
            </a:r>
          </a:p>
        </p:txBody>
      </p:sp>
      <p:sp>
        <p:nvSpPr>
          <p:cNvPr id="52233" name="Rectangle 29"/>
          <p:cNvSpPr>
            <a:spLocks noChangeArrowheads="1"/>
          </p:cNvSpPr>
          <p:nvPr/>
        </p:nvSpPr>
        <p:spPr bwMode="auto">
          <a:xfrm>
            <a:off x="4001294" y="6484937"/>
            <a:ext cx="1028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dirty="0" smtClean="0">
                <a:latin typeface="Tahoma" panose="020B0604030504040204" pitchFamily="34" charset="0"/>
              </a:rPr>
              <a:t>SAMPLE</a:t>
            </a:r>
            <a:endParaRPr lang="en-US" altLang="en-US" sz="1600" b="1" dirty="0">
              <a:latin typeface="Tahoma" panose="020B0604030504040204" pitchFamily="34" charset="0"/>
            </a:endParaRPr>
          </a:p>
        </p:txBody>
      </p:sp>
      <p:pic>
        <p:nvPicPr>
          <p:cNvPr id="52234" name="Picture 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006475"/>
            <a:ext cx="4840288" cy="2560638"/>
          </a:xfrm>
          <a:prstGeom prst="rect">
            <a:avLst/>
          </a:prstGeom>
          <a:noFill/>
          <a:ln w="9525">
            <a:solidFill>
              <a:srgbClr val="59B224"/>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2235" name="Group 6"/>
          <p:cNvGrpSpPr>
            <a:grpSpLocks/>
          </p:cNvGrpSpPr>
          <p:nvPr/>
        </p:nvGrpSpPr>
        <p:grpSpPr bwMode="auto">
          <a:xfrm>
            <a:off x="76200" y="3657600"/>
            <a:ext cx="4840288" cy="2736850"/>
            <a:chOff x="37605" y="3861048"/>
            <a:chExt cx="4491038" cy="2736768"/>
          </a:xfrm>
        </p:grpSpPr>
        <p:pic>
          <p:nvPicPr>
            <p:cNvPr id="52236" name="Picture 5" descr="Screen Clipping"/>
            <p:cNvPicPr>
              <a:picLocks noChangeAspect="1"/>
            </p:cNvPicPr>
            <p:nvPr/>
          </p:nvPicPr>
          <p:blipFill>
            <a:blip r:embed="rId3" cstate="print">
              <a:extLst>
                <a:ext uri="{28A0092B-C50C-407E-A947-70E740481C1C}">
                  <a14:useLocalDpi xmlns:a14="http://schemas.microsoft.com/office/drawing/2010/main" xmlns="" val="0"/>
                </a:ext>
              </a:extLst>
            </a:blip>
            <a:srcRect t="3653"/>
            <a:stretch>
              <a:fillRect/>
            </a:stretch>
          </p:blipFill>
          <p:spPr bwMode="auto">
            <a:xfrm>
              <a:off x="37605" y="4183228"/>
              <a:ext cx="4491038" cy="241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2"/>
            <p:cNvSpPr>
              <a:spLocks noChangeArrowheads="1"/>
            </p:cNvSpPr>
            <p:nvPr/>
          </p:nvSpPr>
          <p:spPr bwMode="auto">
            <a:xfrm>
              <a:off x="37605" y="3861048"/>
              <a:ext cx="4491038" cy="2736768"/>
            </a:xfrm>
            <a:prstGeom prst="rect">
              <a:avLst/>
            </a:prstGeom>
            <a:noFill/>
            <a:ln w="9525" algn="ctr">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p>
              <a:pPr algn="ctr" eaLnBrk="0" fontAlgn="auto" hangingPunct="0">
                <a:lnSpc>
                  <a:spcPct val="155000"/>
                </a:lnSpc>
                <a:spcBef>
                  <a:spcPts val="0"/>
                </a:spcBef>
                <a:spcAft>
                  <a:spcPts val="0"/>
                </a:spcAft>
                <a:buClr>
                  <a:srgbClr val="608CC8"/>
                </a:buClr>
                <a:defRPr/>
              </a:pPr>
              <a:endParaRPr lang="en-US" kern="0" dirty="0">
                <a:solidFill>
                  <a:srgbClr val="000000"/>
                </a:solidFill>
              </a:endParaRPr>
            </a:p>
          </p:txBody>
        </p:sp>
        <p:sp>
          <p:nvSpPr>
            <p:cNvPr id="18" name="TextBox 4"/>
            <p:cNvSpPr txBox="1">
              <a:spLocks noChangeArrowheads="1"/>
            </p:cNvSpPr>
            <p:nvPr/>
          </p:nvSpPr>
          <p:spPr bwMode="auto">
            <a:xfrm>
              <a:off x="1373575" y="3905497"/>
              <a:ext cx="1819098" cy="277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r>
                <a:rPr lang="en-US" sz="1200" b="1" kern="0" dirty="0" smtClean="0">
                  <a:solidFill>
                    <a:srgbClr val="000066"/>
                  </a:solidFill>
                </a:rPr>
                <a:t>Brands </a:t>
              </a:r>
              <a:r>
                <a:rPr lang="en-US" sz="1200" b="1" kern="0" dirty="0">
                  <a:solidFill>
                    <a:srgbClr val="000066"/>
                  </a:solidFill>
                </a:rPr>
                <a:t>by Service Level</a:t>
              </a:r>
            </a:p>
          </p:txBody>
        </p:sp>
      </p:grpSp>
    </p:spTree>
    <p:extLst>
      <p:ext uri="{BB962C8B-B14F-4D97-AF65-F5344CB8AC3E}">
        <p14:creationId xmlns:p14="http://schemas.microsoft.com/office/powerpoint/2010/main" xmlns="" val="172571054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072356"/>
            <a:ext cx="9144001" cy="576262"/>
          </a:xfrm>
        </p:spPr>
        <p:txBody>
          <a:bodyPr/>
          <a:lstStyle/>
          <a:p>
            <a:pPr algn="l" eaLnBrk="1" hangingPunct="1"/>
            <a:r>
              <a:rPr lang="en-US" altLang="en-US" sz="1400" dirty="0" smtClean="0"/>
              <a:t>The PPI for hotel rooms have fluctuated during 2012 due to pressures from both buyers and sellers.  The 2013 average  is 134.7, indicating rates are continuing to rise. </a:t>
            </a:r>
          </a:p>
        </p:txBody>
      </p:sp>
      <p:sp>
        <p:nvSpPr>
          <p:cNvPr id="54275" name="Rectangle 3"/>
          <p:cNvSpPr>
            <a:spLocks noChangeArrowheads="1"/>
          </p:cNvSpPr>
          <p:nvPr/>
        </p:nvSpPr>
        <p:spPr bwMode="gray">
          <a:xfrm>
            <a:off x="1752600" y="550069"/>
            <a:ext cx="8686800"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Hotel Industry: PPI – </a:t>
            </a:r>
            <a:endPar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spcBef>
                <a:spcPct val="0"/>
              </a:spcBef>
              <a:buFontTx/>
              <a:buNone/>
            </a:pP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Hotels </a:t>
            </a:r>
            <a:r>
              <a:rPr lang="en-US" altLang="en-US" sz="2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&amp; Motels, Room Rentals</a:t>
            </a:r>
          </a:p>
        </p:txBody>
      </p:sp>
      <p:sp>
        <p:nvSpPr>
          <p:cNvPr id="54276" name="Rectangle 5"/>
          <p:cNvSpPr>
            <a:spLocks noChangeArrowheads="1"/>
          </p:cNvSpPr>
          <p:nvPr/>
        </p:nvSpPr>
        <p:spPr bwMode="auto">
          <a:xfrm>
            <a:off x="415925" y="6286500"/>
            <a:ext cx="21637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0000"/>
              </a:buClr>
              <a:buFontTx/>
              <a:buNone/>
            </a:pPr>
            <a:r>
              <a:rPr lang="en-US" altLang="en-US" sz="900" i="1" dirty="0">
                <a:solidFill>
                  <a:srgbClr val="000000"/>
                </a:solidFill>
                <a:latin typeface="Tahoma" panose="020B0604030504040204" pitchFamily="34" charset="0"/>
              </a:rPr>
              <a:t>Source:  http://www.bls.gov/ppi/</a:t>
            </a:r>
          </a:p>
        </p:txBody>
      </p:sp>
      <p:sp>
        <p:nvSpPr>
          <p:cNvPr id="54277" name="Rectangle 4"/>
          <p:cNvSpPr>
            <a:spLocks noChangeArrowheads="1"/>
          </p:cNvSpPr>
          <p:nvPr/>
        </p:nvSpPr>
        <p:spPr bwMode="auto">
          <a:xfrm>
            <a:off x="441325" y="6113463"/>
            <a:ext cx="76549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0000"/>
              </a:buClr>
              <a:buFontTx/>
              <a:buNone/>
            </a:pPr>
            <a:r>
              <a:rPr lang="en-US" altLang="en-US" sz="800" dirty="0">
                <a:solidFill>
                  <a:srgbClr val="000000"/>
                </a:solidFill>
                <a:latin typeface="Tahoma" panose="020B0604030504040204" pitchFamily="34" charset="0"/>
              </a:rPr>
              <a:t>NAICS 721110.1  All indexes are subject to revision four months after original publication.</a:t>
            </a:r>
          </a:p>
        </p:txBody>
      </p:sp>
      <p:pic>
        <p:nvPicPr>
          <p:cNvPr id="5427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268" y="1754981"/>
            <a:ext cx="7891463" cy="427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82558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105835"/>
            <a:ext cx="7772400" cy="584775"/>
          </a:xfrm>
          <a:prstGeom prst="rect">
            <a:avLst/>
          </a:prstGeom>
        </p:spPr>
        <p:txBody>
          <a:bodyPr wrap="square">
            <a:spAutoFit/>
          </a:bodyPr>
          <a:lstStyle/>
          <a:p>
            <a:pPr algn="ctr"/>
            <a:r>
              <a:rPr lang="en-US" sz="3200" b="1" dirty="0" smtClean="0">
                <a:solidFill>
                  <a:srgbClr val="1F497D"/>
                </a:solidFill>
                <a:ea typeface="Calibri" panose="020F0502020204030204" pitchFamily="34" charset="0"/>
                <a:cs typeface="Times New Roman" panose="02020603050405020304" pitchFamily="18" charset="0"/>
              </a:rPr>
              <a:t>Case for Managed </a:t>
            </a:r>
            <a:r>
              <a:rPr lang="en-US" sz="3200" b="1" dirty="0">
                <a:solidFill>
                  <a:srgbClr val="1F497D"/>
                </a:solidFill>
                <a:ea typeface="Calibri" panose="020F0502020204030204" pitchFamily="34" charset="0"/>
                <a:cs typeface="Times New Roman" panose="02020603050405020304" pitchFamily="18" charset="0"/>
              </a:rPr>
              <a:t>Travel </a:t>
            </a:r>
            <a:r>
              <a:rPr lang="en-US" sz="3200" b="1" dirty="0" smtClean="0">
                <a:solidFill>
                  <a:srgbClr val="1F497D"/>
                </a:solidFill>
                <a:ea typeface="Calibri" panose="020F0502020204030204" pitchFamily="34" charset="0"/>
                <a:cs typeface="Times New Roman" panose="02020603050405020304" pitchFamily="18" charset="0"/>
              </a:rPr>
              <a:t>Programs</a:t>
            </a:r>
            <a:endParaRPr lang="en-US" sz="3200" b="1" dirty="0"/>
          </a:p>
        </p:txBody>
      </p:sp>
    </p:spTree>
    <p:extLst>
      <p:ext uri="{BB962C8B-B14F-4D97-AF65-F5344CB8AC3E}">
        <p14:creationId xmlns:p14="http://schemas.microsoft.com/office/powerpoint/2010/main" xmlns="" val="238229110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1981200" y="381000"/>
            <a:ext cx="6858000" cy="685800"/>
          </a:xfrm>
        </p:spPr>
        <p:txBody>
          <a:bodyPr/>
          <a:lstStyle/>
          <a:p>
            <a:pPr algn="ctr"/>
            <a:r>
              <a:rPr lang="en-US" sz="2800" b="1" dirty="0"/>
              <a:t>Travel </a:t>
            </a:r>
            <a:r>
              <a:rPr lang="en-US" sz="2800" b="1" dirty="0" smtClean="0"/>
              <a:t>Industry</a:t>
            </a:r>
            <a:r>
              <a:rPr lang="en-US" sz="2800" b="1" dirty="0"/>
              <a:t>:  Overview</a:t>
            </a:r>
          </a:p>
        </p:txBody>
      </p:sp>
      <p:sp>
        <p:nvSpPr>
          <p:cNvPr id="619523" name="Rectangle 3"/>
          <p:cNvSpPr>
            <a:spLocks noGrp="1" noChangeArrowheads="1"/>
          </p:cNvSpPr>
          <p:nvPr>
            <p:ph type="body" sz="half" idx="2"/>
          </p:nvPr>
        </p:nvSpPr>
        <p:spPr>
          <a:xfrm>
            <a:off x="4745841" y="1868488"/>
            <a:ext cx="3733800" cy="4989512"/>
          </a:xfrm>
        </p:spPr>
        <p:txBody>
          <a:bodyPr>
            <a:normAutofit lnSpcReduction="10000"/>
          </a:bodyPr>
          <a:lstStyle/>
          <a:p>
            <a:r>
              <a:rPr lang="en-US" sz="1400" b="0" dirty="0"/>
              <a:t>The top </a:t>
            </a:r>
            <a:r>
              <a:rPr lang="en-US" sz="1400" b="0" dirty="0" smtClean="0"/>
              <a:t>50 </a:t>
            </a:r>
            <a:r>
              <a:rPr lang="en-US" sz="1400" b="0" dirty="0"/>
              <a:t>travel management companies represent over $</a:t>
            </a:r>
            <a:r>
              <a:rPr lang="en-US" sz="1400" b="0" dirty="0" smtClean="0"/>
              <a:t>160 </a:t>
            </a:r>
            <a:r>
              <a:rPr lang="en-US" sz="1400" dirty="0"/>
              <a:t>b</a:t>
            </a:r>
            <a:r>
              <a:rPr lang="en-US" sz="1400" b="0" dirty="0" smtClean="0"/>
              <a:t>illion </a:t>
            </a:r>
            <a:r>
              <a:rPr lang="en-US" sz="1400" b="0" dirty="0"/>
              <a:t>in sales revenue in </a:t>
            </a:r>
            <a:r>
              <a:rPr lang="en-US" sz="1400" b="0" dirty="0" smtClean="0"/>
              <a:t>2013.</a:t>
            </a:r>
            <a:endParaRPr lang="en-US" sz="1400" b="0" dirty="0"/>
          </a:p>
          <a:p>
            <a:r>
              <a:rPr lang="en-US" sz="1400" dirty="0" smtClean="0"/>
              <a:t>Five companies registered more than $20 billion in sales, including a snowballing Priceline, which showed significant increases each year. </a:t>
            </a:r>
          </a:p>
          <a:p>
            <a:r>
              <a:rPr lang="en-US" sz="1400" dirty="0" smtClean="0"/>
              <a:t>There were 16 listees with sales of more than $1 billion, up from 14 last year.</a:t>
            </a:r>
            <a:endParaRPr lang="en-US" sz="1400" b="0" dirty="0">
              <a:solidFill>
                <a:srgbClr val="FF0000"/>
              </a:solidFill>
            </a:endParaRPr>
          </a:p>
          <a:p>
            <a:r>
              <a:rPr lang="en-US" sz="1400" b="0" dirty="0" smtClean="0"/>
              <a:t>Expedia, Priceline</a:t>
            </a:r>
            <a:r>
              <a:rPr lang="en-US" sz="1400" b="0" dirty="0"/>
              <a:t>, </a:t>
            </a:r>
            <a:r>
              <a:rPr lang="en-US" sz="1400" b="0" dirty="0" smtClean="0"/>
              <a:t>AAA </a:t>
            </a:r>
            <a:r>
              <a:rPr lang="en-US" sz="1400" b="0" dirty="0"/>
              <a:t>Travel, and </a:t>
            </a:r>
            <a:r>
              <a:rPr lang="en-US" sz="1400" b="0" dirty="0" smtClean="0"/>
              <a:t>Travelong </a:t>
            </a:r>
            <a:r>
              <a:rPr lang="en-US" sz="1400" b="0" dirty="0"/>
              <a:t>receive </a:t>
            </a:r>
            <a:r>
              <a:rPr lang="en-US" sz="1400" dirty="0" smtClean="0"/>
              <a:t>90</a:t>
            </a:r>
            <a:r>
              <a:rPr lang="en-US" sz="1400" b="0" dirty="0" smtClean="0"/>
              <a:t>% </a:t>
            </a:r>
            <a:r>
              <a:rPr lang="en-US" sz="1400" b="0" dirty="0"/>
              <a:t>or more sales revenue from the leisure </a:t>
            </a:r>
            <a:r>
              <a:rPr lang="en-US" sz="1400" b="0" dirty="0" smtClean="0"/>
              <a:t>market</a:t>
            </a:r>
            <a:r>
              <a:rPr lang="en-US" sz="1400" b="0" dirty="0" smtClean="0">
                <a:solidFill>
                  <a:srgbClr val="FF0000"/>
                </a:solidFill>
              </a:rPr>
              <a:t>.   </a:t>
            </a:r>
            <a:endParaRPr lang="en-US" sz="1400" b="0" dirty="0">
              <a:solidFill>
                <a:srgbClr val="FF0000"/>
              </a:solidFill>
            </a:endParaRPr>
          </a:p>
          <a:p>
            <a:r>
              <a:rPr lang="en-US" sz="1400" dirty="0" smtClean="0"/>
              <a:t>Many of the listees registered surges in year-over-year sales, a couple by acquisitions but most by generating additional revenue from existing clients or winning new clients.</a:t>
            </a:r>
            <a:r>
              <a:rPr lang="en-US" sz="1400" b="0" dirty="0" smtClean="0"/>
              <a:t>  </a:t>
            </a:r>
          </a:p>
          <a:p>
            <a:r>
              <a:rPr lang="en-US" sz="1400" dirty="0" smtClean="0"/>
              <a:t>Expedia regained top slot over Priceline, Carlson &amp; American Express 2013.</a:t>
            </a:r>
            <a:endParaRPr lang="en-US" sz="1400" b="0" dirty="0"/>
          </a:p>
        </p:txBody>
      </p:sp>
      <p:sp>
        <p:nvSpPr>
          <p:cNvPr id="619524" name="AcnBodyText_ID_591126" descr="Rectangle: Click to edit Master text styles&#10;Second level&#10;Third level&#10;Fourth level&#10;Fifth level"/>
          <p:cNvSpPr>
            <a:spLocks noChangeArrowheads="1"/>
          </p:cNvSpPr>
          <p:nvPr>
            <p:custDataLst>
              <p:tags r:id="rId1"/>
            </p:custDataLst>
          </p:nvPr>
        </p:nvSpPr>
        <p:spPr bwMode="auto">
          <a:xfrm>
            <a:off x="626259" y="1767720"/>
            <a:ext cx="3983841" cy="492443"/>
          </a:xfrm>
          <a:prstGeom prst="rect">
            <a:avLst/>
          </a:prstGeom>
          <a:noFill/>
          <a:ln w="9525">
            <a:noFill/>
            <a:miter lim="800000"/>
            <a:headEnd/>
            <a:tailEnd/>
          </a:ln>
          <a:effectLst/>
        </p:spPr>
        <p:txBody>
          <a:bodyPr wrap="square" lIns="0" tIns="0" rIns="0" bIns="0">
            <a:spAutoFit/>
          </a:bodyPr>
          <a:lstStyle/>
          <a:p>
            <a:pPr>
              <a:spcBef>
                <a:spcPct val="20000"/>
              </a:spcBef>
            </a:pPr>
            <a:r>
              <a:rPr lang="en-US" sz="1400" b="1" i="1" u="sng" dirty="0" smtClean="0"/>
              <a:t>2013 Top </a:t>
            </a:r>
            <a:r>
              <a:rPr lang="en-US" sz="1400" b="1" i="1" u="sng" dirty="0"/>
              <a:t>5</a:t>
            </a:r>
            <a:r>
              <a:rPr lang="en-US" sz="1400" b="1" i="1" u="sng" dirty="0" smtClean="0"/>
              <a:t> (over $1B in revenue</a:t>
            </a:r>
            <a:r>
              <a:rPr lang="en-US" b="1" i="1" u="sng" dirty="0" smtClean="0"/>
              <a:t>) </a:t>
            </a:r>
            <a:r>
              <a:rPr lang="en-US" sz="1400" b="1" i="1" u="sng" dirty="0" smtClean="0"/>
              <a:t>Travel </a:t>
            </a:r>
            <a:r>
              <a:rPr lang="en-US" sz="1400" b="1" i="1" u="sng" dirty="0"/>
              <a:t>Management Co’s By Revenues</a:t>
            </a:r>
          </a:p>
        </p:txBody>
      </p:sp>
      <p:sp>
        <p:nvSpPr>
          <p:cNvPr id="619525" name="Line 5"/>
          <p:cNvSpPr>
            <a:spLocks noChangeShapeType="1"/>
          </p:cNvSpPr>
          <p:nvPr/>
        </p:nvSpPr>
        <p:spPr bwMode="auto">
          <a:xfrm flipH="1">
            <a:off x="4565650" y="1924844"/>
            <a:ext cx="0" cy="4876800"/>
          </a:xfrm>
          <a:prstGeom prst="line">
            <a:avLst/>
          </a:prstGeom>
          <a:noFill/>
          <a:ln w="25400">
            <a:solidFill>
              <a:schemeClr val="hlink"/>
            </a:solidFill>
            <a:round/>
            <a:headEnd/>
            <a:tailEnd/>
          </a:ln>
          <a:effectLst/>
        </p:spPr>
        <p:txBody>
          <a:bodyPr lIns="90488" tIns="44450" rIns="90488" bIns="44450"/>
          <a:lstStyle/>
          <a:p>
            <a:endParaRPr lang="en-US" dirty="0"/>
          </a:p>
        </p:txBody>
      </p:sp>
      <p:sp>
        <p:nvSpPr>
          <p:cNvPr id="619526" name="AcnBodyText_ID_591126" descr="Rectangle: Click to edit Master text styles&#10;Second level&#10;Third level&#10;Fourth level&#10;Fifth level"/>
          <p:cNvSpPr>
            <a:spLocks noChangeArrowheads="1"/>
          </p:cNvSpPr>
          <p:nvPr>
            <p:custDataLst>
              <p:tags r:id="rId2"/>
            </p:custDataLst>
          </p:nvPr>
        </p:nvSpPr>
        <p:spPr bwMode="auto">
          <a:xfrm>
            <a:off x="5943600" y="1523245"/>
            <a:ext cx="1049338" cy="244475"/>
          </a:xfrm>
          <a:prstGeom prst="rect">
            <a:avLst/>
          </a:prstGeom>
          <a:noFill/>
          <a:ln w="9525">
            <a:noFill/>
            <a:miter lim="800000"/>
            <a:headEnd/>
            <a:tailEnd/>
          </a:ln>
          <a:effectLst/>
        </p:spPr>
        <p:txBody>
          <a:bodyPr wrap="none" lIns="0" tIns="0" rIns="0" bIns="0">
            <a:spAutoFit/>
          </a:bodyPr>
          <a:lstStyle/>
          <a:p>
            <a:pPr algn="ctr">
              <a:spcBef>
                <a:spcPct val="20000"/>
              </a:spcBef>
            </a:pPr>
            <a:r>
              <a:rPr lang="en-US" sz="1600" b="1" i="1" u="sng" dirty="0"/>
              <a:t>Key Points</a:t>
            </a:r>
          </a:p>
        </p:txBody>
      </p:sp>
      <p:sp>
        <p:nvSpPr>
          <p:cNvPr id="619527" name="Rectangle 7"/>
          <p:cNvSpPr>
            <a:spLocks noChangeArrowheads="1"/>
          </p:cNvSpPr>
          <p:nvPr/>
        </p:nvSpPr>
        <p:spPr bwMode="auto">
          <a:xfrm>
            <a:off x="304800" y="6642562"/>
            <a:ext cx="4191000" cy="215438"/>
          </a:xfrm>
          <a:prstGeom prst="rect">
            <a:avLst/>
          </a:prstGeom>
          <a:noFill/>
          <a:ln w="9525" algn="ctr">
            <a:noFill/>
            <a:miter lim="800000"/>
            <a:headEnd/>
            <a:tailEnd/>
          </a:ln>
          <a:effectLst/>
        </p:spPr>
        <p:txBody>
          <a:bodyPr lIns="91433" tIns="45717" rIns="91433" bIns="45717" anchor="b">
            <a:spAutoFit/>
          </a:bodyPr>
          <a:lstStyle/>
          <a:p>
            <a:pPr eaLnBrk="0" hangingPunct="0">
              <a:spcBef>
                <a:spcPct val="50000"/>
              </a:spcBef>
              <a:spcAft>
                <a:spcPct val="300000"/>
              </a:spcAft>
              <a:buClr>
                <a:srgbClr val="CC3300"/>
              </a:buClr>
              <a:buFont typeface="Wingdings" pitchFamily="2" charset="2"/>
              <a:buNone/>
            </a:pPr>
            <a:r>
              <a:rPr lang="en-US" sz="800" i="1" dirty="0"/>
              <a:t>Source:  </a:t>
            </a:r>
            <a:r>
              <a:rPr lang="en-US" sz="800" i="1" dirty="0">
                <a:hlinkClick r:id="rId4"/>
              </a:rPr>
              <a:t>www.travelweekly.com</a:t>
            </a:r>
            <a:r>
              <a:rPr lang="en-US" sz="800" i="1" dirty="0"/>
              <a:t> Travel Weekly Power List </a:t>
            </a:r>
            <a:r>
              <a:rPr lang="en-US" sz="800" i="1" dirty="0" smtClean="0"/>
              <a:t>2012,  </a:t>
            </a:r>
            <a:r>
              <a:rPr lang="en-US" sz="800" i="1" dirty="0"/>
              <a:t>www.bts.gov</a:t>
            </a:r>
            <a:endParaRPr lang="en-US" sz="800" dirty="0">
              <a:solidFill>
                <a:schemeClr val="bg1"/>
              </a:solidFill>
            </a:endParaRPr>
          </a:p>
        </p:txBody>
      </p:sp>
      <p:sp>
        <p:nvSpPr>
          <p:cNvPr id="619528" name="Rectangle 8"/>
          <p:cNvSpPr>
            <a:spLocks noChangeArrowheads="1"/>
          </p:cNvSpPr>
          <p:nvPr/>
        </p:nvSpPr>
        <p:spPr bwMode="auto">
          <a:xfrm>
            <a:off x="304800" y="1091424"/>
            <a:ext cx="8610600" cy="338548"/>
          </a:xfrm>
          <a:prstGeom prst="rect">
            <a:avLst/>
          </a:prstGeom>
          <a:noFill/>
          <a:ln w="9525" algn="ctr">
            <a:noFill/>
            <a:miter lim="800000"/>
            <a:headEnd/>
            <a:tailEnd/>
          </a:ln>
          <a:effectLst/>
        </p:spPr>
        <p:txBody>
          <a:bodyPr wrap="square" lIns="91433" tIns="45717" rIns="91433" bIns="45717" anchor="b">
            <a:spAutoFit/>
          </a:bodyPr>
          <a:lstStyle/>
          <a:p>
            <a:pPr>
              <a:spcBef>
                <a:spcPct val="50000"/>
              </a:spcBef>
            </a:pPr>
            <a:r>
              <a:rPr lang="en-US" sz="1600" dirty="0"/>
              <a:t>The Top </a:t>
            </a:r>
            <a:r>
              <a:rPr lang="en-US" sz="1600" dirty="0" smtClean="0"/>
              <a:t>50 </a:t>
            </a:r>
            <a:r>
              <a:rPr lang="en-US" sz="1600" dirty="0"/>
              <a:t>travel management companies represent over $</a:t>
            </a:r>
            <a:r>
              <a:rPr lang="en-US" sz="1600" dirty="0" smtClean="0"/>
              <a:t>160 </a:t>
            </a:r>
            <a:r>
              <a:rPr lang="en-US" sz="1600" dirty="0"/>
              <a:t>b</a:t>
            </a:r>
            <a:r>
              <a:rPr lang="en-US" sz="1600" dirty="0" smtClean="0"/>
              <a:t>illion </a:t>
            </a:r>
            <a:r>
              <a:rPr lang="en-US" sz="1600" dirty="0"/>
              <a:t>in sale revenue</a:t>
            </a:r>
          </a:p>
        </p:txBody>
      </p:sp>
      <p:graphicFrame>
        <p:nvGraphicFramePr>
          <p:cNvPr id="11" name="Chart 10"/>
          <p:cNvGraphicFramePr>
            <a:graphicFrameLocks/>
          </p:cNvGraphicFramePr>
          <p:nvPr>
            <p:extLst>
              <p:ext uri="{D42A27DB-BD31-4B8C-83A1-F6EECF244321}">
                <p14:modId xmlns:p14="http://schemas.microsoft.com/office/powerpoint/2010/main" xmlns="" val="3139852980"/>
              </p:ext>
            </p:extLst>
          </p:nvPr>
        </p:nvGraphicFramePr>
        <p:xfrm>
          <a:off x="267277" y="2427694"/>
          <a:ext cx="4114223" cy="41236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772760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588" y="762000"/>
            <a:ext cx="3735388" cy="68580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itle 1"/>
          <p:cNvSpPr txBox="1">
            <a:spLocks/>
          </p:cNvSpPr>
          <p:nvPr/>
        </p:nvSpPr>
        <p:spPr>
          <a:xfrm>
            <a:off x="0" y="706393"/>
            <a:ext cx="3654794" cy="741407"/>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small" spc="0" normalizeH="0" baseline="0" noProof="0" dirty="0" smtClean="0">
                <a:ln>
                  <a:noFill/>
                </a:ln>
                <a:solidFill>
                  <a:schemeClr val="bg1"/>
                </a:solidFill>
                <a:effectLst/>
                <a:uLnTx/>
                <a:uFillTx/>
                <a:latin typeface="Century Gothic" pitchFamily="34" charset="0"/>
                <a:ea typeface="+mj-ea"/>
                <a:cs typeface="Helvetica" pitchFamily="34" charset="0"/>
              </a:rPr>
              <a:t>Overview of Company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cap="small" dirty="0" smtClean="0">
                <a:solidFill>
                  <a:schemeClr val="bg1"/>
                </a:solidFill>
                <a:latin typeface="Century Gothic" pitchFamily="34" charset="0"/>
                <a:ea typeface="+mj-ea"/>
                <a:cs typeface="Helvetica" pitchFamily="34" charset="0"/>
              </a:rPr>
              <a:t>2014 Power List </a:t>
            </a:r>
            <a:endParaRPr kumimoji="0" lang="en-US" b="1" i="0" u="none" strike="noStrike" kern="1200" cap="small" spc="0" normalizeH="0" baseline="0" noProof="0" dirty="0">
              <a:ln>
                <a:noFill/>
              </a:ln>
              <a:solidFill>
                <a:schemeClr val="bg1"/>
              </a:solidFill>
              <a:effectLst/>
              <a:uLnTx/>
              <a:uFillTx/>
              <a:latin typeface="Century Gothic" pitchFamily="34" charset="0"/>
              <a:ea typeface="+mj-ea"/>
              <a:cs typeface="Helvetica"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400800" y="2133600"/>
            <a:ext cx="1219200" cy="1591377"/>
          </a:xfrm>
          <a:prstGeom prst="rect">
            <a:avLst/>
          </a:prstGeom>
          <a:noFill/>
          <a:ln w="9525">
            <a:noFill/>
            <a:miter lim="800000"/>
            <a:headEnd/>
            <a:tailEnd/>
          </a:ln>
        </p:spPr>
      </p:pic>
      <p:pic>
        <p:nvPicPr>
          <p:cNvPr id="157698" name="Picture 2"/>
          <p:cNvPicPr>
            <a:picLocks noChangeAspect="1" noChangeArrowheads="1"/>
          </p:cNvPicPr>
          <p:nvPr/>
        </p:nvPicPr>
        <p:blipFill>
          <a:blip r:embed="rId4" cstate="print"/>
          <a:srcRect/>
          <a:stretch>
            <a:fillRect/>
          </a:stretch>
        </p:blipFill>
        <p:spPr bwMode="auto">
          <a:xfrm>
            <a:off x="2057400" y="1600200"/>
            <a:ext cx="2409825" cy="4651221"/>
          </a:xfrm>
          <a:prstGeom prst="rect">
            <a:avLst/>
          </a:prstGeom>
          <a:noFill/>
          <a:ln w="9525">
            <a:noFill/>
            <a:miter lim="800000"/>
            <a:headEnd/>
            <a:tailEnd/>
          </a:ln>
        </p:spPr>
      </p:pic>
      <p:sp>
        <p:nvSpPr>
          <p:cNvPr id="7" name="Left Arrow 6"/>
          <p:cNvSpPr/>
          <p:nvPr/>
        </p:nvSpPr>
        <p:spPr>
          <a:xfrm>
            <a:off x="4419600" y="4419600"/>
            <a:ext cx="2286000" cy="228600"/>
          </a:xfrm>
          <a:prstGeom prst="lef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pic>
        <p:nvPicPr>
          <p:cNvPr id="157699" name="Picture 3"/>
          <p:cNvPicPr>
            <a:picLocks noChangeAspect="1" noChangeArrowheads="1"/>
          </p:cNvPicPr>
          <p:nvPr/>
        </p:nvPicPr>
        <p:blipFill>
          <a:blip r:embed="rId5" cstate="print"/>
          <a:srcRect/>
          <a:stretch>
            <a:fillRect/>
          </a:stretch>
        </p:blipFill>
        <p:spPr bwMode="auto">
          <a:xfrm>
            <a:off x="5638800" y="762000"/>
            <a:ext cx="2400300" cy="561975"/>
          </a:xfrm>
          <a:prstGeom prst="rect">
            <a:avLst/>
          </a:prstGeom>
          <a:noFill/>
          <a:ln w="9525">
            <a:noFill/>
            <a:miter lim="800000"/>
            <a:headEnd/>
            <a:tailEnd/>
          </a:ln>
        </p:spPr>
      </p:pic>
    </p:spTree>
    <p:extLst>
      <p:ext uri="{BB962C8B-B14F-4D97-AF65-F5344CB8AC3E}">
        <p14:creationId xmlns:p14="http://schemas.microsoft.com/office/powerpoint/2010/main" xmlns="" val="33762788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752600" y="269653"/>
            <a:ext cx="8305800" cy="457200"/>
          </a:xfrm>
        </p:spPr>
        <p:txBody>
          <a:bodyPr/>
          <a:lstStyle/>
          <a:p>
            <a:pPr algn="l"/>
            <a:r>
              <a:rPr lang="en-US" sz="2400" b="1" dirty="0" smtClean="0"/>
              <a:t>Industry Profile - Objective &amp; Key Questions</a:t>
            </a:r>
          </a:p>
        </p:txBody>
      </p:sp>
      <p:sp>
        <p:nvSpPr>
          <p:cNvPr id="17412" name="Rectangle 3"/>
          <p:cNvSpPr>
            <a:spLocks noChangeArrowheads="1"/>
          </p:cNvSpPr>
          <p:nvPr/>
        </p:nvSpPr>
        <p:spPr bwMode="auto">
          <a:xfrm>
            <a:off x="762000" y="1294141"/>
            <a:ext cx="8153400" cy="5324528"/>
          </a:xfrm>
          <a:prstGeom prst="rect">
            <a:avLst/>
          </a:prstGeom>
          <a:noFill/>
          <a:ln w="9525" algn="ctr">
            <a:noFill/>
            <a:miter lim="800000"/>
            <a:headEnd/>
            <a:tailEnd/>
          </a:ln>
        </p:spPr>
        <p:txBody>
          <a:bodyPr lIns="91433" tIns="45717" rIns="91433" bIns="45717" anchor="b">
            <a:spAutoFit/>
          </a:bodyPr>
          <a:lstStyle/>
          <a:p>
            <a:pPr lvl="1" eaLnBrk="1" hangingPunct="1"/>
            <a:r>
              <a:rPr lang="en-US" sz="1600" b="1" dirty="0"/>
              <a:t>Objective</a:t>
            </a:r>
          </a:p>
          <a:p>
            <a:pPr lvl="1" eaLnBrk="1" hangingPunct="1"/>
            <a:endParaRPr lang="en-US" b="1" dirty="0"/>
          </a:p>
          <a:p>
            <a:pPr lvl="1" eaLnBrk="1" hangingPunct="1"/>
            <a:r>
              <a:rPr lang="en-US" dirty="0" smtClean="0"/>
              <a:t>Develop an understanding </a:t>
            </a:r>
            <a:r>
              <a:rPr lang="en-US" dirty="0"/>
              <a:t>of the current </a:t>
            </a:r>
            <a:r>
              <a:rPr lang="en-US" dirty="0" smtClean="0"/>
              <a:t>business </a:t>
            </a:r>
            <a:r>
              <a:rPr lang="en-US" dirty="0"/>
              <a:t>travel </a:t>
            </a:r>
            <a:r>
              <a:rPr lang="en-US" dirty="0" smtClean="0"/>
              <a:t>environment </a:t>
            </a:r>
            <a:r>
              <a:rPr lang="en-US" dirty="0"/>
              <a:t>as well as the forces shaping future travel services.  The results of this profile will shape </a:t>
            </a:r>
            <a:r>
              <a:rPr lang="en-US" dirty="0" smtClean="0"/>
              <a:t>the </a:t>
            </a:r>
            <a:r>
              <a:rPr lang="en-US" dirty="0" smtClean="0"/>
              <a:t>your Travel </a:t>
            </a:r>
            <a:r>
              <a:rPr lang="en-US" dirty="0"/>
              <a:t>Sourcing Strategy.</a:t>
            </a:r>
          </a:p>
          <a:p>
            <a:pPr lvl="1" eaLnBrk="1" hangingPunct="1"/>
            <a:endParaRPr lang="en-US" b="1" dirty="0"/>
          </a:p>
          <a:p>
            <a:pPr lvl="1" eaLnBrk="1" hangingPunct="1"/>
            <a:r>
              <a:rPr lang="en-US" sz="1600" b="1" dirty="0"/>
              <a:t>Key Questions</a:t>
            </a:r>
            <a:r>
              <a:rPr lang="en-US" b="1" dirty="0"/>
              <a:t> </a:t>
            </a:r>
          </a:p>
          <a:p>
            <a:pPr lvl="1" eaLnBrk="1" hangingPunct="1"/>
            <a:endParaRPr lang="en-US" b="1" dirty="0"/>
          </a:p>
          <a:p>
            <a:pPr lvl="2" eaLnBrk="1" hangingPunct="1"/>
            <a:r>
              <a:rPr lang="en-US" dirty="0" smtClean="0"/>
              <a:t>What is the average spend for your peers</a:t>
            </a:r>
            <a:r>
              <a:rPr lang="en-US" dirty="0" smtClean="0"/>
              <a:t>?</a:t>
            </a:r>
            <a:endParaRPr lang="en-US" dirty="0"/>
          </a:p>
          <a:p>
            <a:pPr lvl="2" eaLnBrk="1" hangingPunct="1"/>
            <a:endParaRPr lang="en-US" dirty="0"/>
          </a:p>
          <a:p>
            <a:pPr lvl="2" eaLnBrk="1" hangingPunct="1"/>
            <a:r>
              <a:rPr lang="en-US" dirty="0"/>
              <a:t>Who are </a:t>
            </a:r>
            <a:r>
              <a:rPr lang="en-US" dirty="0" smtClean="0"/>
              <a:t>the leaders?</a:t>
            </a:r>
            <a:endParaRPr lang="en-US" dirty="0"/>
          </a:p>
          <a:p>
            <a:pPr lvl="2" eaLnBrk="1" hangingPunct="1"/>
            <a:endParaRPr lang="en-US" dirty="0"/>
          </a:p>
          <a:p>
            <a:pPr lvl="2" eaLnBrk="1" hangingPunct="1"/>
            <a:r>
              <a:rPr lang="en-US" dirty="0" smtClean="0"/>
              <a:t>realistic objectives based on best practices?</a:t>
            </a:r>
            <a:endParaRPr lang="en-US" dirty="0"/>
          </a:p>
          <a:p>
            <a:pPr lvl="2" eaLnBrk="1" hangingPunct="1"/>
            <a:endParaRPr lang="en-US" dirty="0"/>
          </a:p>
          <a:p>
            <a:pPr lvl="2" eaLnBrk="1" hangingPunct="1"/>
            <a:r>
              <a:rPr lang="en-US" dirty="0"/>
              <a:t>What are the key cost </a:t>
            </a:r>
            <a:r>
              <a:rPr lang="en-US" dirty="0" smtClean="0"/>
              <a:t>drivers?</a:t>
            </a:r>
            <a:endParaRPr lang="en-US" dirty="0"/>
          </a:p>
          <a:p>
            <a:pPr lvl="2" eaLnBrk="1" hangingPunct="1"/>
            <a:endParaRPr lang="en-US" dirty="0"/>
          </a:p>
          <a:p>
            <a:pPr lvl="2" eaLnBrk="1" hangingPunct="1"/>
            <a:r>
              <a:rPr lang="en-US" dirty="0" smtClean="0"/>
              <a:t>Are peers </a:t>
            </a:r>
            <a:r>
              <a:rPr lang="en-US" dirty="0"/>
              <a:t>in a state of growth or decline?</a:t>
            </a:r>
          </a:p>
          <a:p>
            <a:pPr lvl="2" eaLnBrk="1" hangingPunct="1"/>
            <a:endParaRPr lang="en-US" dirty="0"/>
          </a:p>
          <a:p>
            <a:pPr lvl="2" eaLnBrk="1" hangingPunct="1"/>
            <a:r>
              <a:rPr lang="en-US" dirty="0"/>
              <a:t>What are the current </a:t>
            </a:r>
            <a:r>
              <a:rPr lang="en-US" dirty="0" smtClean="0"/>
              <a:t>travel pricing </a:t>
            </a:r>
            <a:r>
              <a:rPr lang="en-US" dirty="0"/>
              <a:t>trends?</a:t>
            </a:r>
          </a:p>
        </p:txBody>
      </p:sp>
    </p:spTree>
    <p:extLst>
      <p:ext uri="{BB962C8B-B14F-4D97-AF65-F5344CB8AC3E}">
        <p14:creationId xmlns:p14="http://schemas.microsoft.com/office/powerpoint/2010/main" xmlns="" val="418510494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19200"/>
            <a:ext cx="6858000" cy="6186309"/>
          </a:xfrm>
          <a:prstGeom prst="rect">
            <a:avLst/>
          </a:prstGeom>
        </p:spPr>
        <p:txBody>
          <a:bodyPr wrap="square">
            <a:spAutoFit/>
          </a:bodyPr>
          <a:lstStyle/>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Select </a:t>
            </a:r>
            <a:r>
              <a:rPr lang="en-US" b="1" dirty="0">
                <a:solidFill>
                  <a:srgbClr val="1F497D"/>
                </a:solidFill>
                <a:ea typeface="Calibri" panose="020F0502020204030204" pitchFamily="34" charset="0"/>
                <a:cs typeface="Times New Roman" panose="02020603050405020304" pitchFamily="18" charset="0"/>
              </a:rPr>
              <a:t>an appropriate travel management </a:t>
            </a:r>
            <a:r>
              <a:rPr lang="en-US" b="1" dirty="0" smtClean="0">
                <a:solidFill>
                  <a:srgbClr val="1F497D"/>
                </a:solidFill>
                <a:ea typeface="Calibri" panose="020F0502020204030204" pitchFamily="34" charset="0"/>
                <a:cs typeface="Times New Roman" panose="02020603050405020304" pitchFamily="18" charset="0"/>
              </a:rPr>
              <a:t>company</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Develop a travel </a:t>
            </a:r>
            <a:r>
              <a:rPr lang="en-US" b="1" dirty="0" smtClean="0">
                <a:solidFill>
                  <a:srgbClr val="1F497D"/>
                </a:solidFill>
                <a:ea typeface="Calibri" panose="020F0502020204030204" pitchFamily="34" charset="0"/>
                <a:cs typeface="Times New Roman" panose="02020603050405020304" pitchFamily="18" charset="0"/>
              </a:rPr>
              <a:t>policy</a:t>
            </a: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endParaRPr lang="en-US" b="1" dirty="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a:solidFill>
                  <a:srgbClr val="1F497D"/>
                </a:solidFill>
                <a:ea typeface="Calibri" panose="020F0502020204030204" pitchFamily="34" charset="0"/>
                <a:cs typeface="Times New Roman" panose="02020603050405020304" pitchFamily="18" charset="0"/>
              </a:rPr>
              <a:t>Provide training to your travelers</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Identify </a:t>
            </a:r>
            <a:r>
              <a:rPr lang="en-US" b="1" dirty="0">
                <a:solidFill>
                  <a:srgbClr val="1F497D"/>
                </a:solidFill>
                <a:ea typeface="Calibri" panose="020F0502020204030204" pitchFamily="34" charset="0"/>
                <a:cs typeface="Times New Roman" panose="02020603050405020304" pitchFamily="18" charset="0"/>
              </a:rPr>
              <a:t>vendors who may offer savings</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Collect </a:t>
            </a:r>
            <a:r>
              <a:rPr lang="en-US" b="1" dirty="0">
                <a:solidFill>
                  <a:srgbClr val="1F497D"/>
                </a:solidFill>
                <a:ea typeface="Calibri" panose="020F0502020204030204" pitchFamily="34" charset="0"/>
                <a:cs typeface="Times New Roman" panose="02020603050405020304" pitchFamily="18" charset="0"/>
              </a:rPr>
              <a:t>travel data and reports</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Determine </a:t>
            </a:r>
            <a:r>
              <a:rPr lang="en-US" b="1" dirty="0">
                <a:solidFill>
                  <a:srgbClr val="1F497D"/>
                </a:solidFill>
                <a:ea typeface="Calibri" panose="020F0502020204030204" pitchFamily="34" charset="0"/>
                <a:cs typeface="Times New Roman" panose="02020603050405020304" pitchFamily="18" charset="0"/>
              </a:rPr>
              <a:t>level of “Travel Mandate”</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Understand </a:t>
            </a:r>
            <a:r>
              <a:rPr lang="en-US" b="1" dirty="0">
                <a:solidFill>
                  <a:srgbClr val="1F497D"/>
                </a:solidFill>
                <a:ea typeface="Calibri" panose="020F0502020204030204" pitchFamily="34" charset="0"/>
                <a:cs typeface="Times New Roman" panose="02020603050405020304" pitchFamily="18" charset="0"/>
              </a:rPr>
              <a:t>your Duty of Care requirements</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Determine </a:t>
            </a:r>
            <a:r>
              <a:rPr lang="en-US" b="1" dirty="0">
                <a:solidFill>
                  <a:srgbClr val="1F497D"/>
                </a:solidFill>
                <a:ea typeface="Calibri" panose="020F0502020204030204" pitchFamily="34" charset="0"/>
                <a:cs typeface="Times New Roman" panose="02020603050405020304" pitchFamily="18" charset="0"/>
              </a:rPr>
              <a:t>a payment program</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Plan </a:t>
            </a:r>
            <a:r>
              <a:rPr lang="en-US" b="1" dirty="0">
                <a:solidFill>
                  <a:srgbClr val="1F497D"/>
                </a:solidFill>
                <a:ea typeface="Calibri" panose="020F0502020204030204" pitchFamily="34" charset="0"/>
                <a:cs typeface="Times New Roman" panose="02020603050405020304" pitchFamily="18" charset="0"/>
              </a:rPr>
              <a:t>travel oversight</a:t>
            </a:r>
          </a:p>
          <a:p>
            <a:pPr marL="285750" lvl="0" indent="-285750">
              <a:buBlip>
                <a:blip r:embed="rId2"/>
              </a:buBlip>
            </a:pPr>
            <a:endParaRPr lang="en-US" b="1" dirty="0" smtClean="0">
              <a:solidFill>
                <a:srgbClr val="1F497D"/>
              </a:solidFill>
              <a:ea typeface="Calibri" panose="020F0502020204030204" pitchFamily="34" charset="0"/>
              <a:cs typeface="Times New Roman" panose="02020603050405020304" pitchFamily="18" charset="0"/>
            </a:endParaRPr>
          </a:p>
          <a:p>
            <a:pPr marL="285750" lvl="0" indent="-285750">
              <a:buBlip>
                <a:blip r:embed="rId2"/>
              </a:buBlip>
            </a:pPr>
            <a:r>
              <a:rPr lang="en-US" b="1" dirty="0" smtClean="0">
                <a:solidFill>
                  <a:srgbClr val="1F497D"/>
                </a:solidFill>
                <a:ea typeface="Calibri" panose="020F0502020204030204" pitchFamily="34" charset="0"/>
                <a:cs typeface="Times New Roman" panose="02020603050405020304" pitchFamily="18" charset="0"/>
              </a:rPr>
              <a:t>Reevaluate </a:t>
            </a:r>
            <a:r>
              <a:rPr lang="en-US" b="1" dirty="0">
                <a:solidFill>
                  <a:srgbClr val="1F497D"/>
                </a:solidFill>
                <a:ea typeface="Calibri" panose="020F0502020204030204" pitchFamily="34" charset="0"/>
                <a:cs typeface="Times New Roman" panose="02020603050405020304" pitchFamily="18" charset="0"/>
              </a:rPr>
              <a:t>your plan at least every two years</a:t>
            </a:r>
          </a:p>
          <a:p>
            <a:pPr marL="285750" lvl="0" indent="-285750">
              <a:buBlip>
                <a:blip r:embed="rId2"/>
              </a:buBlip>
            </a:pPr>
            <a:endPar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763843" y="381000"/>
            <a:ext cx="7391400" cy="461665"/>
          </a:xfrm>
          <a:prstGeom prst="rect">
            <a:avLst/>
          </a:prstGeom>
        </p:spPr>
        <p:txBody>
          <a:bodyPr wrap="square">
            <a:spAutoFit/>
          </a:bodyPr>
          <a:lstStyle/>
          <a:p>
            <a:r>
              <a:rPr lang="en-US" sz="2400" b="1" dirty="0" smtClean="0">
                <a:solidFill>
                  <a:srgbClr val="1F497D"/>
                </a:solidFill>
                <a:ea typeface="Calibri" panose="020F0502020204030204" pitchFamily="34" charset="0"/>
                <a:cs typeface="Times New Roman" panose="02020603050405020304" pitchFamily="18" charset="0"/>
              </a:rPr>
              <a:t>10 Best Practices </a:t>
            </a:r>
            <a:r>
              <a:rPr lang="en-US" sz="2400" b="1" dirty="0">
                <a:solidFill>
                  <a:srgbClr val="1F497D"/>
                </a:solidFill>
                <a:ea typeface="Calibri" panose="020F0502020204030204" pitchFamily="34" charset="0"/>
                <a:cs typeface="Times New Roman" panose="02020603050405020304" pitchFamily="18" charset="0"/>
              </a:rPr>
              <a:t>for </a:t>
            </a:r>
            <a:r>
              <a:rPr lang="en-US" sz="2400" b="1" dirty="0" smtClean="0">
                <a:solidFill>
                  <a:srgbClr val="1F497D"/>
                </a:solidFill>
                <a:ea typeface="Calibri" panose="020F0502020204030204" pitchFamily="34" charset="0"/>
                <a:cs typeface="Times New Roman" panose="02020603050405020304" pitchFamily="18" charset="0"/>
              </a:rPr>
              <a:t>a Managed Travel </a:t>
            </a:r>
            <a:r>
              <a:rPr lang="en-US" sz="2400" b="1" dirty="0">
                <a:solidFill>
                  <a:srgbClr val="1F497D"/>
                </a:solidFill>
                <a:ea typeface="Calibri" panose="020F0502020204030204" pitchFamily="34" charset="0"/>
                <a:cs typeface="Times New Roman" panose="02020603050405020304" pitchFamily="18" charset="0"/>
              </a:rPr>
              <a:t>P</a:t>
            </a:r>
            <a:r>
              <a:rPr lang="en-US" sz="2400" b="1" dirty="0" smtClean="0">
                <a:solidFill>
                  <a:srgbClr val="1F497D"/>
                </a:solidFill>
                <a:ea typeface="Calibri" panose="020F0502020204030204" pitchFamily="34" charset="0"/>
                <a:cs typeface="Times New Roman" panose="02020603050405020304" pitchFamily="18" charset="0"/>
              </a:rPr>
              <a:t>rogram</a:t>
            </a:r>
            <a:endParaRPr lang="en-US" sz="2400" b="1" dirty="0"/>
          </a:p>
        </p:txBody>
      </p:sp>
    </p:spTree>
    <p:extLst>
      <p:ext uri="{BB962C8B-B14F-4D97-AF65-F5344CB8AC3E}">
        <p14:creationId xmlns:p14="http://schemas.microsoft.com/office/powerpoint/2010/main" xmlns="" val="289579226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Diagonal Corner Rectangle 48"/>
          <p:cNvSpPr/>
          <p:nvPr/>
        </p:nvSpPr>
        <p:spPr>
          <a:xfrm>
            <a:off x="-1588" y="762000"/>
            <a:ext cx="3735388" cy="460528"/>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0" name="Title 1"/>
          <p:cNvSpPr txBox="1">
            <a:spLocks/>
          </p:cNvSpPr>
          <p:nvPr/>
        </p:nvSpPr>
        <p:spPr>
          <a:xfrm>
            <a:off x="381000" y="706393"/>
            <a:ext cx="3273794" cy="512807"/>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small" spc="0" normalizeH="0" baseline="0" noProof="0" dirty="0" smtClean="0">
                <a:ln>
                  <a:noFill/>
                </a:ln>
                <a:solidFill>
                  <a:schemeClr val="bg1"/>
                </a:solidFill>
                <a:effectLst/>
                <a:uLnTx/>
                <a:uFillTx/>
                <a:latin typeface="Century Gothic" pitchFamily="34" charset="0"/>
                <a:ea typeface="+mj-ea"/>
                <a:cs typeface="Helvetica" pitchFamily="34" charset="0"/>
              </a:rPr>
              <a:t>Who We</a:t>
            </a:r>
            <a:r>
              <a:rPr kumimoji="0" lang="en-US" sz="2200" b="1" i="0" u="none" strike="noStrike" kern="1200" cap="small" spc="0" normalizeH="0" noProof="0" dirty="0" smtClean="0">
                <a:ln>
                  <a:noFill/>
                </a:ln>
                <a:solidFill>
                  <a:schemeClr val="bg1"/>
                </a:solidFill>
                <a:effectLst/>
                <a:uLnTx/>
                <a:uFillTx/>
                <a:latin typeface="Century Gothic" pitchFamily="34" charset="0"/>
                <a:ea typeface="+mj-ea"/>
                <a:cs typeface="Helvetica" pitchFamily="34" charset="0"/>
              </a:rPr>
              <a:t> Are </a:t>
            </a:r>
            <a:endParaRPr kumimoji="0" lang="en-US" sz="2200" b="1" i="0" u="none" strike="noStrike" kern="1200" cap="small" spc="0" normalizeH="0" baseline="0" noProof="0" dirty="0">
              <a:ln>
                <a:noFill/>
              </a:ln>
              <a:solidFill>
                <a:schemeClr val="bg1"/>
              </a:solidFill>
              <a:effectLst/>
              <a:uLnTx/>
              <a:uFillTx/>
              <a:latin typeface="Century Gothic" pitchFamily="34" charset="0"/>
              <a:ea typeface="+mj-ea"/>
              <a:cs typeface="Helvetica" pitchFamily="34" charset="0"/>
            </a:endParaRPr>
          </a:p>
        </p:txBody>
      </p:sp>
      <p:sp>
        <p:nvSpPr>
          <p:cNvPr id="6" name="Content Placeholder 5"/>
          <p:cNvSpPr>
            <a:spLocks noGrp="1"/>
          </p:cNvSpPr>
          <p:nvPr>
            <p:ph idx="1"/>
          </p:nvPr>
        </p:nvSpPr>
        <p:spPr>
          <a:xfrm>
            <a:off x="223031" y="1274807"/>
            <a:ext cx="8920969" cy="5496234"/>
          </a:xfrm>
        </p:spPr>
        <p:txBody>
          <a:bodyPr>
            <a:noAutofit/>
          </a:bodyPr>
          <a:lstStyle/>
          <a:p>
            <a:pPr marL="239713" indent="-239713">
              <a:lnSpc>
                <a:spcPct val="150000"/>
              </a:lnSpc>
              <a:spcBef>
                <a:spcPts val="0"/>
              </a:spcBef>
              <a:buFontTx/>
              <a:buBlip>
                <a:blip r:embed="rId3"/>
              </a:buBlip>
            </a:pPr>
            <a:r>
              <a:rPr lang="en-US" sz="1600" b="1" dirty="0">
                <a:solidFill>
                  <a:srgbClr val="202053"/>
                </a:solidFill>
                <a:sym typeface="Arial" pitchFamily="34" charset="0"/>
              </a:rPr>
              <a:t>Passageways Travel – Founded in 1980 by Tom McIntyre </a:t>
            </a:r>
            <a:endParaRPr lang="en-US" sz="1600" b="1" dirty="0" smtClean="0">
              <a:solidFill>
                <a:srgbClr val="202053"/>
              </a:solidFill>
              <a:sym typeface="Arial" pitchFamily="34" charset="0"/>
            </a:endParaRPr>
          </a:p>
          <a:p>
            <a:pPr marL="239713" indent="-239713">
              <a:lnSpc>
                <a:spcPct val="150000"/>
              </a:lnSpc>
              <a:spcBef>
                <a:spcPts val="0"/>
              </a:spcBef>
              <a:buFontTx/>
              <a:buBlip>
                <a:blip r:embed="rId3"/>
              </a:buBlip>
            </a:pPr>
            <a:endParaRPr lang="en-US" sz="1600" b="1" dirty="0" smtClean="0">
              <a:solidFill>
                <a:srgbClr val="202053"/>
              </a:solidFill>
              <a:sym typeface="Arial" pitchFamily="34" charset="0"/>
            </a:endParaRPr>
          </a:p>
          <a:p>
            <a:pPr marL="239713" indent="-239713">
              <a:lnSpc>
                <a:spcPct val="150000"/>
              </a:lnSpc>
              <a:spcBef>
                <a:spcPts val="0"/>
              </a:spcBef>
              <a:buFontTx/>
              <a:buBlip>
                <a:blip r:embed="rId3"/>
              </a:buBlip>
            </a:pPr>
            <a:r>
              <a:rPr lang="en-US" sz="1600" b="1" dirty="0" smtClean="0">
                <a:solidFill>
                  <a:srgbClr val="202053"/>
                </a:solidFill>
                <a:sym typeface="Arial" pitchFamily="34" charset="0"/>
              </a:rPr>
              <a:t>ALTOUR </a:t>
            </a:r>
            <a:r>
              <a:rPr lang="en-US" sz="1600" b="1" dirty="0" smtClean="0">
                <a:sym typeface="Arial" charset="0"/>
              </a:rPr>
              <a:t>Founded in 1991 by Alexandre Chemla</a:t>
            </a:r>
          </a:p>
          <a:p>
            <a:pPr marL="239713" indent="-239713">
              <a:lnSpc>
                <a:spcPct val="150000"/>
              </a:lnSpc>
              <a:spcBef>
                <a:spcPts val="0"/>
              </a:spcBef>
              <a:buFont typeface="Arial" charset="0"/>
              <a:buBlip>
                <a:blip r:embed="rId3"/>
              </a:buBlip>
            </a:pPr>
            <a:endParaRPr lang="en-US" sz="1600" b="1" dirty="0" smtClean="0">
              <a:cs typeface="Arial" charset="0"/>
              <a:sym typeface="Arial" charset="0"/>
            </a:endParaRPr>
          </a:p>
          <a:p>
            <a:pPr marL="239713" indent="-239713">
              <a:lnSpc>
                <a:spcPct val="150000"/>
              </a:lnSpc>
              <a:spcBef>
                <a:spcPts val="0"/>
              </a:spcBef>
              <a:buFont typeface="Arial" charset="0"/>
              <a:buBlip>
                <a:blip r:embed="rId3"/>
              </a:buBlip>
            </a:pPr>
            <a:r>
              <a:rPr lang="en-US" sz="1600" b="1" dirty="0" smtClean="0">
                <a:cs typeface="Arial" charset="0"/>
                <a:sym typeface="Arial" charset="0"/>
              </a:rPr>
              <a:t>Combined forces in 2012</a:t>
            </a:r>
          </a:p>
          <a:p>
            <a:pPr marL="239713" indent="-239713">
              <a:lnSpc>
                <a:spcPct val="150000"/>
              </a:lnSpc>
              <a:spcBef>
                <a:spcPts val="0"/>
              </a:spcBef>
              <a:buFont typeface="Arial" charset="0"/>
              <a:buBlip>
                <a:blip r:embed="rId3"/>
              </a:buBlip>
            </a:pPr>
            <a:endParaRPr lang="en-US" sz="1600" b="1" dirty="0" smtClean="0">
              <a:cs typeface="Arial" charset="0"/>
              <a:sym typeface="Arial" charset="0"/>
            </a:endParaRPr>
          </a:p>
          <a:p>
            <a:pPr marL="239713" indent="-239713">
              <a:lnSpc>
                <a:spcPct val="150000"/>
              </a:lnSpc>
              <a:spcBef>
                <a:spcPts val="0"/>
              </a:spcBef>
              <a:buFont typeface="Arial" charset="0"/>
              <a:buBlip>
                <a:blip r:embed="rId3"/>
              </a:buBlip>
            </a:pPr>
            <a:r>
              <a:rPr lang="en-US" sz="1600" b="1" dirty="0" smtClean="0">
                <a:cs typeface="Arial" charset="0"/>
                <a:sym typeface="Arial" charset="0"/>
              </a:rPr>
              <a:t>Over 1,200 Travel Professionals</a:t>
            </a:r>
          </a:p>
          <a:p>
            <a:pPr marL="239713" indent="-239713">
              <a:lnSpc>
                <a:spcPct val="150000"/>
              </a:lnSpc>
              <a:spcBef>
                <a:spcPts val="0"/>
              </a:spcBef>
              <a:buFont typeface="Arial" charset="0"/>
              <a:buBlip>
                <a:blip r:embed="rId3"/>
              </a:buBlip>
            </a:pPr>
            <a:endParaRPr lang="en-US" sz="1600" b="1" dirty="0" smtClean="0">
              <a:cs typeface="Arial" charset="0"/>
              <a:sym typeface="Arial" charset="0"/>
            </a:endParaRPr>
          </a:p>
          <a:p>
            <a:pPr marL="239713" indent="-239713">
              <a:lnSpc>
                <a:spcPct val="150000"/>
              </a:lnSpc>
              <a:spcBef>
                <a:spcPts val="0"/>
              </a:spcBef>
              <a:buFont typeface="Arial" charset="0"/>
              <a:buBlip>
                <a:blip r:embed="rId3"/>
              </a:buBlip>
            </a:pPr>
            <a:r>
              <a:rPr lang="en-US" sz="1600" b="1" dirty="0" smtClean="0">
                <a:cs typeface="Arial" charset="0"/>
                <a:sym typeface="Arial" charset="0"/>
              </a:rPr>
              <a:t>Over $1.6 Billion Total Sales 2013</a:t>
            </a:r>
          </a:p>
          <a:p>
            <a:pPr>
              <a:lnSpc>
                <a:spcPct val="150000"/>
              </a:lnSpc>
              <a:spcBef>
                <a:spcPts val="0"/>
              </a:spcBef>
              <a:buClr>
                <a:schemeClr val="bg1"/>
              </a:buClr>
              <a:buFont typeface="Arial" charset="0"/>
              <a:buBlip>
                <a:blip r:embed="rId3"/>
              </a:buBlip>
            </a:pPr>
            <a:endParaRPr lang="en-US" sz="1600" b="1" dirty="0" smtClean="0">
              <a:cs typeface="Arial" charset="0"/>
              <a:sym typeface="Arial" charset="0"/>
            </a:endParaRPr>
          </a:p>
          <a:p>
            <a:pPr>
              <a:lnSpc>
                <a:spcPct val="150000"/>
              </a:lnSpc>
              <a:spcBef>
                <a:spcPts val="0"/>
              </a:spcBef>
              <a:buClr>
                <a:schemeClr val="bg1"/>
              </a:buClr>
              <a:buFont typeface="Arial" charset="0"/>
              <a:buBlip>
                <a:blip r:embed="rId3"/>
              </a:buBlip>
            </a:pPr>
            <a:r>
              <a:rPr lang="en-US" sz="1600" b="1" dirty="0" smtClean="0">
                <a:cs typeface="Arial" charset="0"/>
                <a:sym typeface="Arial" charset="0"/>
              </a:rPr>
              <a:t>2013 – 13th Travel Weekly Power List of agencies nationwide</a:t>
            </a:r>
          </a:p>
          <a:p>
            <a:pPr>
              <a:lnSpc>
                <a:spcPct val="150000"/>
              </a:lnSpc>
              <a:spcBef>
                <a:spcPts val="0"/>
              </a:spcBef>
              <a:buClr>
                <a:schemeClr val="bg1"/>
              </a:buClr>
              <a:buFont typeface="Arial" charset="0"/>
              <a:buBlip>
                <a:blip r:embed="rId3"/>
              </a:buBlip>
            </a:pPr>
            <a:endParaRPr lang="en-US" sz="1600" b="1" dirty="0" smtClean="0">
              <a:cs typeface="Arial" charset="0"/>
              <a:sym typeface="Arial" charset="0"/>
            </a:endParaRPr>
          </a:p>
          <a:p>
            <a:pPr>
              <a:lnSpc>
                <a:spcPct val="150000"/>
              </a:lnSpc>
              <a:spcBef>
                <a:spcPts val="0"/>
              </a:spcBef>
              <a:buClr>
                <a:schemeClr val="bg1"/>
              </a:buClr>
              <a:buFont typeface="Arial" charset="0"/>
              <a:buBlip>
                <a:blip r:embed="rId3"/>
              </a:buBlip>
            </a:pPr>
            <a:r>
              <a:rPr lang="en-US" sz="1600" b="1" dirty="0" smtClean="0">
                <a:cs typeface="Arial" charset="0"/>
                <a:sym typeface="Arial" charset="0"/>
              </a:rPr>
              <a:t>52 Offices in the US / UK / France– Global HDQ – New York City </a:t>
            </a:r>
          </a:p>
          <a:p>
            <a:pPr marL="239713" indent="-239713">
              <a:lnSpc>
                <a:spcPct val="150000"/>
              </a:lnSpc>
              <a:spcBef>
                <a:spcPts val="0"/>
              </a:spcBef>
              <a:buFontTx/>
              <a:buBlip>
                <a:blip r:embed="rId3"/>
              </a:buBlip>
            </a:pPr>
            <a:endParaRPr lang="en-US" sz="1600" b="1" dirty="0" smtClean="0">
              <a:cs typeface="Arial" charset="0"/>
              <a:sym typeface="Arial" charset="0"/>
            </a:endParaRPr>
          </a:p>
          <a:p>
            <a:pPr marL="239713" indent="-239713">
              <a:lnSpc>
                <a:spcPct val="150000"/>
              </a:lnSpc>
              <a:spcBef>
                <a:spcPts val="0"/>
              </a:spcBef>
              <a:buFontTx/>
              <a:buBlip>
                <a:blip r:embed="rId3"/>
              </a:buBlip>
            </a:pPr>
            <a:r>
              <a:rPr lang="en-US" sz="1600" b="1" dirty="0" smtClean="0">
                <a:cs typeface="Arial" charset="0"/>
                <a:sym typeface="Arial" charset="0"/>
              </a:rPr>
              <a:t>Sister companies: ALTOUR AIR and ALTOUR Tech</a:t>
            </a:r>
          </a:p>
        </p:txBody>
      </p:sp>
      <p:pic>
        <p:nvPicPr>
          <p:cNvPr id="9" name="Picture 4" descr="http://cdn.content.compendiumblog.com/uploads/user/ab04c84c-11a5-40cf-a34e-fd5aba218b07/b63629ef-d562-4376-a8c9-82188ba6abaf/Image/7bf2989e6ac106c69ffd6088a44ff7e6.jpg"/>
          <p:cNvPicPr>
            <a:picLocks noChangeAspect="1" noChangeArrowheads="1"/>
          </p:cNvPicPr>
          <p:nvPr/>
        </p:nvPicPr>
        <p:blipFill>
          <a:blip r:embed="rId4" cstate="print"/>
          <a:srcRect/>
          <a:stretch>
            <a:fillRect/>
          </a:stretch>
        </p:blipFill>
        <p:spPr bwMode="auto">
          <a:xfrm>
            <a:off x="6575946" y="1828800"/>
            <a:ext cx="1141960" cy="533400"/>
          </a:xfrm>
          <a:prstGeom prst="rect">
            <a:avLst/>
          </a:prstGeom>
          <a:noFill/>
        </p:spPr>
      </p:pic>
      <p:pic>
        <p:nvPicPr>
          <p:cNvPr id="10" name="Picture 46"/>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029200" y="2971800"/>
            <a:ext cx="685801" cy="7140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http://img.pr.com/release/1208/194625/pressrelease_194625_1345670360.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75946" y="3165387"/>
            <a:ext cx="748748" cy="767374"/>
          </a:xfrm>
          <a:prstGeom prst="rect">
            <a:avLst/>
          </a:prstGeom>
          <a:noFill/>
        </p:spPr>
      </p:pic>
      <p:pic>
        <p:nvPicPr>
          <p:cNvPr id="133122" name="Picture 2"/>
          <p:cNvPicPr>
            <a:picLocks noChangeAspect="1" noChangeArrowheads="1"/>
          </p:cNvPicPr>
          <p:nvPr/>
        </p:nvPicPr>
        <p:blipFill>
          <a:blip r:embed="rId7" cstate="print"/>
          <a:srcRect/>
          <a:stretch>
            <a:fillRect/>
          </a:stretch>
        </p:blipFill>
        <p:spPr bwMode="auto">
          <a:xfrm>
            <a:off x="7239000" y="4750386"/>
            <a:ext cx="904875" cy="11811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819400" y="276874"/>
            <a:ext cx="6170612" cy="314325"/>
          </a:xfrm>
        </p:spPr>
        <p:txBody>
          <a:bodyPr/>
          <a:lstStyle/>
          <a:p>
            <a:pPr algn="l"/>
            <a:r>
              <a:rPr lang="en-US" sz="2400" b="1" dirty="0" smtClean="0"/>
              <a:t>Strategy Considerations</a:t>
            </a:r>
          </a:p>
        </p:txBody>
      </p:sp>
      <p:sp>
        <p:nvSpPr>
          <p:cNvPr id="24580" name="Rectangle 3"/>
          <p:cNvSpPr>
            <a:spLocks noGrp="1" noChangeArrowheads="1"/>
          </p:cNvSpPr>
          <p:nvPr>
            <p:ph type="body" idx="1"/>
          </p:nvPr>
        </p:nvSpPr>
        <p:spPr>
          <a:xfrm>
            <a:off x="4997" y="990600"/>
            <a:ext cx="9139003" cy="5562600"/>
          </a:xfrm>
        </p:spPr>
        <p:txBody>
          <a:bodyPr>
            <a:noAutofit/>
          </a:bodyPr>
          <a:lstStyle/>
          <a:p>
            <a:pPr marL="285750" lvl="0" indent="-285750">
              <a:lnSpc>
                <a:spcPct val="100000"/>
              </a:lnSpc>
              <a:spcBef>
                <a:spcPts val="0"/>
              </a:spcBef>
              <a:buClrTx/>
              <a:buSzTx/>
              <a:buBlip>
                <a:blip r:embed="rId3"/>
              </a:buBlip>
            </a:pPr>
            <a:r>
              <a:rPr lang="en-US" sz="1800" dirty="0" smtClean="0"/>
              <a:t>Examine </a:t>
            </a:r>
            <a:r>
              <a:rPr lang="en-US" sz="1800" dirty="0" smtClean="0"/>
              <a:t>current travel policies. Enforcement of on-line booking tool, advance booking, preferred hotels and other travel guidelines will result in significant savings</a:t>
            </a:r>
            <a:r>
              <a:rPr lang="en-US" sz="1800" dirty="0" smtClean="0"/>
              <a:t>.</a:t>
            </a:r>
          </a:p>
          <a:p>
            <a:pPr marL="285750" lvl="0" indent="-285750">
              <a:lnSpc>
                <a:spcPct val="100000"/>
              </a:lnSpc>
              <a:spcBef>
                <a:spcPts val="0"/>
              </a:spcBef>
              <a:buClrTx/>
              <a:buSzTx/>
              <a:buBlip>
                <a:blip r:embed="rId3"/>
              </a:buBlip>
            </a:pPr>
            <a:endParaRPr lang="en-US" sz="1800" dirty="0" smtClean="0"/>
          </a:p>
          <a:p>
            <a:pPr marL="285750" lvl="0" indent="-285750">
              <a:lnSpc>
                <a:spcPct val="100000"/>
              </a:lnSpc>
              <a:spcBef>
                <a:spcPts val="0"/>
              </a:spcBef>
              <a:buClrTx/>
              <a:buSzTx/>
              <a:buBlip>
                <a:blip r:embed="rId3"/>
              </a:buBlip>
            </a:pPr>
            <a:r>
              <a:rPr lang="en-US" sz="1800" dirty="0" smtClean="0"/>
              <a:t>Evaluate your air spend and determine if there are opportunities to negotiate for airline savings – including airline programs designed for small business. </a:t>
            </a:r>
            <a:endParaRPr lang="en-US" sz="1800" dirty="0" smtClean="0"/>
          </a:p>
          <a:p>
            <a:pPr marL="285750" lvl="0" indent="-285750">
              <a:lnSpc>
                <a:spcPct val="100000"/>
              </a:lnSpc>
              <a:spcBef>
                <a:spcPts val="0"/>
              </a:spcBef>
              <a:buClrTx/>
              <a:buSzTx/>
              <a:buNone/>
            </a:pPr>
            <a:endParaRPr lang="en-US" sz="1800" dirty="0" smtClean="0"/>
          </a:p>
          <a:p>
            <a:pPr marL="285750" lvl="0" indent="-285750">
              <a:lnSpc>
                <a:spcPct val="100000"/>
              </a:lnSpc>
              <a:spcBef>
                <a:spcPts val="0"/>
              </a:spcBef>
              <a:buClrTx/>
              <a:buSzTx/>
              <a:buBlip>
                <a:blip r:embed="rId3"/>
              </a:buBlip>
            </a:pPr>
            <a:r>
              <a:rPr lang="en-US" sz="1800" dirty="0" smtClean="0"/>
              <a:t>Re-examine </a:t>
            </a:r>
            <a:r>
              <a:rPr lang="en-US" sz="1800" dirty="0"/>
              <a:t>preferred hotel program </a:t>
            </a:r>
            <a:r>
              <a:rPr lang="en-US" sz="1800" dirty="0" smtClean="0"/>
              <a:t>opportunities and </a:t>
            </a:r>
            <a:r>
              <a:rPr lang="en-US" sz="1800" dirty="0"/>
              <a:t>consolidate markets and room nights to leverage buying </a:t>
            </a:r>
            <a:r>
              <a:rPr lang="en-US" sz="1800" dirty="0" smtClean="0"/>
              <a:t>power where appropriate</a:t>
            </a:r>
            <a:endParaRPr lang="en-US" sz="1800" dirty="0"/>
          </a:p>
          <a:p>
            <a:pPr marL="285750" lvl="0" indent="-285750">
              <a:lnSpc>
                <a:spcPct val="100000"/>
              </a:lnSpc>
              <a:spcBef>
                <a:spcPts val="0"/>
              </a:spcBef>
              <a:buClrTx/>
              <a:buSzTx/>
              <a:buBlip>
                <a:blip r:embed="rId3"/>
              </a:buBlip>
            </a:pPr>
            <a:endParaRPr lang="en-US" sz="1800" dirty="0" smtClean="0"/>
          </a:p>
          <a:p>
            <a:pPr marL="285750" lvl="0" indent="-285750">
              <a:lnSpc>
                <a:spcPct val="100000"/>
              </a:lnSpc>
              <a:spcBef>
                <a:spcPts val="0"/>
              </a:spcBef>
              <a:buClrTx/>
              <a:buSzTx/>
              <a:buBlip>
                <a:blip r:embed="rId3"/>
              </a:buBlip>
            </a:pPr>
            <a:r>
              <a:rPr lang="en-US" sz="1800" dirty="0" smtClean="0"/>
              <a:t>Leverage </a:t>
            </a:r>
            <a:r>
              <a:rPr lang="en-US" sz="1800" dirty="0"/>
              <a:t>hotel spend for meetings/events in negotiating hotel rates for transient travel</a:t>
            </a:r>
          </a:p>
          <a:p>
            <a:pPr marL="285750" lvl="0" indent="-285750">
              <a:lnSpc>
                <a:spcPct val="100000"/>
              </a:lnSpc>
              <a:spcBef>
                <a:spcPts val="0"/>
              </a:spcBef>
              <a:buClrTx/>
              <a:buSzTx/>
              <a:buBlip>
                <a:blip r:embed="rId3"/>
              </a:buBlip>
            </a:pPr>
            <a:endParaRPr lang="en-US" sz="1800" dirty="0" smtClean="0"/>
          </a:p>
          <a:p>
            <a:pPr marL="285750" indent="-285750">
              <a:lnSpc>
                <a:spcPct val="100000"/>
              </a:lnSpc>
              <a:spcBef>
                <a:spcPts val="0"/>
              </a:spcBef>
              <a:buClrTx/>
              <a:buSzTx/>
              <a:buBlip>
                <a:blip r:embed="rId3"/>
              </a:buBlip>
            </a:pPr>
            <a:r>
              <a:rPr lang="en-US" sz="1800" dirty="0" smtClean="0"/>
              <a:t>Preferred car </a:t>
            </a:r>
            <a:r>
              <a:rPr lang="en-US" sz="1800" dirty="0"/>
              <a:t>rental utilization is “best in class”, therefore consider a competitive bid to leverage utilization</a:t>
            </a:r>
          </a:p>
          <a:p>
            <a:pPr marL="285750" lvl="0" indent="-285750">
              <a:lnSpc>
                <a:spcPct val="100000"/>
              </a:lnSpc>
              <a:spcBef>
                <a:spcPts val="0"/>
              </a:spcBef>
              <a:buClrTx/>
              <a:buSzTx/>
              <a:buBlip>
                <a:blip r:embed="rId3"/>
              </a:buBlip>
            </a:pPr>
            <a:endParaRPr lang="en-US" sz="1800" dirty="0" smtClean="0"/>
          </a:p>
          <a:p>
            <a:pPr marL="285750" lvl="0" indent="-285750">
              <a:lnSpc>
                <a:spcPct val="100000"/>
              </a:lnSpc>
              <a:spcBef>
                <a:spcPts val="0"/>
              </a:spcBef>
              <a:buClrTx/>
              <a:buSzTx/>
              <a:buBlip>
                <a:blip r:embed="rId3"/>
              </a:buBlip>
            </a:pPr>
            <a:r>
              <a:rPr lang="en-US" sz="1800" dirty="0" smtClean="0"/>
              <a:t>Consider </a:t>
            </a:r>
            <a:r>
              <a:rPr lang="en-US" sz="1800" dirty="0"/>
              <a:t>utilizing teleconferencing as an alternative to reduce </a:t>
            </a:r>
            <a:r>
              <a:rPr lang="en-US" sz="1800" dirty="0" smtClean="0"/>
              <a:t>overall </a:t>
            </a:r>
            <a:r>
              <a:rPr lang="en-US" sz="1800" dirty="0"/>
              <a:t>travel </a:t>
            </a:r>
            <a:r>
              <a:rPr lang="en-US" sz="1800" dirty="0" smtClean="0"/>
              <a:t>usage</a:t>
            </a:r>
          </a:p>
        </p:txBody>
      </p:sp>
    </p:spTree>
    <p:extLst>
      <p:ext uri="{BB962C8B-B14F-4D97-AF65-F5344CB8AC3E}">
        <p14:creationId xmlns:p14="http://schemas.microsoft.com/office/powerpoint/2010/main" xmlns="" val="155367695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0"/>
          </p:nvPr>
        </p:nvSpPr>
        <p:spPr/>
        <p:txBody>
          <a:bodyPr/>
          <a:lstStyle/>
          <a:p>
            <a:fld id="{190D77E5-567C-4AEA-B505-1ED31BD8996B}" type="slidenum">
              <a:rPr lang="en-GB">
                <a:solidFill>
                  <a:srgbClr val="000000"/>
                </a:solidFill>
              </a:rPr>
              <a:pPr/>
              <a:t>41</a:t>
            </a:fld>
            <a:endParaRPr lang="en-GB" dirty="0">
              <a:solidFill>
                <a:srgbClr val="000000"/>
              </a:solidFill>
            </a:endParaRPr>
          </a:p>
        </p:txBody>
      </p:sp>
      <p:sp>
        <p:nvSpPr>
          <p:cNvPr id="1598466" name="Rectangle 2"/>
          <p:cNvSpPr>
            <a:spLocks noGrp="1" noChangeArrowheads="1"/>
          </p:cNvSpPr>
          <p:nvPr>
            <p:ph type="title"/>
          </p:nvPr>
        </p:nvSpPr>
        <p:spPr>
          <a:xfrm>
            <a:off x="2700338" y="313253"/>
            <a:ext cx="7317105" cy="1325562"/>
          </a:xfrm>
        </p:spPr>
        <p:txBody>
          <a:bodyPr/>
          <a:lstStyle/>
          <a:p>
            <a:r>
              <a:rPr lang="en-US" sz="2400" b="1" dirty="0"/>
              <a:t>High Level Travel </a:t>
            </a:r>
            <a:r>
              <a:rPr lang="en-US" sz="2400" b="1" dirty="0" smtClean="0"/>
              <a:t>Project Plan</a:t>
            </a:r>
            <a:endParaRPr lang="en-US" sz="2400" b="1" dirty="0"/>
          </a:p>
        </p:txBody>
      </p:sp>
      <p:sp>
        <p:nvSpPr>
          <p:cNvPr id="1598467" name="Rectangle 3"/>
          <p:cNvSpPr>
            <a:spLocks noChangeArrowheads="1"/>
          </p:cNvSpPr>
          <p:nvPr/>
        </p:nvSpPr>
        <p:spPr bwMode="auto">
          <a:xfrm>
            <a:off x="250825" y="1125538"/>
            <a:ext cx="24304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a:spAutoFit/>
          </a:bodyPr>
          <a:lstStyle/>
          <a:p>
            <a:r>
              <a:rPr lang="en-US" sz="1600" b="1" dirty="0" smtClean="0">
                <a:solidFill>
                  <a:srgbClr val="000099"/>
                </a:solidFill>
                <a:latin typeface="Arial" pitchFamily="34" charset="0"/>
              </a:rPr>
              <a:t>Travel Workplan Review</a:t>
            </a:r>
          </a:p>
        </p:txBody>
      </p:sp>
      <p:sp>
        <p:nvSpPr>
          <p:cNvPr id="1598468" name="Text Box 4"/>
          <p:cNvSpPr txBox="1">
            <a:spLocks noChangeArrowheads="1"/>
          </p:cNvSpPr>
          <p:nvPr/>
        </p:nvSpPr>
        <p:spPr bwMode="auto">
          <a:xfrm>
            <a:off x="57150" y="1887538"/>
            <a:ext cx="1936750" cy="48180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rIns="45720"/>
          <a:lstStyle/>
          <a:p>
            <a:r>
              <a:rPr lang="en-US" sz="1200" b="1" dirty="0" smtClean="0">
                <a:solidFill>
                  <a:srgbClr val="000000"/>
                </a:solidFill>
                <a:latin typeface="Arial" pitchFamily="34" charset="0"/>
              </a:rPr>
              <a:t>Determine process for  program implementation</a:t>
            </a:r>
          </a:p>
          <a:p>
            <a:endParaRPr lang="en-US" sz="1200" b="1" dirty="0" smtClean="0">
              <a:solidFill>
                <a:srgbClr val="000000"/>
              </a:solidFill>
              <a:latin typeface="Arial" pitchFamily="34" charset="0"/>
            </a:endParaRPr>
          </a:p>
          <a:p>
            <a:pPr>
              <a:spcAft>
                <a:spcPct val="200000"/>
              </a:spcAft>
            </a:pPr>
            <a:r>
              <a:rPr lang="en-US" sz="1200" b="1" dirty="0" smtClean="0">
                <a:solidFill>
                  <a:srgbClr val="000000"/>
                </a:solidFill>
                <a:latin typeface="Arial" pitchFamily="34" charset="0"/>
              </a:rPr>
              <a:t>Profile Objectives </a:t>
            </a:r>
            <a:r>
              <a:rPr lang="en-US" sz="1200" b="1" dirty="0" smtClean="0">
                <a:solidFill>
                  <a:srgbClr val="000000"/>
                </a:solidFill>
                <a:latin typeface="Arial" pitchFamily="34" charset="0"/>
              </a:rPr>
              <a:t>Internally &amp; </a:t>
            </a:r>
            <a:r>
              <a:rPr lang="en-US" sz="1200" b="1" dirty="0" smtClean="0">
                <a:solidFill>
                  <a:srgbClr val="000000"/>
                </a:solidFill>
                <a:latin typeface="Arial" pitchFamily="34" charset="0"/>
              </a:rPr>
              <a:t>Externally</a:t>
            </a:r>
          </a:p>
          <a:p>
            <a:pPr>
              <a:spcAft>
                <a:spcPct val="200000"/>
              </a:spcAft>
            </a:pPr>
            <a:r>
              <a:rPr lang="en-US" sz="1200" b="1" dirty="0" smtClean="0">
                <a:solidFill>
                  <a:srgbClr val="000000"/>
                </a:solidFill>
                <a:latin typeface="Arial" pitchFamily="34" charset="0"/>
              </a:rPr>
              <a:t>Develop Procurement Strategy    </a:t>
            </a:r>
          </a:p>
          <a:p>
            <a:pPr>
              <a:spcAft>
                <a:spcPct val="200000"/>
              </a:spcAft>
            </a:pPr>
            <a:r>
              <a:rPr lang="en-US" sz="1200" b="1" dirty="0" smtClean="0">
                <a:solidFill>
                  <a:srgbClr val="000000"/>
                </a:solidFill>
                <a:latin typeface="Arial" pitchFamily="34" charset="0"/>
              </a:rPr>
              <a:t>Screen </a:t>
            </a:r>
            <a:r>
              <a:rPr lang="en-US" sz="1200" b="1" dirty="0" smtClean="0">
                <a:solidFill>
                  <a:srgbClr val="000000"/>
                </a:solidFill>
                <a:latin typeface="Arial" pitchFamily="34" charset="0"/>
              </a:rPr>
              <a:t>Suppliers &amp; Selection Factors</a:t>
            </a:r>
          </a:p>
          <a:p>
            <a:pPr>
              <a:spcAft>
                <a:spcPct val="200000"/>
              </a:spcAft>
            </a:pPr>
            <a:r>
              <a:rPr lang="en-US" sz="1200" b="1" dirty="0" smtClean="0">
                <a:solidFill>
                  <a:srgbClr val="000000"/>
                </a:solidFill>
                <a:latin typeface="Arial" pitchFamily="34" charset="0"/>
              </a:rPr>
              <a:t>Select TMC or Issue RFP</a:t>
            </a:r>
            <a:endParaRPr lang="en-US" sz="1200" b="1" dirty="0" smtClean="0">
              <a:solidFill>
                <a:srgbClr val="000000"/>
              </a:solidFill>
              <a:latin typeface="Arial" pitchFamily="34" charset="0"/>
            </a:endParaRPr>
          </a:p>
          <a:p>
            <a:pPr>
              <a:spcAft>
                <a:spcPct val="200000"/>
              </a:spcAft>
            </a:pPr>
            <a:r>
              <a:rPr lang="en-US" sz="1200" b="1" dirty="0" smtClean="0">
                <a:solidFill>
                  <a:srgbClr val="000000"/>
                </a:solidFill>
                <a:latin typeface="Arial" pitchFamily="34" charset="0"/>
              </a:rPr>
              <a:t>Negotiate &amp; Develop Sourcing Recommendation</a:t>
            </a:r>
          </a:p>
          <a:p>
            <a:pPr>
              <a:spcAft>
                <a:spcPct val="200000"/>
              </a:spcAft>
            </a:pPr>
            <a:r>
              <a:rPr lang="en-US" sz="1200" b="1" dirty="0" smtClean="0">
                <a:solidFill>
                  <a:srgbClr val="000000"/>
                </a:solidFill>
                <a:latin typeface="Arial" pitchFamily="34" charset="0"/>
              </a:rPr>
              <a:t>Implement Agreement</a:t>
            </a:r>
          </a:p>
        </p:txBody>
      </p:sp>
      <p:sp>
        <p:nvSpPr>
          <p:cNvPr id="1598469" name="Rectangle 5"/>
          <p:cNvSpPr>
            <a:spLocks noChangeArrowheads="1"/>
          </p:cNvSpPr>
          <p:nvPr/>
        </p:nvSpPr>
        <p:spPr bwMode="auto">
          <a:xfrm>
            <a:off x="1693863" y="1628775"/>
            <a:ext cx="1150937" cy="2159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r>
              <a:rPr lang="en-US" sz="1000" dirty="0" smtClean="0">
                <a:solidFill>
                  <a:srgbClr val="000000"/>
                </a:solidFill>
                <a:latin typeface="Arial" pitchFamily="34" charset="0"/>
              </a:rPr>
              <a:t>April</a:t>
            </a:r>
          </a:p>
        </p:txBody>
      </p:sp>
      <p:sp>
        <p:nvSpPr>
          <p:cNvPr id="1598470" name="Rectangle 6"/>
          <p:cNvSpPr>
            <a:spLocks noChangeArrowheads="1"/>
          </p:cNvSpPr>
          <p:nvPr/>
        </p:nvSpPr>
        <p:spPr bwMode="auto">
          <a:xfrm>
            <a:off x="2268538" y="2014538"/>
            <a:ext cx="574675" cy="274637"/>
          </a:xfrm>
          <a:prstGeom prst="rect">
            <a:avLst/>
          </a:prstGeom>
          <a:solidFill>
            <a:srgbClr val="3333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endParaRPr lang="en-US" sz="1200" b="1" dirty="0" smtClean="0">
              <a:solidFill>
                <a:srgbClr val="FFFFFF"/>
              </a:solidFill>
              <a:latin typeface="Arial" pitchFamily="34" charset="0"/>
            </a:endParaRPr>
          </a:p>
        </p:txBody>
      </p:sp>
      <p:sp>
        <p:nvSpPr>
          <p:cNvPr id="1598471" name="Rectangle 7"/>
          <p:cNvSpPr>
            <a:spLocks noChangeArrowheads="1"/>
          </p:cNvSpPr>
          <p:nvPr/>
        </p:nvSpPr>
        <p:spPr bwMode="auto">
          <a:xfrm>
            <a:off x="3563938" y="3270250"/>
            <a:ext cx="1150937" cy="274638"/>
          </a:xfrm>
          <a:prstGeom prst="rect">
            <a:avLst/>
          </a:prstGeom>
          <a:solidFill>
            <a:srgbClr val="3333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endParaRPr lang="en-US" sz="1200" b="1" dirty="0" smtClean="0">
              <a:solidFill>
                <a:srgbClr val="FFFFFF"/>
              </a:solidFill>
              <a:latin typeface="Arial" pitchFamily="34" charset="0"/>
            </a:endParaRPr>
          </a:p>
        </p:txBody>
      </p:sp>
      <p:sp>
        <p:nvSpPr>
          <p:cNvPr id="1598472" name="Rectangle 8"/>
          <p:cNvSpPr>
            <a:spLocks noChangeArrowheads="1"/>
          </p:cNvSpPr>
          <p:nvPr/>
        </p:nvSpPr>
        <p:spPr bwMode="auto">
          <a:xfrm>
            <a:off x="2700338" y="2644775"/>
            <a:ext cx="935037" cy="274638"/>
          </a:xfrm>
          <a:prstGeom prst="rect">
            <a:avLst/>
          </a:prstGeom>
          <a:solidFill>
            <a:srgbClr val="3333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endParaRPr lang="en-US" sz="1200" b="1" dirty="0" smtClean="0">
              <a:solidFill>
                <a:srgbClr val="FFFFFF"/>
              </a:solidFill>
              <a:latin typeface="Arial" pitchFamily="34" charset="0"/>
            </a:endParaRPr>
          </a:p>
        </p:txBody>
      </p:sp>
      <p:sp>
        <p:nvSpPr>
          <p:cNvPr id="1598473" name="Rectangle 9"/>
          <p:cNvSpPr>
            <a:spLocks noChangeArrowheads="1"/>
          </p:cNvSpPr>
          <p:nvPr/>
        </p:nvSpPr>
        <p:spPr bwMode="auto">
          <a:xfrm>
            <a:off x="4572000" y="3933825"/>
            <a:ext cx="720725" cy="274638"/>
          </a:xfrm>
          <a:prstGeom prst="rect">
            <a:avLst/>
          </a:prstGeom>
          <a:solidFill>
            <a:srgbClr val="3333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endParaRPr lang="en-US" sz="1200" b="1" dirty="0" smtClean="0">
              <a:solidFill>
                <a:srgbClr val="FFFFFF"/>
              </a:solidFill>
              <a:latin typeface="Arial" pitchFamily="34" charset="0"/>
            </a:endParaRPr>
          </a:p>
        </p:txBody>
      </p:sp>
      <p:sp>
        <p:nvSpPr>
          <p:cNvPr id="1598474" name="Rectangle 10"/>
          <p:cNvSpPr>
            <a:spLocks noChangeArrowheads="1"/>
          </p:cNvSpPr>
          <p:nvPr/>
        </p:nvSpPr>
        <p:spPr bwMode="auto">
          <a:xfrm>
            <a:off x="5219700" y="4724400"/>
            <a:ext cx="1728788" cy="274638"/>
          </a:xfrm>
          <a:prstGeom prst="rect">
            <a:avLst/>
          </a:prstGeom>
          <a:solidFill>
            <a:srgbClr val="3333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endParaRPr lang="en-US" sz="1200" b="1" dirty="0" smtClean="0">
              <a:solidFill>
                <a:srgbClr val="FFFFFF"/>
              </a:solidFill>
              <a:latin typeface="Arial" pitchFamily="34" charset="0"/>
            </a:endParaRPr>
          </a:p>
        </p:txBody>
      </p:sp>
      <p:sp>
        <p:nvSpPr>
          <p:cNvPr id="1598475" name="Rectangle 11"/>
          <p:cNvSpPr>
            <a:spLocks noChangeArrowheads="1"/>
          </p:cNvSpPr>
          <p:nvPr/>
        </p:nvSpPr>
        <p:spPr bwMode="auto">
          <a:xfrm>
            <a:off x="7019925" y="5516563"/>
            <a:ext cx="1152525" cy="274637"/>
          </a:xfrm>
          <a:prstGeom prst="rect">
            <a:avLst/>
          </a:prstGeom>
          <a:solidFill>
            <a:srgbClr val="3333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endParaRPr lang="en-US" sz="1200" b="1" dirty="0" smtClean="0">
              <a:solidFill>
                <a:srgbClr val="FFFFFF"/>
              </a:solidFill>
              <a:latin typeface="Arial" pitchFamily="34" charset="0"/>
            </a:endParaRPr>
          </a:p>
        </p:txBody>
      </p:sp>
      <p:sp>
        <p:nvSpPr>
          <p:cNvPr id="1598476" name="Line 12"/>
          <p:cNvSpPr>
            <a:spLocks noChangeShapeType="1"/>
          </p:cNvSpPr>
          <p:nvPr/>
        </p:nvSpPr>
        <p:spPr bwMode="auto">
          <a:xfrm>
            <a:off x="0" y="2451100"/>
            <a:ext cx="9144000" cy="0"/>
          </a:xfrm>
          <a:prstGeom prst="line">
            <a:avLst/>
          </a:prstGeom>
          <a:noFill/>
          <a:ln w="127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a:lnSpc>
                <a:spcPct val="90000"/>
              </a:lnSpc>
              <a:spcBef>
                <a:spcPct val="20000"/>
              </a:spcBef>
              <a:buClr>
                <a:srgbClr val="FFFFFF"/>
              </a:buClr>
              <a:buFontTx/>
              <a:buChar char="•"/>
            </a:pPr>
            <a:endParaRPr lang="en-US" sz="2000" i="1" dirty="0" smtClean="0">
              <a:solidFill>
                <a:srgbClr val="000000"/>
              </a:solidFill>
              <a:latin typeface="Arial" pitchFamily="34" charset="0"/>
            </a:endParaRPr>
          </a:p>
        </p:txBody>
      </p:sp>
      <p:sp>
        <p:nvSpPr>
          <p:cNvPr id="1598477" name="Line 13"/>
          <p:cNvSpPr>
            <a:spLocks noChangeShapeType="1"/>
          </p:cNvSpPr>
          <p:nvPr/>
        </p:nvSpPr>
        <p:spPr bwMode="auto">
          <a:xfrm>
            <a:off x="0" y="3098800"/>
            <a:ext cx="9144000" cy="0"/>
          </a:xfrm>
          <a:prstGeom prst="line">
            <a:avLst/>
          </a:prstGeom>
          <a:noFill/>
          <a:ln w="127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a:lnSpc>
                <a:spcPct val="90000"/>
              </a:lnSpc>
              <a:spcBef>
                <a:spcPct val="20000"/>
              </a:spcBef>
              <a:buClr>
                <a:srgbClr val="FFFFFF"/>
              </a:buClr>
              <a:buFontTx/>
              <a:buChar char="•"/>
            </a:pPr>
            <a:endParaRPr lang="en-US" sz="2000" i="1" dirty="0" smtClean="0">
              <a:solidFill>
                <a:srgbClr val="000000"/>
              </a:solidFill>
              <a:latin typeface="Arial" pitchFamily="34" charset="0"/>
            </a:endParaRPr>
          </a:p>
        </p:txBody>
      </p:sp>
      <p:sp>
        <p:nvSpPr>
          <p:cNvPr id="1598478" name="Line 14"/>
          <p:cNvSpPr>
            <a:spLocks noChangeShapeType="1"/>
          </p:cNvSpPr>
          <p:nvPr/>
        </p:nvSpPr>
        <p:spPr bwMode="auto">
          <a:xfrm>
            <a:off x="0" y="3746500"/>
            <a:ext cx="9144000" cy="0"/>
          </a:xfrm>
          <a:prstGeom prst="line">
            <a:avLst/>
          </a:prstGeom>
          <a:noFill/>
          <a:ln w="127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a:lnSpc>
                <a:spcPct val="90000"/>
              </a:lnSpc>
              <a:spcBef>
                <a:spcPct val="20000"/>
              </a:spcBef>
              <a:buClr>
                <a:srgbClr val="FFFFFF"/>
              </a:buClr>
              <a:buFontTx/>
              <a:buChar char="•"/>
            </a:pPr>
            <a:endParaRPr lang="en-US" sz="2000" i="1" dirty="0" smtClean="0">
              <a:solidFill>
                <a:srgbClr val="000000"/>
              </a:solidFill>
              <a:latin typeface="Arial" pitchFamily="34" charset="0"/>
            </a:endParaRPr>
          </a:p>
        </p:txBody>
      </p:sp>
      <p:sp>
        <p:nvSpPr>
          <p:cNvPr id="1598479" name="Line 15"/>
          <p:cNvSpPr>
            <a:spLocks noChangeShapeType="1"/>
          </p:cNvSpPr>
          <p:nvPr/>
        </p:nvSpPr>
        <p:spPr bwMode="auto">
          <a:xfrm>
            <a:off x="0" y="4467225"/>
            <a:ext cx="9144000" cy="0"/>
          </a:xfrm>
          <a:prstGeom prst="line">
            <a:avLst/>
          </a:prstGeom>
          <a:noFill/>
          <a:ln w="127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a:lnSpc>
                <a:spcPct val="90000"/>
              </a:lnSpc>
              <a:spcBef>
                <a:spcPct val="20000"/>
              </a:spcBef>
              <a:buClr>
                <a:srgbClr val="FFFFFF"/>
              </a:buClr>
              <a:buFontTx/>
              <a:buChar char="•"/>
            </a:pPr>
            <a:endParaRPr lang="en-US" sz="2000" i="1" dirty="0" smtClean="0">
              <a:solidFill>
                <a:srgbClr val="000000"/>
              </a:solidFill>
              <a:latin typeface="Arial" pitchFamily="34" charset="0"/>
            </a:endParaRPr>
          </a:p>
        </p:txBody>
      </p:sp>
      <p:sp>
        <p:nvSpPr>
          <p:cNvPr id="1598480" name="Line 16"/>
          <p:cNvSpPr>
            <a:spLocks noChangeShapeType="1"/>
          </p:cNvSpPr>
          <p:nvPr/>
        </p:nvSpPr>
        <p:spPr bwMode="auto">
          <a:xfrm>
            <a:off x="0" y="5229225"/>
            <a:ext cx="9144000" cy="0"/>
          </a:xfrm>
          <a:prstGeom prst="line">
            <a:avLst/>
          </a:prstGeom>
          <a:noFill/>
          <a:ln w="127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a:lnSpc>
                <a:spcPct val="90000"/>
              </a:lnSpc>
              <a:spcBef>
                <a:spcPct val="20000"/>
              </a:spcBef>
              <a:buClr>
                <a:srgbClr val="FFFFFF"/>
              </a:buClr>
              <a:buFontTx/>
              <a:buChar char="•"/>
            </a:pPr>
            <a:endParaRPr lang="en-US" sz="2000" i="1" dirty="0" smtClean="0">
              <a:solidFill>
                <a:srgbClr val="000000"/>
              </a:solidFill>
              <a:latin typeface="Arial" pitchFamily="34" charset="0"/>
            </a:endParaRPr>
          </a:p>
        </p:txBody>
      </p:sp>
      <p:sp>
        <p:nvSpPr>
          <p:cNvPr id="1598481" name="Line 17"/>
          <p:cNvSpPr>
            <a:spLocks noChangeShapeType="1"/>
          </p:cNvSpPr>
          <p:nvPr/>
        </p:nvSpPr>
        <p:spPr bwMode="auto">
          <a:xfrm>
            <a:off x="0" y="1912938"/>
            <a:ext cx="9144000" cy="0"/>
          </a:xfrm>
          <a:prstGeom prst="line">
            <a:avLst/>
          </a:prstGeom>
          <a:noFill/>
          <a:ln w="127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a:lnSpc>
                <a:spcPct val="90000"/>
              </a:lnSpc>
              <a:spcBef>
                <a:spcPct val="20000"/>
              </a:spcBef>
              <a:buClr>
                <a:srgbClr val="FFFFFF"/>
              </a:buClr>
              <a:buFontTx/>
              <a:buChar char="•"/>
            </a:pPr>
            <a:endParaRPr lang="en-US" sz="2000" i="1" dirty="0" smtClean="0">
              <a:solidFill>
                <a:srgbClr val="000000"/>
              </a:solidFill>
              <a:latin typeface="Arial" pitchFamily="34" charset="0"/>
            </a:endParaRPr>
          </a:p>
        </p:txBody>
      </p:sp>
      <p:sp>
        <p:nvSpPr>
          <p:cNvPr id="1598482" name="Rectangle 18"/>
          <p:cNvSpPr>
            <a:spLocks noChangeArrowheads="1"/>
          </p:cNvSpPr>
          <p:nvPr/>
        </p:nvSpPr>
        <p:spPr bwMode="auto">
          <a:xfrm>
            <a:off x="2917825" y="1628775"/>
            <a:ext cx="1150938" cy="2159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r>
              <a:rPr lang="en-US" sz="1000" dirty="0" smtClean="0">
                <a:solidFill>
                  <a:srgbClr val="000000"/>
                </a:solidFill>
                <a:latin typeface="Arial" pitchFamily="34" charset="0"/>
              </a:rPr>
              <a:t>May</a:t>
            </a:r>
          </a:p>
        </p:txBody>
      </p:sp>
      <p:sp>
        <p:nvSpPr>
          <p:cNvPr id="1598483" name="Rectangle 19"/>
          <p:cNvSpPr>
            <a:spLocks noChangeArrowheads="1"/>
          </p:cNvSpPr>
          <p:nvPr/>
        </p:nvSpPr>
        <p:spPr bwMode="auto">
          <a:xfrm>
            <a:off x="4141788" y="1628775"/>
            <a:ext cx="1150937" cy="2159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r>
              <a:rPr lang="en-US" sz="1000" dirty="0" smtClean="0">
                <a:solidFill>
                  <a:srgbClr val="000000"/>
                </a:solidFill>
                <a:latin typeface="Arial" pitchFamily="34" charset="0"/>
              </a:rPr>
              <a:t>June</a:t>
            </a:r>
          </a:p>
        </p:txBody>
      </p:sp>
      <p:sp>
        <p:nvSpPr>
          <p:cNvPr id="1598484" name="Rectangle 20"/>
          <p:cNvSpPr>
            <a:spLocks noChangeArrowheads="1"/>
          </p:cNvSpPr>
          <p:nvPr/>
        </p:nvSpPr>
        <p:spPr bwMode="auto">
          <a:xfrm>
            <a:off x="5365750" y="1628775"/>
            <a:ext cx="1150938" cy="2159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r>
              <a:rPr lang="en-US" sz="1000" dirty="0" smtClean="0">
                <a:solidFill>
                  <a:srgbClr val="000000"/>
                </a:solidFill>
                <a:latin typeface="Arial" pitchFamily="34" charset="0"/>
              </a:rPr>
              <a:t>July</a:t>
            </a:r>
          </a:p>
        </p:txBody>
      </p:sp>
      <p:sp>
        <p:nvSpPr>
          <p:cNvPr id="1598485" name="Rectangle 21"/>
          <p:cNvSpPr>
            <a:spLocks noChangeArrowheads="1"/>
          </p:cNvSpPr>
          <p:nvPr/>
        </p:nvSpPr>
        <p:spPr bwMode="auto">
          <a:xfrm>
            <a:off x="6589713" y="1628775"/>
            <a:ext cx="1150937" cy="2159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r>
              <a:rPr lang="en-US" sz="1000" dirty="0" smtClean="0">
                <a:solidFill>
                  <a:srgbClr val="000000"/>
                </a:solidFill>
                <a:latin typeface="Arial" pitchFamily="34" charset="0"/>
              </a:rPr>
              <a:t>August</a:t>
            </a:r>
          </a:p>
        </p:txBody>
      </p:sp>
      <p:sp>
        <p:nvSpPr>
          <p:cNvPr id="1598486" name="Rectangle 22"/>
          <p:cNvSpPr>
            <a:spLocks noChangeArrowheads="1"/>
          </p:cNvSpPr>
          <p:nvPr/>
        </p:nvSpPr>
        <p:spPr bwMode="auto">
          <a:xfrm>
            <a:off x="7813675" y="1628775"/>
            <a:ext cx="1150938" cy="21590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r>
              <a:rPr lang="en-US" sz="1000" dirty="0" smtClean="0">
                <a:solidFill>
                  <a:srgbClr val="000000"/>
                </a:solidFill>
                <a:latin typeface="Arial" pitchFamily="34" charset="0"/>
              </a:rPr>
              <a:t>September</a:t>
            </a:r>
          </a:p>
        </p:txBody>
      </p:sp>
      <p:sp>
        <p:nvSpPr>
          <p:cNvPr id="1598487" name="Line 23"/>
          <p:cNvSpPr>
            <a:spLocks noChangeShapeType="1"/>
          </p:cNvSpPr>
          <p:nvPr/>
        </p:nvSpPr>
        <p:spPr bwMode="auto">
          <a:xfrm>
            <a:off x="-11113" y="6021388"/>
            <a:ext cx="9144001" cy="0"/>
          </a:xfrm>
          <a:prstGeom prst="line">
            <a:avLst/>
          </a:prstGeom>
          <a:noFill/>
          <a:ln w="127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a:lnSpc>
                <a:spcPct val="90000"/>
              </a:lnSpc>
              <a:spcBef>
                <a:spcPct val="20000"/>
              </a:spcBef>
              <a:buClr>
                <a:srgbClr val="FFFFFF"/>
              </a:buClr>
              <a:buFontTx/>
              <a:buChar char="•"/>
            </a:pPr>
            <a:endParaRPr lang="en-US" sz="2000" i="1" dirty="0" smtClean="0">
              <a:solidFill>
                <a:srgbClr val="000000"/>
              </a:solidFill>
              <a:latin typeface="Arial" pitchFamily="34" charset="0"/>
            </a:endParaRPr>
          </a:p>
        </p:txBody>
      </p:sp>
      <p:sp>
        <p:nvSpPr>
          <p:cNvPr id="1598488" name="Rectangle 24"/>
          <p:cNvSpPr>
            <a:spLocks noChangeArrowheads="1"/>
          </p:cNvSpPr>
          <p:nvPr/>
        </p:nvSpPr>
        <p:spPr bwMode="auto">
          <a:xfrm>
            <a:off x="8172450" y="6237288"/>
            <a:ext cx="503238" cy="274637"/>
          </a:xfrm>
          <a:prstGeom prst="rect">
            <a:avLst/>
          </a:prstGeom>
          <a:solidFill>
            <a:srgbClr val="3333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rIns="45720" anchor="ctr"/>
          <a:lstStyle/>
          <a:p>
            <a:pPr algn="ctr"/>
            <a:endParaRPr lang="en-US" sz="1200" b="1" dirty="0" smtClean="0">
              <a:solidFill>
                <a:srgbClr val="FFFFFF"/>
              </a:solidFill>
              <a:latin typeface="Arial" pitchFamily="34" charset="0"/>
            </a:endParaRPr>
          </a:p>
        </p:txBody>
      </p:sp>
    </p:spTree>
    <p:extLst>
      <p:ext uri="{BB962C8B-B14F-4D97-AF65-F5344CB8AC3E}">
        <p14:creationId xmlns:p14="http://schemas.microsoft.com/office/powerpoint/2010/main" xmlns="" val="211498748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685799" y="2362200"/>
            <a:ext cx="7848599" cy="1865126"/>
          </a:xfrm>
          <a:prstGeom prst="rect">
            <a:avLst/>
          </a:prstGeom>
          <a:noFill/>
          <a:ln>
            <a:solidFill>
              <a:schemeClr val="bg2"/>
            </a:solidFill>
          </a:ln>
        </p:spPr>
        <p:txBody>
          <a:bodyPr wrap="square" rtlCol="0">
            <a:spAutoFit/>
          </a:bodyPr>
          <a:lstStyle/>
          <a:p>
            <a:pPr algn="ctr">
              <a:lnSpc>
                <a:spcPct val="90000"/>
              </a:lnSpc>
            </a:pPr>
            <a:r>
              <a:rPr lang="en-US" sz="3200" b="1" dirty="0" smtClean="0"/>
              <a:t>Concur Travel &amp; </a:t>
            </a:r>
            <a:r>
              <a:rPr lang="en-US" sz="3200" b="1" dirty="0" smtClean="0"/>
              <a:t>Expense:</a:t>
            </a:r>
          </a:p>
          <a:p>
            <a:pPr algn="ctr">
              <a:lnSpc>
                <a:spcPct val="90000"/>
              </a:lnSpc>
            </a:pPr>
            <a:endParaRPr lang="en-US" sz="3200" b="1" dirty="0" smtClean="0"/>
          </a:p>
          <a:p>
            <a:pPr algn="ctr">
              <a:lnSpc>
                <a:spcPct val="90000"/>
              </a:lnSpc>
            </a:pPr>
            <a:r>
              <a:rPr lang="en-US" sz="3200" b="1" dirty="0" smtClean="0"/>
              <a:t>A Best Practice Travel Management and Expense Tool</a:t>
            </a:r>
            <a:endParaRPr lang="en-US" sz="3200" b="1" dirty="0" smtClean="0"/>
          </a:p>
        </p:txBody>
      </p:sp>
    </p:spTree>
    <p:extLst>
      <p:ext uri="{BB962C8B-B14F-4D97-AF65-F5344CB8AC3E}">
        <p14:creationId xmlns:p14="http://schemas.microsoft.com/office/powerpoint/2010/main" xmlns="" val="253080613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6"/>
          <p:cNvSpPr>
            <a:spLocks noChangeArrowheads="1"/>
          </p:cNvSpPr>
          <p:nvPr/>
        </p:nvSpPr>
        <p:spPr bwMode="auto">
          <a:xfrm>
            <a:off x="0" y="990600"/>
            <a:ext cx="9161463" cy="1981200"/>
          </a:xfrm>
          <a:prstGeom prst="rect">
            <a:avLst/>
          </a:prstGeom>
          <a:solidFill>
            <a:srgbClr val="030D50"/>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4200" dirty="0">
              <a:solidFill>
                <a:srgbClr val="202053"/>
              </a:solidFill>
            </a:endParaRPr>
          </a:p>
        </p:txBody>
      </p:sp>
      <p:sp>
        <p:nvSpPr>
          <p:cNvPr id="7171" name="Rectangle 4"/>
          <p:cNvSpPr>
            <a:spLocks/>
          </p:cNvSpPr>
          <p:nvPr/>
        </p:nvSpPr>
        <p:spPr bwMode="auto">
          <a:xfrm>
            <a:off x="2438400" y="276225"/>
            <a:ext cx="5921375"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1600" dirty="0">
              <a:solidFill>
                <a:srgbClr val="655F68"/>
              </a:solidFill>
              <a:latin typeface="Arial" pitchFamily="34" charset="0"/>
              <a:sym typeface="Arial" pitchFamily="34" charset="0"/>
            </a:endParaRPr>
          </a:p>
        </p:txBody>
      </p:sp>
      <p:sp>
        <p:nvSpPr>
          <p:cNvPr id="7172" name="Rectangle 10"/>
          <p:cNvSpPr>
            <a:spLocks/>
          </p:cNvSpPr>
          <p:nvPr/>
        </p:nvSpPr>
        <p:spPr bwMode="auto">
          <a:xfrm>
            <a:off x="1455738" y="1196975"/>
            <a:ext cx="18478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Fully Customized</a:t>
            </a:r>
          </a:p>
        </p:txBody>
      </p:sp>
      <p:sp>
        <p:nvSpPr>
          <p:cNvPr id="7173" name="Rectangle 12"/>
          <p:cNvSpPr>
            <a:spLocks/>
          </p:cNvSpPr>
          <p:nvPr/>
        </p:nvSpPr>
        <p:spPr bwMode="auto">
          <a:xfrm>
            <a:off x="1455738" y="1616075"/>
            <a:ext cx="1847850"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Corporate Policies</a:t>
            </a:r>
          </a:p>
        </p:txBody>
      </p:sp>
      <p:sp>
        <p:nvSpPr>
          <p:cNvPr id="7174" name="Rectangle 14"/>
          <p:cNvSpPr>
            <a:spLocks/>
          </p:cNvSpPr>
          <p:nvPr/>
        </p:nvSpPr>
        <p:spPr bwMode="auto">
          <a:xfrm>
            <a:off x="1455738" y="2036763"/>
            <a:ext cx="18478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Contract Rates</a:t>
            </a:r>
          </a:p>
        </p:txBody>
      </p:sp>
      <p:sp>
        <p:nvSpPr>
          <p:cNvPr id="7175" name="Rectangle 16"/>
          <p:cNvSpPr>
            <a:spLocks/>
          </p:cNvSpPr>
          <p:nvPr/>
        </p:nvSpPr>
        <p:spPr bwMode="auto">
          <a:xfrm>
            <a:off x="1455738" y="2455863"/>
            <a:ext cx="18478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Web Connect Fares</a:t>
            </a:r>
          </a:p>
        </p:txBody>
      </p:sp>
      <p:sp>
        <p:nvSpPr>
          <p:cNvPr id="7176" name="Rectangle 18"/>
          <p:cNvSpPr>
            <a:spLocks/>
          </p:cNvSpPr>
          <p:nvPr/>
        </p:nvSpPr>
        <p:spPr bwMode="auto">
          <a:xfrm>
            <a:off x="5010150" y="1196975"/>
            <a:ext cx="1847850"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Preferred Vendors</a:t>
            </a:r>
          </a:p>
        </p:txBody>
      </p:sp>
      <p:sp>
        <p:nvSpPr>
          <p:cNvPr id="7177" name="Rectangle 20"/>
          <p:cNvSpPr>
            <a:spLocks/>
          </p:cNvSpPr>
          <p:nvPr/>
        </p:nvSpPr>
        <p:spPr bwMode="auto">
          <a:xfrm>
            <a:off x="5010150" y="1616075"/>
            <a:ext cx="29146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Expense Report Management</a:t>
            </a:r>
          </a:p>
        </p:txBody>
      </p:sp>
      <p:sp>
        <p:nvSpPr>
          <p:cNvPr id="7178" name="Rectangle 22"/>
          <p:cNvSpPr>
            <a:spLocks/>
          </p:cNvSpPr>
          <p:nvPr/>
        </p:nvSpPr>
        <p:spPr bwMode="auto">
          <a:xfrm>
            <a:off x="5010150" y="2036763"/>
            <a:ext cx="18478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Quality Assurance</a:t>
            </a:r>
          </a:p>
        </p:txBody>
      </p:sp>
      <p:sp>
        <p:nvSpPr>
          <p:cNvPr id="7179" name="Rectangle 24"/>
          <p:cNvSpPr>
            <a:spLocks/>
          </p:cNvSpPr>
          <p:nvPr/>
        </p:nvSpPr>
        <p:spPr bwMode="auto">
          <a:xfrm>
            <a:off x="5010150" y="2455863"/>
            <a:ext cx="18478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2146" bIns="0" anchor="ctr"/>
          <a:lstStyle/>
          <a:p>
            <a:pPr>
              <a:lnSpc>
                <a:spcPct val="90000"/>
              </a:lnSpc>
              <a:spcBef>
                <a:spcPts val="488"/>
              </a:spcBef>
              <a:buClr>
                <a:srgbClr val="FFFFFF"/>
              </a:buClr>
              <a:buFont typeface="Arial" pitchFamily="34" charset="0"/>
              <a:buBlip>
                <a:blip r:embed="rId2"/>
              </a:buBlip>
              <a:tabLst>
                <a:tab pos="266700" algn="l"/>
                <a:tab pos="668338" algn="l"/>
                <a:tab pos="1284288" algn="l"/>
              </a:tabLst>
            </a:pPr>
            <a:r>
              <a:rPr lang="en-US" sz="1300" dirty="0">
                <a:solidFill>
                  <a:srgbClr val="FFFFFF"/>
                </a:solidFill>
                <a:latin typeface="Arial" pitchFamily="34" charset="0"/>
                <a:sym typeface="Arial" pitchFamily="34" charset="0"/>
              </a:rPr>
              <a:t>   Training &amp; support</a:t>
            </a:r>
          </a:p>
        </p:txBody>
      </p:sp>
      <p:cxnSp>
        <p:nvCxnSpPr>
          <p:cNvPr id="7180" name="Straight Connector 17"/>
          <p:cNvCxnSpPr>
            <a:cxnSpLocks noChangeShapeType="1"/>
          </p:cNvCxnSpPr>
          <p:nvPr/>
        </p:nvCxnSpPr>
        <p:spPr bwMode="auto">
          <a:xfrm rot="10800000">
            <a:off x="0" y="1066800"/>
            <a:ext cx="9144000" cy="1588"/>
          </a:xfrm>
          <a:prstGeom prst="line">
            <a:avLst/>
          </a:prstGeom>
          <a:noFill/>
          <a:ln w="3175">
            <a:solidFill>
              <a:schemeClr val="bg1"/>
            </a:solidFill>
            <a:prstDash val="dash"/>
            <a:round/>
            <a:headEnd/>
            <a:tailEnd/>
          </a:ln>
          <a:extLst>
            <a:ext uri="{909E8E84-426E-40DD-AFC4-6F175D3DCCD1}">
              <a14:hiddenFill xmlns:a14="http://schemas.microsoft.com/office/drawing/2010/main" xmlns="">
                <a:noFill/>
              </a14:hiddenFill>
            </a:ext>
          </a:extLst>
        </p:spPr>
      </p:cxnSp>
      <p:cxnSp>
        <p:nvCxnSpPr>
          <p:cNvPr id="7181" name="Straight Connector 18"/>
          <p:cNvCxnSpPr>
            <a:cxnSpLocks noChangeShapeType="1"/>
          </p:cNvCxnSpPr>
          <p:nvPr/>
        </p:nvCxnSpPr>
        <p:spPr bwMode="auto">
          <a:xfrm rot="10800000">
            <a:off x="0" y="2895600"/>
            <a:ext cx="9144000" cy="1588"/>
          </a:xfrm>
          <a:prstGeom prst="line">
            <a:avLst/>
          </a:prstGeom>
          <a:noFill/>
          <a:ln w="3175">
            <a:solidFill>
              <a:schemeClr val="bg1"/>
            </a:solidFill>
            <a:prstDash val="dash"/>
            <a:round/>
            <a:headEnd/>
            <a:tailEnd/>
          </a:ln>
          <a:extLst>
            <a:ext uri="{909E8E84-426E-40DD-AFC4-6F175D3DCCD1}">
              <a14:hiddenFill xmlns:a14="http://schemas.microsoft.com/office/drawing/2010/main" xmlns="">
                <a:noFill/>
              </a14:hiddenFill>
            </a:ext>
          </a:extLst>
        </p:spPr>
      </p:cxnSp>
      <p:pic>
        <p:nvPicPr>
          <p:cNvPr id="7182" name="Picture 4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8550" y="5351463"/>
            <a:ext cx="144780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pic>
        <p:nvPicPr>
          <p:cNvPr id="7183" name="Picture 22" descr="image001.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3124200"/>
            <a:ext cx="2819400" cy="219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4" name="Slide Number Placeholder 21"/>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F7CD5F50-3DA5-41E0-9915-2CF732D40046}" type="slidenum">
              <a:rPr lang="en-US">
                <a:solidFill>
                  <a:srgbClr val="8C8C98"/>
                </a:solidFill>
              </a:rPr>
              <a:pPr algn="ctr" fontAlgn="base">
                <a:spcBef>
                  <a:spcPct val="0"/>
                </a:spcBef>
                <a:spcAft>
                  <a:spcPct val="0"/>
                </a:spcAft>
              </a:pPr>
              <a:t>43</a:t>
            </a:fld>
            <a:endParaRPr lang="en-US" dirty="0">
              <a:solidFill>
                <a:srgbClr val="8C8C98"/>
              </a:solidFill>
            </a:endParaRPr>
          </a:p>
        </p:txBody>
      </p:sp>
      <p:sp>
        <p:nvSpPr>
          <p:cNvPr id="24" name="TextBox 23"/>
          <p:cNvSpPr txBox="1"/>
          <p:nvPr/>
        </p:nvSpPr>
        <p:spPr>
          <a:xfrm>
            <a:off x="2590800" y="201761"/>
            <a:ext cx="6116936" cy="461665"/>
          </a:xfrm>
          <a:prstGeom prst="rect">
            <a:avLst/>
          </a:prstGeom>
          <a:solidFill>
            <a:srgbClr val="213059"/>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400" b="1" dirty="0">
                <a:solidFill>
                  <a:prstClr val="white"/>
                </a:solidFill>
                <a:latin typeface="Arial" pitchFamily="34" charset="0"/>
                <a:cs typeface="Arial" pitchFamily="34" charset="0"/>
                <a:sym typeface="Arial" charset="0"/>
              </a:rPr>
              <a:t>Concur Online Booking </a:t>
            </a:r>
            <a:endParaRPr lang="en-US" sz="2400" b="1" dirty="0">
              <a:solidFill>
                <a:prstClr val="white"/>
              </a:solidFill>
              <a:latin typeface="Arial"/>
              <a:cs typeface="Arial"/>
            </a:endParaRPr>
          </a:p>
        </p:txBody>
      </p:sp>
      <p:sp>
        <p:nvSpPr>
          <p:cNvPr id="2" name="Rectangle 1"/>
          <p:cNvSpPr/>
          <p:nvPr/>
        </p:nvSpPr>
        <p:spPr>
          <a:xfrm>
            <a:off x="3733800" y="2895600"/>
            <a:ext cx="4973638" cy="3386138"/>
          </a:xfrm>
          <a:prstGeom prst="rect">
            <a:avLst/>
          </a:prstGeom>
        </p:spPr>
        <p:txBody>
          <a:bodyPr>
            <a:spAutoFit/>
          </a:bodyPr>
          <a:lstStyle/>
          <a:p>
            <a:pPr>
              <a:defRPr/>
            </a:pPr>
            <a:r>
              <a:rPr lang="en-US" sz="1400" dirty="0">
                <a:solidFill>
                  <a:srgbClr val="202053"/>
                </a:solidFill>
                <a:latin typeface="Arial" charset="0"/>
                <a:cs typeface="+mn-cs"/>
              </a:rPr>
              <a:t> </a:t>
            </a:r>
            <a:endParaRPr lang="en-US" sz="1400" b="1" dirty="0">
              <a:solidFill>
                <a:srgbClr val="202053"/>
              </a:solidFill>
              <a:latin typeface="Arial" charset="0"/>
              <a:cs typeface="+mn-cs"/>
            </a:endParaRPr>
          </a:p>
          <a:p>
            <a:pPr algn="ctr">
              <a:defRPr/>
            </a:pPr>
            <a:r>
              <a:rPr lang="en-US" sz="1400" b="1" u="sng" dirty="0">
                <a:solidFill>
                  <a:srgbClr val="202053"/>
                </a:solidFill>
                <a:latin typeface="Arial" charset="0"/>
                <a:cs typeface="+mn-cs"/>
              </a:rPr>
              <a:t>Key benefits of Concur tool</a:t>
            </a:r>
            <a:endParaRPr lang="en-US" sz="1400" b="1" dirty="0">
              <a:solidFill>
                <a:srgbClr val="202053"/>
              </a:solidFill>
              <a:latin typeface="Arial" charset="0"/>
              <a:cs typeface="+mn-cs"/>
            </a:endParaRPr>
          </a:p>
          <a:p>
            <a:pPr>
              <a:defRPr/>
            </a:pPr>
            <a:r>
              <a:rPr lang="en-US" sz="1400" dirty="0">
                <a:solidFill>
                  <a:srgbClr val="202053"/>
                </a:solidFill>
                <a:latin typeface="Arial" charset="0"/>
                <a:cs typeface="+mn-cs"/>
              </a:rPr>
              <a:t> </a:t>
            </a:r>
          </a:p>
          <a:p>
            <a:pPr marL="285750" indent="-285750">
              <a:buBlip>
                <a:blip r:embed="rId5"/>
              </a:buBlip>
              <a:defRPr/>
            </a:pPr>
            <a:r>
              <a:rPr lang="en-US" sz="1400" b="1" dirty="0">
                <a:solidFill>
                  <a:srgbClr val="202053"/>
                </a:solidFill>
                <a:latin typeface="Arial" charset="0"/>
                <a:cs typeface="+mn-cs"/>
              </a:rPr>
              <a:t>Multiple travelers on one reservation</a:t>
            </a:r>
          </a:p>
          <a:p>
            <a:pPr marL="285750" indent="-285750">
              <a:buBlip>
                <a:blip r:embed="rId5"/>
              </a:buBlip>
              <a:defRPr/>
            </a:pPr>
            <a:r>
              <a:rPr lang="en-US" sz="1400" b="1" dirty="0">
                <a:solidFill>
                  <a:srgbClr val="202053"/>
                </a:solidFill>
                <a:latin typeface="Arial" charset="0"/>
                <a:cs typeface="+mn-cs"/>
              </a:rPr>
              <a:t>Unused ticket tracking</a:t>
            </a:r>
          </a:p>
          <a:p>
            <a:pPr marL="285750" indent="-285750">
              <a:buBlip>
                <a:blip r:embed="rId5"/>
              </a:buBlip>
              <a:defRPr/>
            </a:pPr>
            <a:r>
              <a:rPr lang="en-US" sz="1400" b="1" dirty="0">
                <a:solidFill>
                  <a:srgbClr val="202053"/>
                </a:solidFill>
                <a:latin typeface="Arial" charset="0"/>
                <a:cs typeface="+mn-cs"/>
              </a:rPr>
              <a:t>Southwest reservations</a:t>
            </a:r>
          </a:p>
          <a:p>
            <a:pPr marL="285750" indent="-285750">
              <a:buBlip>
                <a:blip r:embed="rId5"/>
              </a:buBlip>
              <a:defRPr/>
            </a:pPr>
            <a:r>
              <a:rPr lang="en-US" sz="1400" b="1" dirty="0">
                <a:solidFill>
                  <a:srgbClr val="202053"/>
                </a:solidFill>
                <a:latin typeface="Arial" charset="0"/>
                <a:cs typeface="+mn-cs"/>
              </a:rPr>
              <a:t>Hold feature</a:t>
            </a:r>
          </a:p>
          <a:p>
            <a:pPr marL="285750" indent="-285750">
              <a:buBlip>
                <a:blip r:embed="rId5"/>
              </a:buBlip>
              <a:defRPr/>
            </a:pPr>
            <a:r>
              <a:rPr lang="en-US" sz="1400" b="1" dirty="0">
                <a:solidFill>
                  <a:srgbClr val="202053"/>
                </a:solidFill>
                <a:latin typeface="Arial" charset="0"/>
                <a:cs typeface="+mn-cs"/>
              </a:rPr>
              <a:t>Change feature</a:t>
            </a:r>
          </a:p>
          <a:p>
            <a:pPr marL="285750" indent="-285750">
              <a:buBlip>
                <a:blip r:embed="rId5"/>
              </a:buBlip>
              <a:defRPr/>
            </a:pPr>
            <a:r>
              <a:rPr lang="en-US" sz="1400" b="1" dirty="0">
                <a:solidFill>
                  <a:srgbClr val="202053"/>
                </a:solidFill>
                <a:latin typeface="Arial" charset="0"/>
                <a:cs typeface="+mn-cs"/>
              </a:rPr>
              <a:t>Taxi, ground transportation, and long term parking</a:t>
            </a:r>
          </a:p>
          <a:p>
            <a:pPr marL="285750" indent="-285750">
              <a:buBlip>
                <a:blip r:embed="rId5"/>
              </a:buBlip>
              <a:defRPr/>
            </a:pPr>
            <a:r>
              <a:rPr lang="en-US" sz="1400" b="1" dirty="0">
                <a:solidFill>
                  <a:srgbClr val="202053"/>
                </a:solidFill>
                <a:latin typeface="Arial" charset="0"/>
                <a:cs typeface="+mn-cs"/>
              </a:rPr>
              <a:t>GoGo In-flight internet passes for discounted rate</a:t>
            </a:r>
          </a:p>
          <a:p>
            <a:pPr marL="285750" indent="-285750">
              <a:buBlip>
                <a:blip r:embed="rId5"/>
              </a:buBlip>
              <a:defRPr/>
            </a:pPr>
            <a:r>
              <a:rPr lang="en-US" sz="1400" b="1" dirty="0">
                <a:solidFill>
                  <a:srgbClr val="202053"/>
                </a:solidFill>
                <a:latin typeface="Arial" charset="0"/>
                <a:cs typeface="+mn-cs"/>
              </a:rPr>
              <a:t>Electronic receipts for cars and hotels</a:t>
            </a:r>
          </a:p>
          <a:p>
            <a:pPr marL="285750" indent="-285750">
              <a:buBlip>
                <a:blip r:embed="rId5"/>
              </a:buBlip>
              <a:defRPr/>
            </a:pPr>
            <a:r>
              <a:rPr lang="en-US" sz="1400" b="1" dirty="0">
                <a:solidFill>
                  <a:srgbClr val="202053"/>
                </a:solidFill>
                <a:latin typeface="Arial" charset="0"/>
                <a:cs typeface="+mn-cs"/>
              </a:rPr>
              <a:t>Mobile applications</a:t>
            </a:r>
          </a:p>
          <a:p>
            <a:pPr marL="285750" indent="-285750">
              <a:buBlip>
                <a:blip r:embed="rId5"/>
              </a:buBlip>
              <a:defRPr/>
            </a:pPr>
            <a:r>
              <a:rPr lang="en-US" sz="1400" b="1" dirty="0">
                <a:solidFill>
                  <a:srgbClr val="202053"/>
                </a:solidFill>
                <a:latin typeface="Arial" charset="0"/>
                <a:cs typeface="+mn-cs"/>
              </a:rPr>
              <a:t>Additional discounts for cars and hotels</a:t>
            </a:r>
          </a:p>
          <a:p>
            <a:pPr marL="285750" indent="-285750">
              <a:buBlip>
                <a:blip r:embed="rId5"/>
              </a:buBlip>
              <a:defRPr/>
            </a:pPr>
            <a:r>
              <a:rPr lang="en-US" sz="1400" b="1" dirty="0">
                <a:solidFill>
                  <a:srgbClr val="202053"/>
                </a:solidFill>
                <a:latin typeface="Arial" charset="0"/>
                <a:cs typeface="+mn-cs"/>
              </a:rPr>
              <a:t>Many policy and approval capabilities</a:t>
            </a:r>
          </a:p>
          <a:p>
            <a:pPr>
              <a:defRPr/>
            </a:pPr>
            <a:r>
              <a:rPr lang="en-US" dirty="0">
                <a:solidFill>
                  <a:srgbClr val="202053"/>
                </a:solidFill>
                <a:latin typeface="Arial" charset="0"/>
                <a:cs typeface="+mn-cs"/>
              </a:rPr>
              <a:t> </a:t>
            </a:r>
          </a:p>
        </p:txBody>
      </p:sp>
    </p:spTree>
    <p:extLst>
      <p:ext uri="{BB962C8B-B14F-4D97-AF65-F5344CB8AC3E}">
        <p14:creationId xmlns:p14="http://schemas.microsoft.com/office/powerpoint/2010/main" xmlns="" val="90069595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14600"/>
            <a:ext cx="7317105" cy="1325562"/>
          </a:xfrm>
        </p:spPr>
        <p:txBody>
          <a:bodyPr/>
          <a:lstStyle/>
          <a:p>
            <a:pPr algn="ctr"/>
            <a:r>
              <a:rPr lang="en-US" b="1" dirty="0" smtClean="0"/>
              <a:t>Thank you!</a:t>
            </a:r>
            <a:br>
              <a:rPr lang="en-US" b="1" dirty="0" smtClean="0"/>
            </a:br>
            <a:r>
              <a:rPr lang="en-US" b="1" dirty="0"/>
              <a:t/>
            </a:r>
            <a:br>
              <a:rPr lang="en-US" b="1" dirty="0"/>
            </a:br>
            <a:r>
              <a:rPr lang="en-US" b="1" dirty="0" smtClean="0"/>
              <a:t>Closing – q&amp;A</a:t>
            </a:r>
            <a:endParaRPr lang="en-US" b="1"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826032"/>
            <a:ext cx="6934200" cy="762000"/>
          </a:xfrm>
          <a:prstGeom prst="round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200" b="1" dirty="0" smtClean="0"/>
              <a:t>Our Diverse Menu</a:t>
            </a:r>
          </a:p>
          <a:p>
            <a:pPr algn="r"/>
            <a:r>
              <a:rPr lang="en-US" sz="2200" b="1" dirty="0" smtClean="0"/>
              <a:t>Specializing in Corporate Travel Management</a:t>
            </a:r>
            <a:endParaRPr lang="en-US" sz="2200" b="1" dirty="0"/>
          </a:p>
        </p:txBody>
      </p:sp>
      <p:sp>
        <p:nvSpPr>
          <p:cNvPr id="5" name="Title 1"/>
          <p:cNvSpPr txBox="1">
            <a:spLocks/>
          </p:cNvSpPr>
          <p:nvPr/>
        </p:nvSpPr>
        <p:spPr>
          <a:xfrm>
            <a:off x="0" y="782593"/>
            <a:ext cx="3654794" cy="741407"/>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b="0" i="0" u="none" strike="noStrike" kern="1200" cap="small" spc="0" normalizeH="0" baseline="0" noProof="0" dirty="0">
              <a:ln>
                <a:noFill/>
              </a:ln>
              <a:solidFill>
                <a:schemeClr val="bg1"/>
              </a:solidFill>
              <a:effectLst/>
              <a:uLnTx/>
              <a:uFillTx/>
              <a:latin typeface="Helvetica" pitchFamily="34" charset="0"/>
              <a:ea typeface="+mj-ea"/>
              <a:cs typeface="Helvetica" pitchFamily="34" charset="0"/>
            </a:endParaRPr>
          </a:p>
        </p:txBody>
      </p:sp>
      <p:pic>
        <p:nvPicPr>
          <p:cNvPr id="2" name="Picture 1"/>
          <p:cNvPicPr>
            <a:picLocks noChangeAspect="1"/>
          </p:cNvPicPr>
          <p:nvPr/>
        </p:nvPicPr>
        <p:blipFill>
          <a:blip r:embed="rId3" cstate="print"/>
          <a:stretch>
            <a:fillRect/>
          </a:stretch>
        </p:blipFill>
        <p:spPr>
          <a:xfrm>
            <a:off x="6614553" y="5439192"/>
            <a:ext cx="1184096" cy="1143752"/>
          </a:xfrm>
          <a:prstGeom prst="rect">
            <a:avLst/>
          </a:prstGeom>
        </p:spPr>
      </p:pic>
      <p:pic>
        <p:nvPicPr>
          <p:cNvPr id="3" name="Picture 2"/>
          <p:cNvPicPr>
            <a:picLocks noChangeAspect="1"/>
          </p:cNvPicPr>
          <p:nvPr/>
        </p:nvPicPr>
        <p:blipFill>
          <a:blip r:embed="rId4" cstate="print">
            <a:duotone>
              <a:prstClr val="black"/>
              <a:schemeClr val="tx2">
                <a:tint val="45000"/>
                <a:satMod val="400000"/>
              </a:schemeClr>
            </a:duotone>
          </a:blip>
          <a:stretch>
            <a:fillRect/>
          </a:stretch>
        </p:blipFill>
        <p:spPr>
          <a:xfrm>
            <a:off x="3126167" y="3955016"/>
            <a:ext cx="2802170" cy="2696744"/>
          </a:xfrm>
          <a:prstGeom prst="rect">
            <a:avLst/>
          </a:prstGeom>
        </p:spPr>
      </p:pic>
      <p:pic>
        <p:nvPicPr>
          <p:cNvPr id="7" name="Picture 6"/>
          <p:cNvPicPr>
            <a:picLocks noChangeAspect="1"/>
          </p:cNvPicPr>
          <p:nvPr/>
        </p:nvPicPr>
        <p:blipFill>
          <a:blip r:embed="rId5" cstate="print"/>
          <a:stretch>
            <a:fillRect/>
          </a:stretch>
        </p:blipFill>
        <p:spPr>
          <a:xfrm>
            <a:off x="410109" y="2065016"/>
            <a:ext cx="1979473" cy="1890000"/>
          </a:xfrm>
          <a:prstGeom prst="rect">
            <a:avLst/>
          </a:prstGeom>
        </p:spPr>
      </p:pic>
      <p:pic>
        <p:nvPicPr>
          <p:cNvPr id="8" name="Picture 7"/>
          <p:cNvPicPr>
            <a:picLocks noChangeAspect="1"/>
          </p:cNvPicPr>
          <p:nvPr/>
        </p:nvPicPr>
        <p:blipFill>
          <a:blip r:embed="rId6" cstate="print"/>
          <a:stretch>
            <a:fillRect/>
          </a:stretch>
        </p:blipFill>
        <p:spPr>
          <a:xfrm>
            <a:off x="460479" y="4683382"/>
            <a:ext cx="1979473" cy="1957500"/>
          </a:xfrm>
          <a:prstGeom prst="rect">
            <a:avLst/>
          </a:prstGeom>
        </p:spPr>
      </p:pic>
      <p:pic>
        <p:nvPicPr>
          <p:cNvPr id="9" name="Picture 8"/>
          <p:cNvPicPr>
            <a:picLocks noChangeAspect="1"/>
          </p:cNvPicPr>
          <p:nvPr/>
        </p:nvPicPr>
        <p:blipFill>
          <a:blip r:embed="rId7" cstate="print"/>
          <a:stretch>
            <a:fillRect/>
          </a:stretch>
        </p:blipFill>
        <p:spPr>
          <a:xfrm>
            <a:off x="6821547" y="2042516"/>
            <a:ext cx="1987116" cy="1912500"/>
          </a:xfrm>
          <a:prstGeom prst="rect">
            <a:avLst/>
          </a:prstGeom>
        </p:spPr>
      </p:pic>
      <p:pic>
        <p:nvPicPr>
          <p:cNvPr id="11" name="Picture 10"/>
          <p:cNvPicPr>
            <a:picLocks noChangeAspect="1"/>
          </p:cNvPicPr>
          <p:nvPr/>
        </p:nvPicPr>
        <p:blipFill>
          <a:blip r:embed="rId8" cstate="print"/>
          <a:stretch>
            <a:fillRect/>
          </a:stretch>
        </p:blipFill>
        <p:spPr>
          <a:xfrm>
            <a:off x="7798649" y="4295633"/>
            <a:ext cx="1183266" cy="1147396"/>
          </a:xfrm>
          <a:prstGeom prst="rect">
            <a:avLst/>
          </a:prstGeom>
        </p:spPr>
      </p:pic>
      <p:pic>
        <p:nvPicPr>
          <p:cNvPr id="10" name="Picture 2" descr="http://t1.gstatic.com/images?q=tbn:ANd9GcRMmcvRCxBPqkT2x4HpwbQiH2KpZnibATRV-mgDtK2kZluKnpuw"/>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91177" y="2593575"/>
            <a:ext cx="1628775"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6"/>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881664" y="1955701"/>
            <a:ext cx="1447800" cy="62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317139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p:cNvSpPr>
          <p:nvPr/>
        </p:nvSpPr>
        <p:spPr bwMode="auto">
          <a:xfrm>
            <a:off x="514809" y="5256212"/>
            <a:ext cx="8143875" cy="949325"/>
          </a:xfrm>
          <a:prstGeom prst="rect">
            <a:avLst/>
          </a:prstGeom>
          <a:solidFill>
            <a:schemeClr val="bg1"/>
          </a:solidFill>
          <a:ln w="3175">
            <a:noFill/>
            <a:miter lim="800000"/>
            <a:headEnd/>
            <a:tailEnd/>
          </a:ln>
          <a:effectLst>
            <a:glow rad="101600">
              <a:schemeClr val="accent2">
                <a:satMod val="175000"/>
                <a:alpha val="40000"/>
              </a:schemeClr>
            </a:glow>
          </a:effectLst>
        </p:spPr>
        <p:txBody>
          <a:bodyPr lIns="0" tIns="0" rIns="0" bIns="0"/>
          <a:lstStyle/>
          <a:p>
            <a:pPr fontAlgn="auto">
              <a:spcBef>
                <a:spcPts val="0"/>
              </a:spcBef>
              <a:spcAft>
                <a:spcPts val="0"/>
              </a:spcAft>
              <a:defRPr/>
            </a:pPr>
            <a:endParaRPr lang="en-US" dirty="0">
              <a:solidFill>
                <a:srgbClr val="202053"/>
              </a:solidFill>
              <a:latin typeface="+mn-lt"/>
              <a:cs typeface="+mn-cs"/>
            </a:endParaRPr>
          </a:p>
        </p:txBody>
      </p:sp>
      <p:sp>
        <p:nvSpPr>
          <p:cNvPr id="41989" name="Rectangle 5"/>
          <p:cNvSpPr>
            <a:spLocks/>
          </p:cNvSpPr>
          <p:nvPr/>
        </p:nvSpPr>
        <p:spPr bwMode="auto">
          <a:xfrm>
            <a:off x="2551113" y="296863"/>
            <a:ext cx="3544887"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endParaRPr lang="en-US" sz="1600" dirty="0">
              <a:solidFill>
                <a:srgbClr val="655F68"/>
              </a:solidFill>
              <a:latin typeface="Arial" pitchFamily="34" charset="0"/>
              <a:sym typeface="Arial" pitchFamily="34" charset="0"/>
            </a:endParaRPr>
          </a:p>
        </p:txBody>
      </p:sp>
      <p:sp>
        <p:nvSpPr>
          <p:cNvPr id="41990" name="Rectangle 9"/>
          <p:cNvSpPr>
            <a:spLocks/>
          </p:cNvSpPr>
          <p:nvPr/>
        </p:nvSpPr>
        <p:spPr bwMode="auto">
          <a:xfrm>
            <a:off x="779922" y="5303487"/>
            <a:ext cx="7613650" cy="117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tabLst>
                <a:tab pos="8035925" algn="l"/>
              </a:tabLst>
            </a:pPr>
            <a:r>
              <a:rPr lang="en-US" sz="1400" dirty="0">
                <a:solidFill>
                  <a:srgbClr val="0C045D"/>
                </a:solidFill>
                <a:latin typeface="Arial" pitchFamily="34" charset="0"/>
                <a:sym typeface="Arial" pitchFamily="34" charset="0"/>
              </a:rPr>
              <a:t>Through our affiliation with American Express, we are able to offer the “best of both worlds”: </a:t>
            </a:r>
          </a:p>
          <a:p>
            <a:pPr>
              <a:tabLst>
                <a:tab pos="8035925" algn="l"/>
              </a:tabLst>
            </a:pPr>
            <a:r>
              <a:rPr lang="en-US" sz="1400" dirty="0">
                <a:solidFill>
                  <a:srgbClr val="0C045D"/>
                </a:solidFill>
                <a:latin typeface="Arial" pitchFamily="34" charset="0"/>
                <a:sym typeface="Arial" pitchFamily="34" charset="0"/>
              </a:rPr>
              <a:t>the tools and programs of a “Mega Agency” and the reputable, excellent, individual service and customized program management of a privately, independently owned agency. </a:t>
            </a:r>
          </a:p>
          <a:p>
            <a:pPr>
              <a:tabLst>
                <a:tab pos="8035925" algn="l"/>
              </a:tabLst>
            </a:pPr>
            <a:endParaRPr lang="en-US" dirty="0">
              <a:solidFill>
                <a:srgbClr val="FFFFFF"/>
              </a:solidFill>
              <a:latin typeface="Arial" pitchFamily="34" charset="0"/>
              <a:sym typeface="Arial" pitchFamily="34" charset="0"/>
            </a:endParaRPr>
          </a:p>
        </p:txBody>
      </p:sp>
      <p:sp>
        <p:nvSpPr>
          <p:cNvPr id="5" name="Rectangle 15"/>
          <p:cNvSpPr>
            <a:spLocks/>
          </p:cNvSpPr>
          <p:nvPr/>
        </p:nvSpPr>
        <p:spPr bwMode="auto">
          <a:xfrm>
            <a:off x="177800" y="833437"/>
            <a:ext cx="8788400" cy="571500"/>
          </a:xfrm>
          <a:prstGeom prst="rect">
            <a:avLst/>
          </a:prstGeom>
          <a:noFill/>
          <a:ln w="12700">
            <a:noFill/>
            <a:miter lim="800000"/>
            <a:headEnd/>
            <a:tailEnd/>
          </a:ln>
          <a:effectLst>
            <a:outerShdw blurRad="50800" dist="50800" dir="5400000" algn="ctr" rotWithShape="0">
              <a:schemeClr val="bg1"/>
            </a:outerShdw>
          </a:effectLst>
        </p:spPr>
        <p:txBody>
          <a:bodyPr lIns="0" tIns="0" rIns="0" bIns="0" anchor="ctr"/>
          <a:lstStyle/>
          <a:p>
            <a:pPr algn="ctr" fontAlgn="auto">
              <a:spcBef>
                <a:spcPts val="0"/>
              </a:spcBef>
              <a:spcAft>
                <a:spcPts val="0"/>
              </a:spcAft>
              <a:defRPr/>
            </a:pPr>
            <a:r>
              <a:rPr lang="en-US" sz="1600" b="1" dirty="0" smtClean="0">
                <a:solidFill>
                  <a:srgbClr val="202053"/>
                </a:solidFill>
                <a:latin typeface="Arial" charset="0"/>
                <a:ea typeface="Arial" charset="0"/>
                <a:cs typeface="Arial" charset="0"/>
                <a:sym typeface="Arial" charset="0"/>
              </a:rPr>
              <a:t>ALTOUR </a:t>
            </a:r>
            <a:r>
              <a:rPr lang="en-US" sz="1600" b="1" dirty="0">
                <a:solidFill>
                  <a:srgbClr val="202053"/>
                </a:solidFill>
                <a:latin typeface="Arial" charset="0"/>
                <a:ea typeface="Arial" charset="0"/>
                <a:cs typeface="Arial" charset="0"/>
                <a:sym typeface="Arial" charset="0"/>
              </a:rPr>
              <a:t>is the largest member </a:t>
            </a:r>
            <a:endParaRPr lang="en-US" sz="1600" b="1" dirty="0" smtClean="0">
              <a:solidFill>
                <a:srgbClr val="202053"/>
              </a:solidFill>
              <a:latin typeface="Arial" charset="0"/>
              <a:ea typeface="Arial" charset="0"/>
              <a:cs typeface="Arial" charset="0"/>
              <a:sym typeface="Arial" charset="0"/>
            </a:endParaRPr>
          </a:p>
          <a:p>
            <a:pPr algn="ctr" fontAlgn="auto">
              <a:spcBef>
                <a:spcPts val="0"/>
              </a:spcBef>
              <a:spcAft>
                <a:spcPts val="0"/>
              </a:spcAft>
              <a:defRPr/>
            </a:pPr>
            <a:r>
              <a:rPr lang="en-US" sz="1600" b="1" dirty="0" smtClean="0">
                <a:solidFill>
                  <a:srgbClr val="202053"/>
                </a:solidFill>
                <a:latin typeface="Arial" charset="0"/>
                <a:ea typeface="Arial" charset="0"/>
                <a:cs typeface="Arial" charset="0"/>
                <a:sym typeface="Arial" charset="0"/>
              </a:rPr>
              <a:t>of </a:t>
            </a:r>
            <a:r>
              <a:rPr lang="en-US" sz="1600" b="1" dirty="0">
                <a:solidFill>
                  <a:srgbClr val="202053"/>
                </a:solidFill>
                <a:latin typeface="Arial" charset="0"/>
                <a:ea typeface="Arial" charset="0"/>
                <a:cs typeface="Arial" charset="0"/>
                <a:sym typeface="Arial" charset="0"/>
              </a:rPr>
              <a:t>the American Express </a:t>
            </a:r>
            <a:r>
              <a:rPr lang="en-US" sz="1600" b="1" dirty="0" smtClean="0">
                <a:solidFill>
                  <a:srgbClr val="202053"/>
                </a:solidFill>
                <a:latin typeface="Arial" charset="0"/>
                <a:ea typeface="Arial" charset="0"/>
                <a:cs typeface="Arial" charset="0"/>
                <a:sym typeface="Arial" charset="0"/>
              </a:rPr>
              <a:t>US </a:t>
            </a:r>
            <a:r>
              <a:rPr lang="en-US" sz="1600" b="1" dirty="0">
                <a:solidFill>
                  <a:srgbClr val="202053"/>
                </a:solidFill>
                <a:latin typeface="Arial" charset="0"/>
                <a:ea typeface="Arial" charset="0"/>
                <a:cs typeface="Arial" charset="0"/>
                <a:sym typeface="Arial" charset="0"/>
              </a:rPr>
              <a:t>Representative Travel Network. </a:t>
            </a:r>
          </a:p>
        </p:txBody>
      </p:sp>
      <p:sp>
        <p:nvSpPr>
          <p:cNvPr id="41992" name="Rectangle 17"/>
          <p:cNvSpPr>
            <a:spLocks/>
          </p:cNvSpPr>
          <p:nvPr/>
        </p:nvSpPr>
        <p:spPr bwMode="auto">
          <a:xfrm>
            <a:off x="187221" y="1782762"/>
            <a:ext cx="8799052"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285750" indent="-285750">
              <a:buBlip>
                <a:blip r:embed="rId2"/>
              </a:buBlip>
            </a:pPr>
            <a:r>
              <a:rPr lang="en-US" dirty="0">
                <a:solidFill>
                  <a:srgbClr val="020D50"/>
                </a:solidFill>
                <a:latin typeface="Arial" pitchFamily="34" charset="0"/>
                <a:sym typeface="Arial" pitchFamily="34" charset="0"/>
              </a:rPr>
              <a:t>Preferred hotel negotiated rates and car rental discount </a:t>
            </a:r>
            <a:r>
              <a:rPr lang="en-US" dirty="0" smtClean="0">
                <a:solidFill>
                  <a:srgbClr val="020D50"/>
                </a:solidFill>
                <a:latin typeface="Arial" pitchFamily="34" charset="0"/>
                <a:sym typeface="Arial" pitchFamily="34" charset="0"/>
              </a:rPr>
              <a:t>programs</a:t>
            </a:r>
          </a:p>
          <a:p>
            <a:pPr marL="285750" indent="-285750">
              <a:buBlip>
                <a:blip r:embed="rId2"/>
              </a:buBlip>
            </a:pPr>
            <a:endParaRPr lang="en-US" dirty="0">
              <a:solidFill>
                <a:srgbClr val="020D50"/>
              </a:solidFill>
              <a:latin typeface="Arial" pitchFamily="34" charset="0"/>
              <a:sym typeface="Arial" pitchFamily="34" charset="0"/>
            </a:endParaRPr>
          </a:p>
          <a:p>
            <a:pPr marL="285750" indent="-285750">
              <a:buBlip>
                <a:blip r:embed="rId2"/>
              </a:buBlip>
            </a:pPr>
            <a:r>
              <a:rPr lang="en-US" dirty="0">
                <a:solidFill>
                  <a:srgbClr val="020D50"/>
                </a:solidFill>
                <a:latin typeface="Arial" pitchFamily="34" charset="0"/>
                <a:sym typeface="Arial" pitchFamily="34" charset="0"/>
              </a:rPr>
              <a:t>Global travel consolidation and industry benchmarking data</a:t>
            </a:r>
          </a:p>
          <a:p>
            <a:pPr marL="285750" indent="-285750">
              <a:buBlip>
                <a:blip r:embed="rId2"/>
              </a:buBlip>
            </a:pPr>
            <a:endParaRPr lang="en-US" dirty="0">
              <a:solidFill>
                <a:srgbClr val="020D50"/>
              </a:solidFill>
              <a:latin typeface="Arial" pitchFamily="34" charset="0"/>
              <a:sym typeface="Arial" pitchFamily="34" charset="0"/>
            </a:endParaRPr>
          </a:p>
          <a:p>
            <a:pPr marL="285750" indent="-285750">
              <a:buBlip>
                <a:blip r:embed="rId2"/>
              </a:buBlip>
            </a:pPr>
            <a:r>
              <a:rPr lang="en-US" dirty="0">
                <a:solidFill>
                  <a:srgbClr val="020D50"/>
                </a:solidFill>
                <a:latin typeface="Arial" pitchFamily="34" charset="0"/>
                <a:sym typeface="Arial" pitchFamily="34" charset="0"/>
              </a:rPr>
              <a:t>Ability to book all American Express Card associated programs, Platinum, Centurion and Gold, to take advantage of promotions such as International 2 for 1 Air Program</a:t>
            </a:r>
          </a:p>
          <a:p>
            <a:pPr marL="285750" indent="-285750">
              <a:buBlip>
                <a:blip r:embed="rId2"/>
              </a:buBlip>
            </a:pPr>
            <a:endParaRPr lang="en-US" dirty="0">
              <a:solidFill>
                <a:srgbClr val="020D50"/>
              </a:solidFill>
              <a:latin typeface="Arial" pitchFamily="34" charset="0"/>
              <a:sym typeface="Arial" pitchFamily="34" charset="0"/>
            </a:endParaRPr>
          </a:p>
          <a:p>
            <a:pPr marL="285750" indent="-285750">
              <a:buBlip>
                <a:blip r:embed="rId2"/>
              </a:buBlip>
            </a:pPr>
            <a:r>
              <a:rPr lang="en-US" dirty="0">
                <a:solidFill>
                  <a:srgbClr val="020D50"/>
                </a:solidFill>
                <a:latin typeface="Arial" pitchFamily="34" charset="0"/>
                <a:sym typeface="Arial" pitchFamily="34" charset="0"/>
              </a:rPr>
              <a:t>“Pay with Points” - Members will be able to use points when booking through ALTOUR anytime, any place. Air – Cruise – Tour, etc. (No seat restrictions or blackout dates)</a:t>
            </a:r>
          </a:p>
          <a:p>
            <a:pPr marL="285750" indent="-285750">
              <a:buBlip>
                <a:blip r:embed="rId2"/>
              </a:buBlip>
            </a:pPr>
            <a:endParaRPr lang="en-US" dirty="0">
              <a:solidFill>
                <a:srgbClr val="020D50"/>
              </a:solidFill>
              <a:latin typeface="Arial" pitchFamily="34" charset="0"/>
              <a:sym typeface="Arial" pitchFamily="34" charset="0"/>
            </a:endParaRPr>
          </a:p>
          <a:p>
            <a:pPr marL="285750" indent="-285750">
              <a:buBlip>
                <a:blip r:embed="rId2"/>
              </a:buBlip>
            </a:pPr>
            <a:r>
              <a:rPr lang="en-US" b="1" dirty="0" smtClean="0">
                <a:solidFill>
                  <a:srgbClr val="020D50"/>
                </a:solidFill>
                <a:latin typeface="Arial" pitchFamily="34" charset="0"/>
                <a:sym typeface="Arial" pitchFamily="34" charset="0"/>
              </a:rPr>
              <a:t>Card Members can earn points </a:t>
            </a:r>
            <a:r>
              <a:rPr lang="en-US" b="1" dirty="0">
                <a:solidFill>
                  <a:srgbClr val="020D50"/>
                </a:solidFill>
                <a:latin typeface="Arial" pitchFamily="34" charset="0"/>
                <a:sym typeface="Arial" pitchFamily="34" charset="0"/>
              </a:rPr>
              <a:t>on </a:t>
            </a:r>
            <a:r>
              <a:rPr lang="en-US" b="1" dirty="0" smtClean="0">
                <a:solidFill>
                  <a:srgbClr val="020D50"/>
                </a:solidFill>
                <a:latin typeface="Arial" pitchFamily="34" charset="0"/>
                <a:sym typeface="Arial" pitchFamily="34" charset="0"/>
              </a:rPr>
              <a:t>American </a:t>
            </a:r>
            <a:r>
              <a:rPr lang="en-US" b="1" dirty="0">
                <a:solidFill>
                  <a:srgbClr val="020D50"/>
                </a:solidFill>
                <a:latin typeface="Arial" pitchFamily="34" charset="0"/>
                <a:sym typeface="Arial" pitchFamily="34" charset="0"/>
              </a:rPr>
              <a:t>Express Vacation products</a:t>
            </a:r>
          </a:p>
          <a:p>
            <a:endParaRPr lang="en-US" sz="1400" dirty="0">
              <a:solidFill>
                <a:srgbClr val="FFFFFF"/>
              </a:solidFill>
              <a:latin typeface="Arial" pitchFamily="34" charset="0"/>
              <a:sym typeface="Arial" pitchFamily="34" charset="0"/>
            </a:endParaRPr>
          </a:p>
        </p:txBody>
      </p:sp>
      <p:sp>
        <p:nvSpPr>
          <p:cNvPr id="12" name="TextBox 11"/>
          <p:cNvSpPr txBox="1"/>
          <p:nvPr/>
        </p:nvSpPr>
        <p:spPr>
          <a:xfrm>
            <a:off x="2163618" y="147935"/>
            <a:ext cx="6781800" cy="430887"/>
          </a:xfrm>
          <a:prstGeom prst="rect">
            <a:avLst/>
          </a:prstGeom>
          <a:solidFill>
            <a:srgbClr val="213059"/>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2200" b="1" dirty="0" smtClean="0">
                <a:solidFill>
                  <a:prstClr val="white"/>
                </a:solidFill>
                <a:cs typeface="Arial" pitchFamily="34" charset="0"/>
                <a:sym typeface="Arial" charset="0"/>
              </a:rPr>
              <a:t>ALTOUR </a:t>
            </a:r>
            <a:r>
              <a:rPr lang="en-US" sz="2200" b="1" dirty="0">
                <a:solidFill>
                  <a:prstClr val="white"/>
                </a:solidFill>
                <a:cs typeface="Arial" pitchFamily="34" charset="0"/>
                <a:sym typeface="Arial" charset="0"/>
              </a:rPr>
              <a:t>&amp; American Express</a:t>
            </a:r>
            <a:endParaRPr lang="en-US" sz="2200" b="1" dirty="0">
              <a:solidFill>
                <a:prstClr val="white"/>
              </a:solidFill>
              <a:cs typeface="Arial"/>
            </a:endParaRPr>
          </a:p>
        </p:txBody>
      </p:sp>
    </p:spTree>
    <p:extLst>
      <p:ext uri="{BB962C8B-B14F-4D97-AF65-F5344CB8AC3E}">
        <p14:creationId xmlns:p14="http://schemas.microsoft.com/office/powerpoint/2010/main" xmlns="" val="86339572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a:grpSpLocks/>
          </p:cNvGrpSpPr>
          <p:nvPr/>
        </p:nvGrpSpPr>
        <p:grpSpPr bwMode="auto">
          <a:xfrm>
            <a:off x="4443412" y="1928812"/>
            <a:ext cx="1235075" cy="307975"/>
            <a:chOff x="3878" y="2317"/>
            <a:chExt cx="1944" cy="486"/>
          </a:xfrm>
        </p:grpSpPr>
        <p:grpSp>
          <p:nvGrpSpPr>
            <p:cNvPr id="16" name="Group 11"/>
            <p:cNvGrpSpPr>
              <a:grpSpLocks/>
            </p:cNvGrpSpPr>
            <p:nvPr/>
          </p:nvGrpSpPr>
          <p:grpSpPr bwMode="auto">
            <a:xfrm>
              <a:off x="3878" y="2317"/>
              <a:ext cx="1944" cy="243"/>
              <a:chOff x="3878" y="2317"/>
              <a:chExt cx="1944" cy="243"/>
            </a:xfrm>
          </p:grpSpPr>
          <p:sp>
            <p:nvSpPr>
              <p:cNvPr id="19" name="Freeform 12"/>
              <p:cNvSpPr>
                <a:spLocks/>
              </p:cNvSpPr>
              <p:nvPr/>
            </p:nvSpPr>
            <p:spPr bwMode="auto">
              <a:xfrm>
                <a:off x="3878" y="2317"/>
                <a:ext cx="1944" cy="243"/>
              </a:xfrm>
              <a:custGeom>
                <a:avLst/>
                <a:gdLst>
                  <a:gd name="T0" fmla="+- 0 3878 3878"/>
                  <a:gd name="T1" fmla="*/ T0 w 1944"/>
                  <a:gd name="T2" fmla="+- 0 2559 2317"/>
                  <a:gd name="T3" fmla="*/ 2559 h 243"/>
                  <a:gd name="T4" fmla="+- 0 5822 3878"/>
                  <a:gd name="T5" fmla="*/ T4 w 1944"/>
                  <a:gd name="T6" fmla="+- 0 2559 2317"/>
                  <a:gd name="T7" fmla="*/ 2559 h 243"/>
                  <a:gd name="T8" fmla="+- 0 5822 3878"/>
                  <a:gd name="T9" fmla="*/ T8 w 1944"/>
                  <a:gd name="T10" fmla="+- 0 2317 2317"/>
                  <a:gd name="T11" fmla="*/ 2317 h 243"/>
                  <a:gd name="T12" fmla="+- 0 3878 3878"/>
                  <a:gd name="T13" fmla="*/ T12 w 1944"/>
                  <a:gd name="T14" fmla="+- 0 2317 2317"/>
                  <a:gd name="T15" fmla="*/ 2317 h 243"/>
                  <a:gd name="T16" fmla="+- 0 3878 3878"/>
                  <a:gd name="T17" fmla="*/ T16 w 1944"/>
                  <a:gd name="T18" fmla="+- 0 2559 2317"/>
                  <a:gd name="T19" fmla="*/ 2559 h 243"/>
                </a:gdLst>
                <a:ahLst/>
                <a:cxnLst>
                  <a:cxn ang="0">
                    <a:pos x="T1" y="T3"/>
                  </a:cxn>
                  <a:cxn ang="0">
                    <a:pos x="T5" y="T7"/>
                  </a:cxn>
                  <a:cxn ang="0">
                    <a:pos x="T9" y="T11"/>
                  </a:cxn>
                  <a:cxn ang="0">
                    <a:pos x="T13" y="T15"/>
                  </a:cxn>
                  <a:cxn ang="0">
                    <a:pos x="T17" y="T19"/>
                  </a:cxn>
                </a:cxnLst>
                <a:rect l="0" t="0" r="r" b="b"/>
                <a:pathLst>
                  <a:path w="1944" h="243">
                    <a:moveTo>
                      <a:pt x="0" y="242"/>
                    </a:moveTo>
                    <a:lnTo>
                      <a:pt x="1944" y="242"/>
                    </a:lnTo>
                    <a:lnTo>
                      <a:pt x="1944" y="0"/>
                    </a:lnTo>
                    <a:lnTo>
                      <a:pt x="0" y="0"/>
                    </a:lnTo>
                    <a:lnTo>
                      <a:pt x="0" y="242"/>
                    </a:lnTo>
                    <a:close/>
                  </a:path>
                </a:pathLst>
              </a:custGeom>
              <a:solidFill>
                <a:srgbClr val="E7E9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9"/>
            <p:cNvGrpSpPr>
              <a:grpSpLocks/>
            </p:cNvGrpSpPr>
            <p:nvPr/>
          </p:nvGrpSpPr>
          <p:grpSpPr bwMode="auto">
            <a:xfrm>
              <a:off x="3878" y="2559"/>
              <a:ext cx="1944" cy="244"/>
              <a:chOff x="3878" y="2559"/>
              <a:chExt cx="1944" cy="244"/>
            </a:xfrm>
          </p:grpSpPr>
          <p:sp>
            <p:nvSpPr>
              <p:cNvPr id="18" name="Freeform 10"/>
              <p:cNvSpPr>
                <a:spLocks/>
              </p:cNvSpPr>
              <p:nvPr/>
            </p:nvSpPr>
            <p:spPr bwMode="auto">
              <a:xfrm>
                <a:off x="3878" y="2559"/>
                <a:ext cx="1944" cy="244"/>
              </a:xfrm>
              <a:custGeom>
                <a:avLst/>
                <a:gdLst>
                  <a:gd name="T0" fmla="+- 0 3878 3878"/>
                  <a:gd name="T1" fmla="*/ T0 w 1944"/>
                  <a:gd name="T2" fmla="+- 0 2803 2559"/>
                  <a:gd name="T3" fmla="*/ 2803 h 244"/>
                  <a:gd name="T4" fmla="+- 0 5822 3878"/>
                  <a:gd name="T5" fmla="*/ T4 w 1944"/>
                  <a:gd name="T6" fmla="+- 0 2803 2559"/>
                  <a:gd name="T7" fmla="*/ 2803 h 244"/>
                  <a:gd name="T8" fmla="+- 0 5822 3878"/>
                  <a:gd name="T9" fmla="*/ T8 w 1944"/>
                  <a:gd name="T10" fmla="+- 0 2559 2559"/>
                  <a:gd name="T11" fmla="*/ 2559 h 244"/>
                  <a:gd name="T12" fmla="+- 0 3878 3878"/>
                  <a:gd name="T13" fmla="*/ T12 w 1944"/>
                  <a:gd name="T14" fmla="+- 0 2559 2559"/>
                  <a:gd name="T15" fmla="*/ 2559 h 244"/>
                  <a:gd name="T16" fmla="+- 0 3878 3878"/>
                  <a:gd name="T17" fmla="*/ T16 w 1944"/>
                  <a:gd name="T18" fmla="+- 0 2803 2559"/>
                  <a:gd name="T19" fmla="*/ 2803 h 244"/>
                </a:gdLst>
                <a:ahLst/>
                <a:cxnLst>
                  <a:cxn ang="0">
                    <a:pos x="T1" y="T3"/>
                  </a:cxn>
                  <a:cxn ang="0">
                    <a:pos x="T5" y="T7"/>
                  </a:cxn>
                  <a:cxn ang="0">
                    <a:pos x="T9" y="T11"/>
                  </a:cxn>
                  <a:cxn ang="0">
                    <a:pos x="T13" y="T15"/>
                  </a:cxn>
                  <a:cxn ang="0">
                    <a:pos x="T17" y="T19"/>
                  </a:cxn>
                </a:cxnLst>
                <a:rect l="0" t="0" r="r" b="b"/>
                <a:pathLst>
                  <a:path w="1944" h="244">
                    <a:moveTo>
                      <a:pt x="0" y="244"/>
                    </a:moveTo>
                    <a:lnTo>
                      <a:pt x="1944" y="244"/>
                    </a:lnTo>
                    <a:lnTo>
                      <a:pt x="1944" y="0"/>
                    </a:lnTo>
                    <a:lnTo>
                      <a:pt x="0" y="0"/>
                    </a:lnTo>
                    <a:lnTo>
                      <a:pt x="0" y="244"/>
                    </a:lnTo>
                    <a:close/>
                  </a:path>
                </a:pathLst>
              </a:custGeom>
              <a:solidFill>
                <a:srgbClr val="E7E9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6" name="Picture 5"/>
          <p:cNvPicPr>
            <a:picLocks noChangeAspect="1"/>
          </p:cNvPicPr>
          <p:nvPr/>
        </p:nvPicPr>
        <p:blipFill>
          <a:blip r:embed="rId2" cstate="print"/>
          <a:stretch>
            <a:fillRect/>
          </a:stretch>
        </p:blipFill>
        <p:spPr>
          <a:xfrm>
            <a:off x="3733800" y="152400"/>
            <a:ext cx="4266228" cy="5526230"/>
          </a:xfrm>
          <a:prstGeom prst="rect">
            <a:avLst/>
          </a:prstGeom>
        </p:spPr>
      </p:pic>
      <p:pic>
        <p:nvPicPr>
          <p:cNvPr id="7" name="Picture 6"/>
          <p:cNvPicPr>
            <a:picLocks noChangeAspect="1"/>
          </p:cNvPicPr>
          <p:nvPr/>
        </p:nvPicPr>
        <p:blipFill>
          <a:blip r:embed="rId3" cstate="print"/>
          <a:stretch>
            <a:fillRect/>
          </a:stretch>
        </p:blipFill>
        <p:spPr>
          <a:xfrm>
            <a:off x="457200" y="6160414"/>
            <a:ext cx="10272911" cy="626481"/>
          </a:xfrm>
          <a:prstGeom prst="rect">
            <a:avLst/>
          </a:prstGeom>
        </p:spPr>
      </p:pic>
    </p:spTree>
    <p:extLst>
      <p:ext uri="{BB962C8B-B14F-4D97-AF65-F5344CB8AC3E}">
        <p14:creationId xmlns:p14="http://schemas.microsoft.com/office/powerpoint/2010/main" xmlns="" val="25468326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94556"/>
            <a:ext cx="5165726" cy="2357437"/>
          </a:xfrm>
        </p:spPr>
        <p:txBody>
          <a:bodyPr rtlCol="0">
            <a:normAutofit/>
          </a:bodyPr>
          <a:lstStyle/>
          <a:p>
            <a:pPr eaLnBrk="1" fontAlgn="auto" hangingPunct="1">
              <a:spcAft>
                <a:spcPts val="0"/>
              </a:spcAft>
              <a:defRPr/>
            </a:pPr>
            <a:r>
              <a:rPr lang="en-US" dirty="0" smtClean="0"/>
              <a:t>2014 Top Business Travel Trends </a:t>
            </a:r>
          </a:p>
          <a:p>
            <a:pPr eaLnBrk="1" fontAlgn="auto" hangingPunct="1">
              <a:spcAft>
                <a:spcPts val="0"/>
              </a:spcAft>
              <a:defRPr/>
            </a:pPr>
            <a:endParaRPr lang="en-US" dirty="0"/>
          </a:p>
        </p:txBody>
      </p:sp>
      <p:pic>
        <p:nvPicPr>
          <p:cNvPr id="20484" name="Picture 2" descr="C:\Users\Owner\AppData\Local\Microsoft\Windows\Temporary Internet Files\Content.IE5\KC93AIX3\MP900402017[1].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33400" y="3687763"/>
            <a:ext cx="2081213" cy="2743200"/>
          </a:xfrm>
          <a:noFill/>
        </p:spPr>
      </p:pic>
      <p:pic>
        <p:nvPicPr>
          <p:cNvPr id="20486" name="Picture 3" descr="C:\Users\Owner\AppData\Local\Microsoft\Windows\Temporary Internet Files\Content.IE5\O2O7BPGX\MC90030304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3175" y="3962400"/>
            <a:ext cx="2808288" cy="243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4" descr="C:\Users\Owner\AppData\Local\Microsoft\Windows\Temporary Internet Files\Content.IE5\KC93AIX3\MC90015705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7544" y="1739900"/>
            <a:ext cx="1747838" cy="178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Picture 5" descr="C:\Users\Owner\AppData\Local\Microsoft\Windows\Temporary Internet Files\Content.IE5\ZE32WSQP\MM900283045[1].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0" y="835025"/>
            <a:ext cx="1400175"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9" name="Picture 6" descr="C:\Users\Owner\AppData\Local\Microsoft\Windows\Temporary Internet Files\Content.IE5\UV298DJG\MC900412612[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10400" y="3962400"/>
            <a:ext cx="1782763" cy="193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597551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5475" y="1236663"/>
            <a:ext cx="7818438" cy="521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2000" b="1" dirty="0" smtClean="0"/>
              <a:t>Beyond Rates: Additional 2014 perspective</a:t>
            </a:r>
            <a:endParaRPr lang="en-US" sz="2000" b="1" dirty="0"/>
          </a:p>
        </p:txBody>
      </p:sp>
    </p:spTree>
    <p:extLst>
      <p:ext uri="{BB962C8B-B14F-4D97-AF65-F5344CB8AC3E}">
        <p14:creationId xmlns:p14="http://schemas.microsoft.com/office/powerpoint/2010/main" xmlns="" val="1672208710"/>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3/20/2008 7:11:41 P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3/20/2008 7:11:41 PM"/>
</p:tagLst>
</file>

<file path=ppt/theme/theme1.xml><?xml version="1.0" encoding="utf-8"?>
<a:theme xmlns:a="http://schemas.openxmlformats.org/drawingml/2006/main" name="2013_sales_Meeting-A">
  <a:themeElements>
    <a:clrScheme name="holiday">
      <a:dk1>
        <a:srgbClr val="12175E"/>
      </a:dk1>
      <a:lt1>
        <a:sysClr val="window" lastClr="FFFFFF"/>
      </a:lt1>
      <a:dk2>
        <a:srgbClr val="69676D"/>
      </a:dk2>
      <a:lt2>
        <a:srgbClr val="A5A5A5"/>
      </a:lt2>
      <a:accent1>
        <a:srgbClr val="7F7F7F"/>
      </a:accent1>
      <a:accent2>
        <a:srgbClr val="E0E0E2"/>
      </a:accent2>
      <a:accent3>
        <a:srgbClr val="A4A3A8"/>
      </a:accent3>
      <a:accent4>
        <a:srgbClr val="BFBFBF"/>
      </a:accent4>
      <a:accent5>
        <a:srgbClr val="595959"/>
      </a:accent5>
      <a:accent6>
        <a:srgbClr val="3F3F3F"/>
      </a:accent6>
      <a:hlink>
        <a:srgbClr val="12175E"/>
      </a:hlink>
      <a:folHlink>
        <a:srgbClr val="7F7F7F"/>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xmlns="" name="World country report presentation" id="{F5D0384A-00F6-4BDA-834C-33F5C4031353}" vid="{A5A61C26-2E15-47AF-A86A-D1E541AAE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24837</TotalTime>
  <Words>2601</Words>
  <Application>Microsoft Office PowerPoint</Application>
  <PresentationFormat>On-screen Show (4:3)</PresentationFormat>
  <Paragraphs>634</Paragraphs>
  <Slides>44</Slides>
  <Notes>11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2013_sales_Meeting-A</vt:lpstr>
      <vt:lpstr>Slide 1</vt:lpstr>
      <vt:lpstr>Slide 2</vt:lpstr>
      <vt:lpstr>Tom McIntyre - President – Passageways division  Lisa Hoehn - Vice President national Corporate Sales   Kristina dunn - Director of corporate development</vt:lpstr>
      <vt:lpstr>Slide 4</vt:lpstr>
      <vt:lpstr>Slide 5</vt:lpstr>
      <vt:lpstr>Slide 6</vt:lpstr>
      <vt:lpstr>Slide 7</vt:lpstr>
      <vt:lpstr>Slide 8</vt:lpstr>
      <vt:lpstr>Beyond Rates: Additional 2014 perspective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Airline Industry:  Cost Drivers</vt:lpstr>
      <vt:lpstr>Slide 23</vt:lpstr>
      <vt:lpstr>Slide 24</vt:lpstr>
      <vt:lpstr>Airline Industry: Price of Air Travel versus Other Goods &amp; Services</vt:lpstr>
      <vt:lpstr>Slide 26</vt:lpstr>
      <vt:lpstr>Slide 27</vt:lpstr>
      <vt:lpstr>Car Rental Industry: Overview</vt:lpstr>
      <vt:lpstr>The PPI for passenger car rentals has gone up 22% from 2005 to 2008 indicating increased fleet and fuel cost. In 2008 and 2009, prices have slightly increased and since 2011 prices are still dropping significantly.</vt:lpstr>
      <vt:lpstr>Car Rental Industry: Market Share</vt:lpstr>
      <vt:lpstr>Slide 31</vt:lpstr>
      <vt:lpstr>Slide 32</vt:lpstr>
      <vt:lpstr>Hotel Industry: Chains / Brands</vt:lpstr>
      <vt:lpstr>The PPI for hotel rooms have fluctuated during 2012 due to pressures from both buyers and sellers.  The 2013 average  is 134.7, indicating rates are continuing to rise. </vt:lpstr>
      <vt:lpstr>Slide 35</vt:lpstr>
      <vt:lpstr>Travel Industry:  Overview</vt:lpstr>
      <vt:lpstr>Slide 37</vt:lpstr>
      <vt:lpstr>Industry Profile - Objective &amp; Key Questions</vt:lpstr>
      <vt:lpstr>Slide 39</vt:lpstr>
      <vt:lpstr>Strategy Considerations</vt:lpstr>
      <vt:lpstr>High Level Travel Project Plan</vt:lpstr>
      <vt:lpstr>Slide 42</vt:lpstr>
      <vt:lpstr>Slide 43</vt:lpstr>
      <vt:lpstr>Thank you!  Closing – 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tara.caspers</dc:creator>
  <cp:lastModifiedBy>Tmac</cp:lastModifiedBy>
  <cp:revision>1276</cp:revision>
  <dcterms:created xsi:type="dcterms:W3CDTF">2012-12-20T15:00:08Z</dcterms:created>
  <dcterms:modified xsi:type="dcterms:W3CDTF">2014-11-06T18:39:01Z</dcterms:modified>
</cp:coreProperties>
</file>