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41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39" r:id="rId38"/>
    <p:sldId id="340" r:id="rId39"/>
    <p:sldId id="326" r:id="rId40"/>
    <p:sldId id="327" r:id="rId41"/>
    <p:sldId id="342" r:id="rId42"/>
    <p:sldId id="343" r:id="rId43"/>
    <p:sldId id="344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335" r:id="rId52"/>
    <p:sldId id="336" r:id="rId53"/>
    <p:sldId id="338" r:id="rId54"/>
    <p:sldId id="292" r:id="rId55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73" d="100"/>
          <a:sy n="73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20E65-C804-4F57-96C6-CCE4F357B4FA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13488-024A-4B9D-8389-C6DFFD82B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58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40734-5109-49E2-9643-09D405284CB5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66897-B91D-40C0-A49A-7B7EF5C55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31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C52B9E55-BED0-449E-91EB-9BEAA83D7E06}" type="slidenum">
              <a:rPr lang="en-US">
                <a:latin typeface="Calibri" pitchFamily="34" charset="0"/>
              </a:rPr>
              <a:pPr eaLnBrk="1" hangingPunct="1"/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A51C606E-B406-46DB-B187-2699BB3B0D89}" type="slidenum">
              <a:rPr lang="en-US">
                <a:latin typeface="Calibri" pitchFamily="34" charset="0"/>
              </a:rPr>
              <a:pPr eaLnBrk="1" hangingPunct="1"/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454FBA7E-4FA6-460A-B6E4-B5B8D1679687}" type="slidenum">
              <a:rPr lang="en-US">
                <a:latin typeface="Calibri" pitchFamily="34" charset="0"/>
              </a:rPr>
              <a:pPr eaLnBrk="1" hangingPunct="1"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244DD228-28AA-4CAA-BA10-C46E87A50AAA}" type="slidenum">
              <a:rPr lang="en-US">
                <a:latin typeface="Calibri" pitchFamily="34" charset="0"/>
              </a:rPr>
              <a:pPr eaLnBrk="1" hangingPunct="1"/>
              <a:t>19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6AFA86FA-7CE6-4E97-992F-D6D0434381CC}" type="slidenum">
              <a:rPr lang="en-US">
                <a:latin typeface="Calibri" pitchFamily="34" charset="0"/>
              </a:rPr>
              <a:pPr eaLnBrk="1" hangingPunct="1"/>
              <a:t>23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73215464-888B-45B6-9919-BC6F3409CE83}" type="slidenum">
              <a:rPr lang="en-US">
                <a:latin typeface="Calibri" pitchFamily="34" charset="0"/>
              </a:rPr>
              <a:pPr eaLnBrk="1" hangingPunct="1"/>
              <a:t>31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CE164F2C-EF1C-4887-A992-79821339E5EE}" type="slidenum">
              <a:rPr lang="en-US">
                <a:latin typeface="Calibri" pitchFamily="34" charset="0"/>
              </a:rPr>
              <a:pPr eaLnBrk="1" hangingPunct="1"/>
              <a:t>45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fld id="{36C6F1F8-D9CC-49E7-A8AF-E7E27900C9D8}" type="slidenum">
              <a:rPr lang="en-US">
                <a:latin typeface="Calibri" pitchFamily="34" charset="0"/>
              </a:rPr>
              <a:pPr eaLnBrk="1" hangingPunct="1"/>
              <a:t>53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68217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AC22-9EAD-4D24-91A5-7F4D0F70F564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14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E6B-F7A8-4545-B629-158DEB40A41C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93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1600200"/>
            <a:ext cx="91440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610600" y="1597025"/>
            <a:ext cx="5334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6363"/>
          </a:xfrm>
        </p:spPr>
        <p:txBody>
          <a:bodyPr lIns="45720" rIns="45720">
            <a:noAutofit/>
          </a:bodyPr>
          <a:lstStyle>
            <a:lvl1pPr algn="l">
              <a:defRPr lang="en-US" b="1" cap="none" baseline="0">
                <a:ln w="5000" cmpd="sng">
                  <a:noFill/>
                  <a:prstDash val="solid"/>
                </a:ln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31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1600200"/>
            <a:ext cx="91440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610600" y="1597025"/>
            <a:ext cx="5334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6363"/>
          </a:xfrm>
        </p:spPr>
        <p:txBody>
          <a:bodyPr lIns="45720" rIns="45720">
            <a:noAutofit/>
          </a:bodyPr>
          <a:lstStyle>
            <a:lvl1pPr algn="l">
              <a:defRPr lang="en-US" b="1" cap="none" baseline="0">
                <a:ln w="5000" cmpd="sng">
                  <a:noFill/>
                  <a:prstDash val="solid"/>
                </a:ln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31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1600200"/>
            <a:ext cx="91440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610600" y="1597025"/>
            <a:ext cx="5334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6363"/>
          </a:xfrm>
        </p:spPr>
        <p:txBody>
          <a:bodyPr lIns="45720" rIns="45720">
            <a:noAutofit/>
          </a:bodyPr>
          <a:lstStyle>
            <a:lvl1pPr algn="l">
              <a:defRPr lang="en-US" b="1" cap="none" baseline="0">
                <a:ln w="5000" cmpd="sng">
                  <a:noFill/>
                  <a:prstDash val="solid"/>
                </a:ln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31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1600200"/>
            <a:ext cx="91440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610600" y="1597025"/>
            <a:ext cx="5334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6363"/>
          </a:xfrm>
        </p:spPr>
        <p:txBody>
          <a:bodyPr lIns="45720" rIns="45720">
            <a:noAutofit/>
          </a:bodyPr>
          <a:lstStyle>
            <a:lvl1pPr algn="l">
              <a:defRPr lang="en-US" b="1" cap="none" baseline="0">
                <a:ln w="5000" cmpd="sng">
                  <a:noFill/>
                  <a:prstDash val="solid"/>
                </a:ln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31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1600200"/>
            <a:ext cx="91440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610600" y="1597025"/>
            <a:ext cx="5334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6363"/>
          </a:xfrm>
        </p:spPr>
        <p:txBody>
          <a:bodyPr lIns="45720" rIns="45720">
            <a:noAutofit/>
          </a:bodyPr>
          <a:lstStyle>
            <a:lvl1pPr algn="l">
              <a:defRPr lang="en-US" b="1" cap="none" baseline="0">
                <a:ln w="5000" cmpd="sng">
                  <a:noFill/>
                  <a:prstDash val="solid"/>
                </a:ln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31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1600200"/>
            <a:ext cx="91440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610600" y="1597025"/>
            <a:ext cx="5334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6363"/>
          </a:xfrm>
        </p:spPr>
        <p:txBody>
          <a:bodyPr lIns="45720" rIns="45720">
            <a:noAutofit/>
          </a:bodyPr>
          <a:lstStyle>
            <a:lvl1pPr algn="l">
              <a:defRPr lang="en-US" b="1" cap="none" baseline="0">
                <a:ln w="5000" cmpd="sng">
                  <a:noFill/>
                  <a:prstDash val="solid"/>
                </a:ln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31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1600200"/>
            <a:ext cx="91440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610600" y="1597025"/>
            <a:ext cx="533400" cy="3757613"/>
          </a:xfrm>
          <a:prstGeom prst="rect">
            <a:avLst/>
          </a:prstGeom>
          <a:solidFill>
            <a:srgbClr val="275C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6363"/>
          </a:xfrm>
        </p:spPr>
        <p:txBody>
          <a:bodyPr lIns="45720" rIns="45720">
            <a:noAutofit/>
          </a:bodyPr>
          <a:lstStyle>
            <a:lvl1pPr algn="l">
              <a:defRPr lang="en-US" b="1" cap="none" baseline="0">
                <a:ln w="5000" cmpd="sng">
                  <a:noFill/>
                  <a:prstDash val="solid"/>
                </a:ln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31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AC7-03CD-4F00-9CCE-3C4161DFAC0D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26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5EC4-DD49-4B26-B5E4-48C3F204BB29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47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D30A-9F4F-47B2-8C38-2CDCD0AD1330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24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047A-E384-4CE1-A159-9658C17F3052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73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78E9-DAD5-4393-BB56-F9B6DD0DE813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35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A0D4-02D3-4EC3-BF92-594B4F91EC8C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15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FDC2-79D2-417A-A7A3-BEF83E8917A1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37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EF99-62FE-4642-AE1D-EC2BF8F0D431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02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5199A-42CD-4313-AC28-5DB9947E7D24}" type="datetime1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241B-EBFC-452B-AB56-274FDE5289A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&#10;fotter.jpg                                                     00099F31Macintosh HD                   7C26345A: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653088"/>
            <a:ext cx="91440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0761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7" r:id="rId1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7441" y="1600200"/>
            <a:ext cx="6849118" cy="287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8738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Grandfathered Plans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Grandfathered plan: </a:t>
            </a:r>
            <a:r>
              <a:rPr lang="en-US" dirty="0" smtClean="0"/>
              <a:t>group health plan or health insurance coverage in which an individual was enrolled on March 23, 2010</a:t>
            </a:r>
          </a:p>
          <a:p>
            <a:r>
              <a:rPr lang="en-US" dirty="0" smtClean="0"/>
              <a:t>Certain health care reform provisions don’t apply to grandfathered plans, even if coverage is later renewed</a:t>
            </a:r>
          </a:p>
          <a:p>
            <a:r>
              <a:rPr lang="en-US" dirty="0" smtClean="0"/>
              <a:t>A plan can lose grandfathered status by making too many changes to benefits or costs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67695D"/>
                </a:solidFill>
              </a:rPr>
              <a:t>Plans will have to analyze status and changes at each renewal </a:t>
            </a:r>
          </a:p>
        </p:txBody>
      </p:sp>
    </p:spTree>
    <p:extLst>
      <p:ext uri="{BB962C8B-B14F-4D97-AF65-F5344CB8AC3E}">
        <p14:creationId xmlns:p14="http://schemas.microsoft.com/office/powerpoint/2010/main" xmlns="" val="310613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Rules Don’t Apply to Grandfathered Plans?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Patient protections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Nondiscrimination rules for fully-insured plans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Preventive care coverage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New appeals process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Quality of care reporting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Insurance premium restrictions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Guaranteed issue and renewal of coverage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Nondiscrimination based on health status/in health care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Comprehensive health insurance coverage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Limits on cost-sharing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/>
              <a:t>Coverage for clinical trials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91536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5625"/>
          </a:xfrm>
        </p:spPr>
        <p:txBody>
          <a:bodyPr/>
          <a:lstStyle/>
          <a:p>
            <a:r>
              <a:rPr smtClean="0">
                <a:ln>
                  <a:noFill/>
                </a:ln>
              </a:rPr>
              <a:t>Reforms Currently in Place</a:t>
            </a:r>
          </a:p>
        </p:txBody>
      </p:sp>
    </p:spTree>
    <p:extLst>
      <p:ext uri="{BB962C8B-B14F-4D97-AF65-F5344CB8AC3E}">
        <p14:creationId xmlns:p14="http://schemas.microsoft.com/office/powerpoint/2010/main" xmlns="" val="270567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Provisions Effective before 2013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Small employer tax credit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Dependent coverage up to age 26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No lifetime limits/restrictions on annual limits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No rescissions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No pre-existing condition exclusions for children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No cost-sharing for preventive care services (non-GF plans)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Appeals process changes (non-GF plans)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No reimbursement for OTC medicine or drugs (without a prescription)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Medical loss ratio rules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200" smtClean="0"/>
              <a:t>Form W-2 reporting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xmlns="" val="281850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Provisions Effective in 2013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/>
              <a:t>Uniform Summary of Benefits and Coverage (SBC) requirement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No cost-sharing for preventive care services for women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Increased Medicare tax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Health FSA contribution limits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Whistleblower protections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Patient-Centered Outcomes Research Institute Fees (PCORI) Fees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Notice of Exchange</a:t>
            </a:r>
          </a:p>
          <a:p>
            <a:pPr>
              <a:lnSpc>
                <a:spcPct val="90000"/>
              </a:lnSpc>
            </a:pP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xmlns="" val="362063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5625"/>
          </a:xfrm>
        </p:spPr>
        <p:txBody>
          <a:bodyPr/>
          <a:lstStyle/>
          <a:p>
            <a:pPr eaLnBrk="1" hangingPunct="1"/>
            <a:r>
              <a:rPr smtClean="0">
                <a:ln>
                  <a:noFill/>
                </a:ln>
              </a:rPr>
              <a:t>2013 Compliance Deadlines</a:t>
            </a:r>
          </a:p>
        </p:txBody>
      </p:sp>
    </p:spTree>
    <p:extLst>
      <p:ext uri="{BB962C8B-B14F-4D97-AF65-F5344CB8AC3E}">
        <p14:creationId xmlns:p14="http://schemas.microsoft.com/office/powerpoint/2010/main" xmlns="" val="979493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Summary of Benefits and Coverage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Simple &amp; concise explanation of benefits and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Template provided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Can provide in paper or electronic form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Applies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Issuers and health plans (plan sponsors)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GF and non-GF plans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No duplication required: if issuer provides to enrollees, plan doesn’t have to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Providing to participants and beneficiaries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1st day of </a:t>
            </a:r>
            <a:r>
              <a:rPr lang="en-US" sz="1900" b="1" dirty="0" smtClean="0">
                <a:solidFill>
                  <a:srgbClr val="67695D"/>
                </a:solidFill>
              </a:rPr>
              <a:t>1st open enrollment period </a:t>
            </a:r>
            <a:r>
              <a:rPr lang="en-US" sz="1900" dirty="0" smtClean="0">
                <a:solidFill>
                  <a:srgbClr val="67695D"/>
                </a:solidFill>
              </a:rPr>
              <a:t>on/after Sept. 23, 2012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1st day of </a:t>
            </a:r>
            <a:r>
              <a:rPr lang="en-US" sz="1900" b="1" dirty="0" smtClean="0">
                <a:solidFill>
                  <a:srgbClr val="67695D"/>
                </a:solidFill>
              </a:rPr>
              <a:t>1st plan year </a:t>
            </a:r>
            <a:r>
              <a:rPr lang="en-US" sz="1900" dirty="0" smtClean="0">
                <a:solidFill>
                  <a:srgbClr val="67695D"/>
                </a:solidFill>
              </a:rPr>
              <a:t>on/after Sept. 23, 2012 (for other enrollment)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Must provide at various points thereafter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>
              <a:solidFill>
                <a:srgbClr val="67695D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9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8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SBC Standards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Appearance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Cannot be longer than 4 double-sided pages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12-point or larger font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May be color or black and white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Paper or electronic form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Template available</a:t>
            </a:r>
          </a:p>
          <a:p>
            <a:pPr eaLnBrk="1" hangingPunct="1"/>
            <a:r>
              <a:rPr lang="en-US" dirty="0" smtClean="0"/>
              <a:t>Language: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Easily understood language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“Culturally and linguistically appropriate manner” – interpretive services and written translations upon request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Translations are available</a:t>
            </a:r>
          </a:p>
          <a:p>
            <a:pPr eaLnBrk="1" hangingPunct="1"/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SBC Content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Uniform definitions of standard terms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Description of plan’s coverage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Exceptions and limitations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Cost-sharing provisions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Renewability and continuation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Coverage examples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Required statements and contact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Internet address for obtaining the uniform glossary of terms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7990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60-Day Notice Rule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Effective once SBC rule is effective for a plan</a:t>
            </a:r>
          </a:p>
          <a:p>
            <a:pPr eaLnBrk="1" hangingPunct="1"/>
            <a:r>
              <a:rPr lang="en-US" dirty="0" smtClean="0"/>
              <a:t>Material modifications </a:t>
            </a:r>
            <a:r>
              <a:rPr lang="en-US" b="1" dirty="0" smtClean="0"/>
              <a:t>not in connection with renewal </a:t>
            </a:r>
            <a:r>
              <a:rPr lang="en-US" dirty="0" smtClean="0"/>
              <a:t>must be described in a summary of material modifications (SMM) or an updated SBC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Must be provided at least </a:t>
            </a:r>
            <a:r>
              <a:rPr lang="en-US" b="1" dirty="0" smtClean="0">
                <a:solidFill>
                  <a:srgbClr val="67695D"/>
                </a:solidFill>
              </a:rPr>
              <a:t>60 days BEFORE </a:t>
            </a:r>
            <a:r>
              <a:rPr lang="en-US" dirty="0" smtClean="0">
                <a:solidFill>
                  <a:srgbClr val="67695D"/>
                </a:solidFill>
              </a:rPr>
              <a:t>modification becomes effective</a:t>
            </a:r>
          </a:p>
          <a:p>
            <a:pPr eaLnBrk="1" hangingPunct="1"/>
            <a:r>
              <a:rPr lang="en-US" dirty="0" smtClean="0"/>
              <a:t>Material modification: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Enhancement of covered benefits or services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Material reduction in covered benefits or services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More stringent requirements for receipt of benefits</a:t>
            </a:r>
          </a:p>
          <a:p>
            <a:pPr eaLnBrk="1" hangingPunct="1"/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4075113"/>
            <a:ext cx="77724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dirty="0"/>
              <a:t>Justin W. Spewock, LIC, CGBM, CEO</a:t>
            </a:r>
          </a:p>
          <a:p>
            <a:pPr algn="ctr" eaLnBrk="0" hangingPunct="0"/>
            <a:r>
              <a:rPr lang="en-US" sz="2800" dirty="0"/>
              <a:t>Ballard Benefit Works, Inc.</a:t>
            </a:r>
          </a:p>
        </p:txBody>
      </p:sp>
      <p:sp>
        <p:nvSpPr>
          <p:cNvPr id="7" name="Rectangle 6"/>
          <p:cNvSpPr/>
          <p:nvPr/>
        </p:nvSpPr>
        <p:spPr>
          <a:xfrm>
            <a:off x="400050" y="1142999"/>
            <a:ext cx="8343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b="1" dirty="0">
                <a:solidFill>
                  <a:schemeClr val="tx2"/>
                </a:solidFill>
                <a:latin typeface="+mj-lt"/>
              </a:rPr>
              <a:t>Health Care Reform Update:</a:t>
            </a:r>
          </a:p>
          <a:p>
            <a:pPr algn="ctr" eaLnBrk="0" hangingPunct="0"/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Where we have been and Where we are going</a:t>
            </a:r>
            <a:endParaRPr lang="en-US" sz="4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040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Preventive Care for Women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New guidelines for preventive care for women on Aug. 1, 2011</a:t>
            </a:r>
          </a:p>
          <a:p>
            <a:pPr eaLnBrk="1" hangingPunct="1"/>
            <a:r>
              <a:rPr lang="en-US" dirty="0" smtClean="0"/>
              <a:t>Must provide coverage for women’s preventive health services without any cost-sharing 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Applies to non-GF plans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No deductible, copayment or coinsurance</a:t>
            </a:r>
          </a:p>
          <a:p>
            <a:pPr eaLnBrk="1" hangingPunct="1"/>
            <a:r>
              <a:rPr lang="en-US" dirty="0" smtClean="0"/>
              <a:t>Effective for plan years beginning on or after        </a:t>
            </a:r>
            <a:r>
              <a:rPr lang="en-US" b="1" dirty="0" smtClean="0"/>
              <a:t>Aug. 1, 2012</a:t>
            </a:r>
          </a:p>
          <a:p>
            <a:pPr eaLnBrk="1" hangingPunct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1838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Covered Health Services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Well-women visits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Gestational diabetes screening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HPV DNA testing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Sexually transmitted infection counseling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HIV screening and counseling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Breastfeeding support, supplies and counseling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Domestic violence screening and counseling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Contraceptives and contraceptive counseling (certain exceptions apply to religious employers)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7121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Increased Medicare Tax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Medicare tax rate to increase for high-earners for </a:t>
            </a:r>
            <a:r>
              <a:rPr lang="en-US" sz="2200" b="1" dirty="0" smtClean="0"/>
              <a:t>2013 tax year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0.9 percent increase (from 1.45 percent to 2.35 percent)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High-earner threshold 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Single: $200,000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Married : $250,000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Individual liability for tax depends on filing status and household income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Employer responsibilities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Withhold additional amounts from wages in excess of $200,000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No requirement to match additional tax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solidFill>
                  <a:srgbClr val="67695D"/>
                </a:solidFill>
              </a:rPr>
              <a:t>No requirement to notify employees</a:t>
            </a:r>
          </a:p>
          <a:p>
            <a:pPr eaLnBrk="1" hangingPunct="1">
              <a:lnSpc>
                <a:spcPct val="90000"/>
              </a:lnSpc>
            </a:pPr>
            <a:endParaRPr lang="en-US" sz="19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43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Health FSA Limits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Before health care reform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No limit on salary reductions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Many employers imposed limit</a:t>
            </a:r>
          </a:p>
          <a:p>
            <a:pPr eaLnBrk="1" hangingPunct="1"/>
            <a:r>
              <a:rPr lang="en-US" dirty="0" smtClean="0"/>
              <a:t>Beginning with 2013 plan year, limit is </a:t>
            </a:r>
            <a:r>
              <a:rPr lang="en-US" b="1" dirty="0" smtClean="0"/>
              <a:t>$2500/year</a:t>
            </a:r>
            <a:r>
              <a:rPr lang="en-US" dirty="0" smtClean="0"/>
              <a:t>                                     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Limit is indexed for inflation for later years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Per FSA limit</a:t>
            </a:r>
          </a:p>
          <a:p>
            <a:pPr eaLnBrk="1" hangingPunct="1"/>
            <a:r>
              <a:rPr lang="en-US" dirty="0" smtClean="0"/>
              <a:t>Does not apply to dependent care FSAs                          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401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Whistleblower Protections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OSHA final rule clarifies protections for employees under ACA</a:t>
            </a:r>
          </a:p>
          <a:p>
            <a:r>
              <a:rPr lang="en-US" dirty="0" smtClean="0"/>
              <a:t>Employers may not retaliate against employees for: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Providing information or filing a complaint regarding ACA violations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Objecting to or refusing to participate in violations of the ACA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Receiving a premium credit or subsidy for coverage though an Exchange</a:t>
            </a:r>
          </a:p>
          <a:p>
            <a:r>
              <a:rPr lang="en-US" dirty="0" smtClean="0"/>
              <a:t>Employees can file complaints with OSHA if they experience retaliation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Discharge, demotion, discipline,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2186193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PCORI Fees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Apply to plan years ending on or after </a:t>
            </a:r>
            <a:r>
              <a:rPr lang="en-US" b="1" smtClean="0"/>
              <a:t>Oct. 1, 2012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End with the 2018 plan year – do not apply for plan years ending on or after Oct. 1, 2019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Paid annually on Form 720 by July 31 each year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Amount of fees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2012 plan year: $1 x average number of covered lives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2013 plan year: $2 x average number of covered lives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2014 and beyond: increase based on National Health Expenditures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Who pays?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Insurance carriers and self-funded plan sponsors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Special rule for HRAs</a:t>
            </a:r>
          </a:p>
        </p:txBody>
      </p:sp>
    </p:spTree>
    <p:extLst>
      <p:ext uri="{BB962C8B-B14F-4D97-AF65-F5344CB8AC3E}">
        <p14:creationId xmlns:p14="http://schemas.microsoft.com/office/powerpoint/2010/main" xmlns="" val="1657032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Notice of Exchange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/>
              <a:t>Employers subject to the FLSA must notify new and current employees of Exchange information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67695D"/>
                </a:solidFill>
              </a:rPr>
              <a:t>New employees </a:t>
            </a:r>
            <a:r>
              <a:rPr lang="en-US" sz="1900" b="1" smtClean="0">
                <a:solidFill>
                  <a:srgbClr val="FF0000"/>
                </a:solidFill>
              </a:rPr>
              <a:t>beginning Oct. 1, 2013 </a:t>
            </a:r>
            <a:r>
              <a:rPr lang="en-US" sz="1900" smtClean="0">
                <a:solidFill>
                  <a:srgbClr val="67695D"/>
                </a:solidFill>
              </a:rPr>
              <a:t>(within 2 weeks)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67695D"/>
                </a:solidFill>
              </a:rPr>
              <a:t>Current employees </a:t>
            </a:r>
            <a:r>
              <a:rPr lang="en-US" sz="1900" b="1" smtClean="0">
                <a:solidFill>
                  <a:srgbClr val="FF0000"/>
                </a:solidFill>
              </a:rPr>
              <a:t>no later than Oct. 1, 2013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Notice must include information about: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900" smtClean="0">
                <a:solidFill>
                  <a:srgbClr val="67695D"/>
                </a:solidFill>
              </a:rPr>
              <a:t>Existence of health benefit Exchange and services provided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900" smtClean="0">
                <a:solidFill>
                  <a:srgbClr val="67695D"/>
                </a:solidFill>
              </a:rPr>
              <a:t>Potential eligibility for subsidy under Exchange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900" smtClean="0">
                <a:solidFill>
                  <a:srgbClr val="67695D"/>
                </a:solidFill>
              </a:rPr>
              <a:t>Risk of losing employer contribution if employee buys coverage through an Exchange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smtClean="0"/>
              <a:t>Model notice available (will need some customization)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smtClean="0"/>
              <a:t>Notice can be provided by mail or electronically (if DOL requirements met)</a:t>
            </a:r>
          </a:p>
        </p:txBody>
      </p:sp>
    </p:spTree>
    <p:extLst>
      <p:ext uri="{BB962C8B-B14F-4D97-AF65-F5344CB8AC3E}">
        <p14:creationId xmlns:p14="http://schemas.microsoft.com/office/powerpoint/2010/main" xmlns="" val="653222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Federal Income Poverty Levels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(48 Contiguous States)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5994629"/>
              </p:ext>
            </p:extLst>
          </p:nvPr>
        </p:nvGraphicFramePr>
        <p:xfrm>
          <a:off x="190499" y="1114097"/>
          <a:ext cx="8763001" cy="466240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50827"/>
                <a:gridCol w="1252029"/>
                <a:gridCol w="1252029"/>
                <a:gridCol w="1252029"/>
                <a:gridCol w="1252029"/>
                <a:gridCol w="1252029"/>
                <a:gridCol w="1252029"/>
              </a:tblGrid>
              <a:tr h="787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Household Size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133%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150%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300%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400%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$11,490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$15,282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$17,235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$22,980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$34,470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$45,960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15,510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20,628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23,265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31,020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46,530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62,040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19,530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25,975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29,295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39,060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58,590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78,120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23,550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31,322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35,325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47,100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70,650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94,200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27,570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36,668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41,355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55,140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82,710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110,280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31,590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42,015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47,385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63,180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94,770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126,360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35,610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47,361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53,415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71,220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106,830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142,440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39,630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52,708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59,445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79,260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118,890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158,520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81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For each additional person, add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$4,020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$5,347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$6,030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$8,040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$12,060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$16,080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6198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5625"/>
          </a:xfrm>
        </p:spPr>
        <p:txBody>
          <a:bodyPr/>
          <a:lstStyle/>
          <a:p>
            <a:r>
              <a:rPr smtClean="0">
                <a:ln>
                  <a:noFill/>
                </a:ln>
              </a:rPr>
              <a:t>2014 Compliance Deadlines</a:t>
            </a:r>
          </a:p>
        </p:txBody>
      </p:sp>
    </p:spTree>
    <p:extLst>
      <p:ext uri="{BB962C8B-B14F-4D97-AF65-F5344CB8AC3E}">
        <p14:creationId xmlns:p14="http://schemas.microsoft.com/office/powerpoint/2010/main" xmlns="" val="4187709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Individual Mandate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Effective Jan. 1, 2014: Individuals must enroll in health coverage or pay a penalty</a:t>
            </a:r>
          </a:p>
          <a:p>
            <a:r>
              <a:rPr lang="en-US" dirty="0" smtClean="0"/>
              <a:t>Penalty amount: Greater of a flat dollar amount or a percent of income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2014 = $95 or 1%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2015 = $325 or 2%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2016 = $695 or 2.5%</a:t>
            </a:r>
          </a:p>
          <a:p>
            <a:r>
              <a:rPr lang="en-US" dirty="0" smtClean="0"/>
              <a:t>Family penalty capped at 300% of the adult flat dollar penalty or “bronze” level Exchange premium</a:t>
            </a:r>
          </a:p>
          <a:p>
            <a:r>
              <a:rPr lang="en-US" dirty="0" smtClean="0"/>
              <a:t>Some exceptions apply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6497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0" hangingPunct="0"/>
            <a:r>
              <a:rPr lang="en-US" dirty="0"/>
              <a:t>The materials and information have been prepared for informational purposes only. </a:t>
            </a:r>
          </a:p>
          <a:p>
            <a:pPr eaLnBrk="0" hangingPunct="0"/>
            <a:endParaRPr lang="en-US" dirty="0" smtClean="0"/>
          </a:p>
          <a:p>
            <a:pPr eaLnBrk="0" hangingPunct="0"/>
            <a:r>
              <a:rPr lang="en-US" dirty="0" smtClean="0"/>
              <a:t>This </a:t>
            </a:r>
            <a:r>
              <a:rPr lang="en-US" dirty="0"/>
              <a:t>is not legal advice, nor intended to create or constitute a lawyer-client relationship. </a:t>
            </a:r>
          </a:p>
          <a:p>
            <a:pPr eaLnBrk="0" hangingPunct="0"/>
            <a:endParaRPr lang="en-US" dirty="0" smtClean="0"/>
          </a:p>
          <a:p>
            <a:pPr eaLnBrk="0" hangingPunct="0"/>
            <a:r>
              <a:rPr lang="en-US" dirty="0" smtClean="0"/>
              <a:t>Before </a:t>
            </a:r>
            <a:r>
              <a:rPr lang="en-US" dirty="0"/>
              <a:t>acting on the basis of any information or material, readers who have specific questions or problems should consult their lawyer.</a:t>
            </a:r>
          </a:p>
        </p:txBody>
      </p:sp>
    </p:spTree>
    <p:extLst>
      <p:ext uri="{BB962C8B-B14F-4D97-AF65-F5344CB8AC3E}">
        <p14:creationId xmlns:p14="http://schemas.microsoft.com/office/powerpoint/2010/main" xmlns="" val="1463874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Health Insurance Exchanges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Health insurance Exchanges will be established in each state (by the state or the federal government)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State action:</a:t>
            </a:r>
          </a:p>
          <a:p>
            <a:pPr lvl="1"/>
            <a:r>
              <a:rPr lang="en-US" sz="2100" dirty="0" smtClean="0">
                <a:solidFill>
                  <a:srgbClr val="67695D"/>
                </a:solidFill>
              </a:rPr>
              <a:t>17 (and D.C.) declared state-based Exchange</a:t>
            </a:r>
          </a:p>
          <a:p>
            <a:pPr lvl="1"/>
            <a:r>
              <a:rPr lang="en-US" sz="2100" dirty="0" smtClean="0">
                <a:solidFill>
                  <a:srgbClr val="67695D"/>
                </a:solidFill>
              </a:rPr>
              <a:t>7 planning Partnership Exchange</a:t>
            </a:r>
          </a:p>
          <a:p>
            <a:pPr lvl="1"/>
            <a:r>
              <a:rPr lang="en-US" sz="2100" dirty="0" smtClean="0">
                <a:solidFill>
                  <a:srgbClr val="67695D"/>
                </a:solidFill>
              </a:rPr>
              <a:t>26 default to federal Exchange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Deadlines: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Open enrollment: 10/1/13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Fully operational: 1/1/14</a:t>
            </a:r>
          </a:p>
          <a:p>
            <a:r>
              <a:rPr lang="en-US" dirty="0" smtClean="0"/>
              <a:t>Model Notice: http</a:t>
            </a:r>
            <a:r>
              <a:rPr lang="en-US" dirty="0"/>
              <a:t>://www.dol.gov/ebsa/pdf/FLSAwithplans.pdf</a:t>
            </a:r>
          </a:p>
          <a:p>
            <a:pPr lvl="1"/>
            <a:endParaRPr lang="en-US" dirty="0" smtClean="0">
              <a:solidFill>
                <a:srgbClr val="67695D"/>
              </a:solidFill>
            </a:endParaRPr>
          </a:p>
          <a:p>
            <a:pPr>
              <a:buFont typeface="Arial" charset="0"/>
              <a:buNone/>
            </a:pPr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044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C:\Users\wiroll\Desktop\2_25 State Health Exchange Map FULL P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3087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Health Insurance Exchanges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Individuals and small employers can purchase coverage through an Exchange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Small Business Health Option Program (SHOP)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Small employers = up to 100 employees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Before 2016, states can define small employers as having up to 50 employees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2017, states can allow employers of any size to purchase coverage through Exchange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Individuals can be eligible for tax credits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Limits on income and government program eligibility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Employer plan is unaffordable or not of minimum value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549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Employer Responsibility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Large employers subject to “Pay or Play” rules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FF0000"/>
                </a:solidFill>
              </a:rPr>
              <a:t>Delayed for one year, until 2015 – these payments will not apply in 2014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FF0000"/>
                </a:solidFill>
              </a:rPr>
              <a:t>Future guidance may impact the rules described in this document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Applies to employers with 50 or more full-time equivalent employees in prior calendar year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67695D"/>
                </a:solidFill>
              </a:rPr>
              <a:t>FT employee: employed for an average of at least 30 hours of service per week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Penalties may apply if the employer: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200" dirty="0" smtClean="0">
                <a:solidFill>
                  <a:srgbClr val="67695D"/>
                </a:solidFill>
              </a:rPr>
              <a:t>Fails to offer minimum essential coverage to all FT employees (and dependents) 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200" dirty="0" smtClean="0">
                <a:solidFill>
                  <a:srgbClr val="67695D"/>
                </a:solidFill>
              </a:rPr>
              <a:t>Offers coverage that is not affordable or does not provide minimum value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Penalties triggered if any FT employee gets subsidized coverage through Exchange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1974815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Exchange Premium Assistance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Employee eligibility will trigger employer penalties</a:t>
            </a:r>
          </a:p>
          <a:p>
            <a:r>
              <a:rPr lang="en-US" dirty="0" smtClean="0"/>
              <a:t>Employees who are </a:t>
            </a:r>
            <a:r>
              <a:rPr lang="en-US" b="1" dirty="0" smtClean="0"/>
              <a:t>not offered employer coverage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Not eligible for government programs (like Medicaid)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Meet income requirements (less than 400% of FPL)</a:t>
            </a:r>
          </a:p>
          <a:p>
            <a:r>
              <a:rPr lang="en-US" dirty="0" smtClean="0"/>
              <a:t>Employees who are </a:t>
            </a:r>
            <a:r>
              <a:rPr lang="en-US" b="1" dirty="0" smtClean="0"/>
              <a:t>offered employer coverage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Not enrolled in employer’s plan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Not eligible for government programs (like Medicaid)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Meet income requirements (less than 400% of FPL)</a:t>
            </a:r>
          </a:p>
          <a:p>
            <a:pPr lvl="1"/>
            <a:r>
              <a:rPr lang="en-US" b="1" dirty="0" smtClean="0">
                <a:solidFill>
                  <a:srgbClr val="67695D"/>
                </a:solidFill>
              </a:rPr>
              <a:t>Employer’s coverage is unaffordable (greater than 9.5% of income for single coverage) or not of minimum value (covers less than 60% of cost of benefits)</a:t>
            </a:r>
          </a:p>
          <a:p>
            <a:endParaRPr lang="en-US" sz="2000" b="1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6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Employer Penalty Amounts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Employers that fail to offer coverage to all FT employees: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67695D"/>
                </a:solidFill>
              </a:rPr>
              <a:t>$2,000 per full-time employee (excludes first 30 employees)</a:t>
            </a:r>
          </a:p>
          <a:p>
            <a:r>
              <a:rPr lang="en-US" dirty="0" smtClean="0"/>
              <a:t>Employers that offer coverage to substantially all FT employees (and dependents) </a:t>
            </a:r>
            <a:r>
              <a:rPr lang="en-US" b="1" dirty="0" smtClean="0"/>
              <a:t>but not all FT employees</a:t>
            </a:r>
            <a:r>
              <a:rPr lang="en-US" dirty="0" smtClean="0"/>
              <a:t> </a:t>
            </a:r>
            <a:r>
              <a:rPr lang="en-US" u="sng" dirty="0" smtClean="0"/>
              <a:t>OR</a:t>
            </a:r>
            <a:r>
              <a:rPr lang="en-US" dirty="0" smtClean="0"/>
              <a:t> coverage is </a:t>
            </a:r>
            <a:r>
              <a:rPr lang="en-US" b="1" dirty="0" smtClean="0"/>
              <a:t>unaffordable</a:t>
            </a:r>
            <a:r>
              <a:rPr lang="en-US" dirty="0" smtClean="0"/>
              <a:t> or </a:t>
            </a:r>
            <a:r>
              <a:rPr lang="en-US" b="1" dirty="0" smtClean="0"/>
              <a:t>not minimum value</a:t>
            </a:r>
            <a:r>
              <a:rPr lang="en-US" dirty="0" smtClean="0"/>
              <a:t>: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67695D"/>
                </a:solidFill>
              </a:rPr>
              <a:t>$3,000 for each employee who receives subsidized coverage through an Exchange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67695D"/>
                </a:solidFill>
              </a:rPr>
              <a:t>Capped at $2,000 per FT employee (excluding first 30 employees)</a:t>
            </a:r>
          </a:p>
          <a:p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382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Safe Harbors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Employer penalties: who is a full-time employee?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67695D"/>
                </a:solidFill>
              </a:rPr>
              <a:t>Ongoing employees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67695D"/>
                </a:solidFill>
              </a:rPr>
              <a:t>New full-time employees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67695D"/>
                </a:solidFill>
              </a:rPr>
              <a:t>New seasonal and variable hour employees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Affordability safe harbors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67695D"/>
                </a:solidFill>
              </a:rPr>
              <a:t>Three optional safe harbors for determining affordability – W-2 wages, rate of pay and federal poverty line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Waiting periods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67695D"/>
                </a:solidFill>
              </a:rPr>
              <a:t>Cannot exceed 90 days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67695D"/>
                </a:solidFill>
              </a:rPr>
              <a:t>No penalty for employees in waiting period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Options for determining minimum value (MV)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67695D"/>
                </a:solidFill>
              </a:rPr>
              <a:t>MV calculator, design-based safe harbor checklist, actuary certification or metal level (small group plans)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Employers can rely on safe harbors through 2014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2606023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52400" y="1654175"/>
            <a:ext cx="841375" cy="70802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Initial Cycle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sz="3200" dirty="0">
                <a:solidFill>
                  <a:schemeClr val="tx2"/>
                </a:solidFill>
                <a:latin typeface="+mj-lt"/>
              </a:rPr>
              <a:t>Variable Hour/Seasonal Testing Methodology</a:t>
            </a:r>
          </a:p>
          <a:p>
            <a:pPr algn="ctr"/>
            <a:r>
              <a:rPr lang="en-US" sz="2800" b="1" u="sng" dirty="0">
                <a:solidFill>
                  <a:schemeClr val="tx2"/>
                </a:solidFill>
                <a:latin typeface="+mj-lt"/>
              </a:rPr>
              <a:t>Ongoing Employees</a:t>
            </a:r>
          </a:p>
        </p:txBody>
      </p:sp>
      <p:sp>
        <p:nvSpPr>
          <p:cNvPr id="4" name="Pentagon 29"/>
          <p:cNvSpPr>
            <a:spLocks noChangeArrowheads="1"/>
          </p:cNvSpPr>
          <p:nvPr/>
        </p:nvSpPr>
        <p:spPr bwMode="auto">
          <a:xfrm>
            <a:off x="914400" y="2971800"/>
            <a:ext cx="7696200" cy="990600"/>
          </a:xfrm>
          <a:prstGeom prst="homePlate">
            <a:avLst>
              <a:gd name="adj" fmla="val 499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5" name="Straight Connector 3072"/>
          <p:cNvCxnSpPr>
            <a:cxnSpLocks noChangeShapeType="1"/>
          </p:cNvCxnSpPr>
          <p:nvPr/>
        </p:nvCxnSpPr>
        <p:spPr bwMode="auto">
          <a:xfrm>
            <a:off x="3124200" y="2973388"/>
            <a:ext cx="0" cy="9890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34"/>
          <p:cNvCxnSpPr>
            <a:cxnSpLocks noChangeShapeType="1"/>
          </p:cNvCxnSpPr>
          <p:nvPr/>
        </p:nvCxnSpPr>
        <p:spPr bwMode="auto">
          <a:xfrm>
            <a:off x="5334000" y="2971800"/>
            <a:ext cx="0" cy="990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3074"/>
          <p:cNvSpPr txBox="1">
            <a:spLocks noChangeArrowheads="1"/>
          </p:cNvSpPr>
          <p:nvPr/>
        </p:nvSpPr>
        <p:spPr bwMode="auto">
          <a:xfrm>
            <a:off x="914400" y="28908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2013</a:t>
            </a: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3124200" y="28908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2014</a:t>
            </a: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5334000" y="28908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2015</a:t>
            </a:r>
          </a:p>
        </p:txBody>
      </p:sp>
      <p:sp>
        <p:nvSpPr>
          <p:cNvPr id="10" name="Pentagon 43"/>
          <p:cNvSpPr>
            <a:spLocks noChangeArrowheads="1"/>
          </p:cNvSpPr>
          <p:nvPr/>
        </p:nvSpPr>
        <p:spPr bwMode="auto">
          <a:xfrm>
            <a:off x="914400" y="1677988"/>
            <a:ext cx="7772400" cy="1255712"/>
          </a:xfrm>
          <a:prstGeom prst="homePlate">
            <a:avLst>
              <a:gd name="adj" fmla="val 500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Right Arrow 3076"/>
          <p:cNvSpPr>
            <a:spLocks noChangeArrowheads="1"/>
          </p:cNvSpPr>
          <p:nvPr/>
        </p:nvSpPr>
        <p:spPr bwMode="auto">
          <a:xfrm>
            <a:off x="1676400" y="1676400"/>
            <a:ext cx="990600" cy="3810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3" name="TextBox 3077"/>
          <p:cNvSpPr txBox="1">
            <a:spLocks noChangeArrowheads="1"/>
          </p:cNvSpPr>
          <p:nvPr/>
        </p:nvSpPr>
        <p:spPr bwMode="auto">
          <a:xfrm>
            <a:off x="2743200" y="1676400"/>
            <a:ext cx="609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SMP 5/1/13-10/31/13</a:t>
            </a:r>
          </a:p>
        </p:txBody>
      </p:sp>
      <p:sp>
        <p:nvSpPr>
          <p:cNvPr id="14" name="Right Arrow 3078"/>
          <p:cNvSpPr>
            <a:spLocks noChangeArrowheads="1"/>
          </p:cNvSpPr>
          <p:nvPr/>
        </p:nvSpPr>
        <p:spPr bwMode="auto">
          <a:xfrm>
            <a:off x="2598738" y="2154238"/>
            <a:ext cx="457200" cy="377825"/>
          </a:xfrm>
          <a:prstGeom prst="rightArrow">
            <a:avLst>
              <a:gd name="adj1" fmla="val 50000"/>
              <a:gd name="adj2" fmla="val 4983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" name="TextBox 3079"/>
          <p:cNvSpPr txBox="1">
            <a:spLocks noChangeArrowheads="1"/>
          </p:cNvSpPr>
          <p:nvPr/>
        </p:nvSpPr>
        <p:spPr bwMode="auto">
          <a:xfrm>
            <a:off x="3124200" y="2138363"/>
            <a:ext cx="502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AP 11/1/13-12/31/13</a:t>
            </a:r>
          </a:p>
        </p:txBody>
      </p:sp>
      <p:sp>
        <p:nvSpPr>
          <p:cNvPr id="16" name="Right Arrow 46"/>
          <p:cNvSpPr>
            <a:spLocks noChangeArrowheads="1"/>
          </p:cNvSpPr>
          <p:nvPr/>
        </p:nvSpPr>
        <p:spPr bwMode="auto">
          <a:xfrm>
            <a:off x="3124200" y="2514600"/>
            <a:ext cx="2209800" cy="376238"/>
          </a:xfrm>
          <a:prstGeom prst="rightArrow">
            <a:avLst>
              <a:gd name="adj1" fmla="val 50000"/>
              <a:gd name="adj2" fmla="val 5003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Pentagon 48"/>
          <p:cNvSpPr>
            <a:spLocks noChangeArrowheads="1"/>
          </p:cNvSpPr>
          <p:nvPr/>
        </p:nvSpPr>
        <p:spPr bwMode="auto">
          <a:xfrm>
            <a:off x="914400" y="4002088"/>
            <a:ext cx="7772400" cy="1255712"/>
          </a:xfrm>
          <a:prstGeom prst="homePlate">
            <a:avLst>
              <a:gd name="adj" fmla="val 500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" name="Right Arrow 51"/>
          <p:cNvSpPr>
            <a:spLocks noChangeArrowheads="1"/>
          </p:cNvSpPr>
          <p:nvPr/>
        </p:nvSpPr>
        <p:spPr bwMode="auto">
          <a:xfrm>
            <a:off x="2667000" y="4038600"/>
            <a:ext cx="2133600" cy="381000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" name="Right Arrow 53"/>
          <p:cNvSpPr>
            <a:spLocks noChangeArrowheads="1"/>
          </p:cNvSpPr>
          <p:nvPr/>
        </p:nvSpPr>
        <p:spPr bwMode="auto">
          <a:xfrm>
            <a:off x="4876800" y="4424363"/>
            <a:ext cx="457200" cy="376237"/>
          </a:xfrm>
          <a:prstGeom prst="rightArrow">
            <a:avLst>
              <a:gd name="adj1" fmla="val 50000"/>
              <a:gd name="adj2" fmla="val 5004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" name="Right Arrow 56"/>
          <p:cNvSpPr>
            <a:spLocks noChangeArrowheads="1"/>
          </p:cNvSpPr>
          <p:nvPr/>
        </p:nvSpPr>
        <p:spPr bwMode="auto">
          <a:xfrm>
            <a:off x="5410200" y="4805363"/>
            <a:ext cx="2209800" cy="376237"/>
          </a:xfrm>
          <a:prstGeom prst="rightArrow">
            <a:avLst>
              <a:gd name="adj1" fmla="val 50000"/>
              <a:gd name="adj2" fmla="val 5003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" name="TextBox 57"/>
          <p:cNvSpPr txBox="1">
            <a:spLocks noChangeArrowheads="1"/>
          </p:cNvSpPr>
          <p:nvPr/>
        </p:nvSpPr>
        <p:spPr bwMode="auto">
          <a:xfrm>
            <a:off x="2895600" y="472440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SP 1/1/15-12/31/15</a:t>
            </a:r>
          </a:p>
        </p:txBody>
      </p:sp>
      <p:sp>
        <p:nvSpPr>
          <p:cNvPr id="23" name="TextBox 3082"/>
          <p:cNvSpPr txBox="1">
            <a:spLocks noChangeArrowheads="1"/>
          </p:cNvSpPr>
          <p:nvPr/>
        </p:nvSpPr>
        <p:spPr bwMode="auto">
          <a:xfrm>
            <a:off x="498475" y="5410200"/>
            <a:ext cx="8188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sz="1600"/>
              <a:t>SMP – Standard Measurement Period      AP – Administrative Period          SP – Stability Period</a:t>
            </a:r>
          </a:p>
        </p:txBody>
      </p:sp>
      <p:sp>
        <p:nvSpPr>
          <p:cNvPr id="24" name="TextBox 3075"/>
          <p:cNvSpPr txBox="1">
            <a:spLocks noChangeArrowheads="1"/>
          </p:cNvSpPr>
          <p:nvPr/>
        </p:nvSpPr>
        <p:spPr bwMode="auto">
          <a:xfrm>
            <a:off x="3175" y="3395663"/>
            <a:ext cx="91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1600" dirty="0"/>
              <a:t>Months</a:t>
            </a:r>
          </a:p>
        </p:txBody>
      </p:sp>
      <p:sp>
        <p:nvSpPr>
          <p:cNvPr id="27" name="TextBox 30"/>
          <p:cNvSpPr txBox="1">
            <a:spLocks noChangeArrowheads="1"/>
          </p:cNvSpPr>
          <p:nvPr/>
        </p:nvSpPr>
        <p:spPr bwMode="auto">
          <a:xfrm>
            <a:off x="914400" y="3395663"/>
            <a:ext cx="845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1600"/>
              <a:t>1 2 3 4 5 6 7 8 9 10 11 12  1 2 3 4 5 6 7 8 9 10 11 12  1 2 3 4 5 6 7 8 9 10 11 12</a:t>
            </a:r>
          </a:p>
        </p:txBody>
      </p:sp>
      <p:sp>
        <p:nvSpPr>
          <p:cNvPr id="28" name="TextBox 52"/>
          <p:cNvSpPr txBox="1">
            <a:spLocks noChangeArrowheads="1"/>
          </p:cNvSpPr>
          <p:nvPr/>
        </p:nvSpPr>
        <p:spPr bwMode="auto">
          <a:xfrm>
            <a:off x="4800600" y="3962400"/>
            <a:ext cx="609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SMP 11/1/13-10/31/14</a:t>
            </a:r>
          </a:p>
        </p:txBody>
      </p:sp>
      <p:sp>
        <p:nvSpPr>
          <p:cNvPr id="29" name="TextBox 55"/>
          <p:cNvSpPr txBox="1">
            <a:spLocks noChangeArrowheads="1"/>
          </p:cNvSpPr>
          <p:nvPr/>
        </p:nvSpPr>
        <p:spPr bwMode="auto">
          <a:xfrm>
            <a:off x="5334000" y="434340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AP 11/1/14-12/31/13</a:t>
            </a:r>
          </a:p>
        </p:txBody>
      </p:sp>
      <p:sp>
        <p:nvSpPr>
          <p:cNvPr id="30" name="TextBox 47"/>
          <p:cNvSpPr txBox="1">
            <a:spLocks noChangeArrowheads="1"/>
          </p:cNvSpPr>
          <p:nvPr/>
        </p:nvSpPr>
        <p:spPr bwMode="auto">
          <a:xfrm>
            <a:off x="5391150" y="2481263"/>
            <a:ext cx="502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SP 1/1/14-12/31/14</a:t>
            </a:r>
          </a:p>
        </p:txBody>
      </p:sp>
      <p:cxnSp>
        <p:nvCxnSpPr>
          <p:cNvPr id="32" name="Straight Arrow Connector 3"/>
          <p:cNvCxnSpPr>
            <a:cxnSpLocks noChangeShapeType="1"/>
          </p:cNvCxnSpPr>
          <p:nvPr/>
        </p:nvCxnSpPr>
        <p:spPr bwMode="auto">
          <a:xfrm>
            <a:off x="1676400" y="1905000"/>
            <a:ext cx="0" cy="965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3"/>
          <p:cNvCxnSpPr>
            <a:cxnSpLocks noChangeShapeType="1"/>
          </p:cNvCxnSpPr>
          <p:nvPr/>
        </p:nvCxnSpPr>
        <p:spPr bwMode="auto">
          <a:xfrm>
            <a:off x="2667000" y="4267200"/>
            <a:ext cx="0" cy="9652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418658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sz="3200" dirty="0">
                <a:solidFill>
                  <a:schemeClr val="tx2"/>
                </a:solidFill>
                <a:latin typeface="+mj-lt"/>
                <a:cs typeface="Calibri" pitchFamily="34" charset="0"/>
              </a:rPr>
              <a:t>Variable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 Hour/Seasonal Testing Methodology</a:t>
            </a:r>
          </a:p>
          <a:p>
            <a:pPr algn="ctr"/>
            <a:r>
              <a:rPr lang="en-US" sz="3000" b="1" u="sng" dirty="0">
                <a:solidFill>
                  <a:schemeClr val="tx2"/>
                </a:solidFill>
                <a:latin typeface="+mj-lt"/>
              </a:rPr>
              <a:t>For New Employees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82775"/>
            <a:ext cx="841375" cy="70802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Initial Cycle</a:t>
            </a:r>
          </a:p>
        </p:txBody>
      </p:sp>
      <p:sp>
        <p:nvSpPr>
          <p:cNvPr id="5" name="Pentagon 29"/>
          <p:cNvSpPr>
            <a:spLocks noChangeArrowheads="1"/>
          </p:cNvSpPr>
          <p:nvPr/>
        </p:nvSpPr>
        <p:spPr bwMode="auto">
          <a:xfrm>
            <a:off x="914400" y="3152775"/>
            <a:ext cx="7696200" cy="990600"/>
          </a:xfrm>
          <a:prstGeom prst="homePlate">
            <a:avLst>
              <a:gd name="adj" fmla="val 499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6" name="Straight Connector 3072"/>
          <p:cNvCxnSpPr>
            <a:cxnSpLocks noChangeShapeType="1"/>
          </p:cNvCxnSpPr>
          <p:nvPr/>
        </p:nvCxnSpPr>
        <p:spPr bwMode="auto">
          <a:xfrm>
            <a:off x="3124200" y="3125788"/>
            <a:ext cx="0" cy="9890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34"/>
          <p:cNvCxnSpPr>
            <a:cxnSpLocks noChangeShapeType="1"/>
          </p:cNvCxnSpPr>
          <p:nvPr/>
        </p:nvCxnSpPr>
        <p:spPr bwMode="auto">
          <a:xfrm>
            <a:off x="5334000" y="3124200"/>
            <a:ext cx="0" cy="990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3074"/>
          <p:cNvSpPr txBox="1">
            <a:spLocks noChangeArrowheads="1"/>
          </p:cNvSpPr>
          <p:nvPr/>
        </p:nvSpPr>
        <p:spPr bwMode="auto">
          <a:xfrm>
            <a:off x="914400" y="31194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2014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3124200" y="31194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2015</a:t>
            </a:r>
          </a:p>
        </p:txBody>
      </p:sp>
      <p:sp>
        <p:nvSpPr>
          <p:cNvPr id="10" name="TextBox 37"/>
          <p:cNvSpPr txBox="1">
            <a:spLocks noChangeArrowheads="1"/>
          </p:cNvSpPr>
          <p:nvPr/>
        </p:nvSpPr>
        <p:spPr bwMode="auto">
          <a:xfrm>
            <a:off x="5334000" y="3119438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2016</a:t>
            </a:r>
          </a:p>
        </p:txBody>
      </p:sp>
      <p:sp>
        <p:nvSpPr>
          <p:cNvPr id="11" name="Pentagon 43"/>
          <p:cNvSpPr>
            <a:spLocks noChangeArrowheads="1"/>
          </p:cNvSpPr>
          <p:nvPr/>
        </p:nvSpPr>
        <p:spPr bwMode="auto">
          <a:xfrm>
            <a:off x="917575" y="1905000"/>
            <a:ext cx="7772400" cy="1255713"/>
          </a:xfrm>
          <a:prstGeom prst="homePlate">
            <a:avLst>
              <a:gd name="adj" fmla="val 500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Right Arrow 3076"/>
          <p:cNvSpPr>
            <a:spLocks noChangeArrowheads="1"/>
          </p:cNvSpPr>
          <p:nvPr/>
        </p:nvSpPr>
        <p:spPr bwMode="auto">
          <a:xfrm>
            <a:off x="1676400" y="1905000"/>
            <a:ext cx="2057400" cy="376238"/>
          </a:xfrm>
          <a:prstGeom prst="rightArrow">
            <a:avLst>
              <a:gd name="adj1" fmla="val 50000"/>
              <a:gd name="adj2" fmla="val 5005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3" name="Right Arrow 3078"/>
          <p:cNvSpPr>
            <a:spLocks noChangeArrowheads="1"/>
          </p:cNvSpPr>
          <p:nvPr/>
        </p:nvSpPr>
        <p:spPr bwMode="auto">
          <a:xfrm>
            <a:off x="3810000" y="2290763"/>
            <a:ext cx="457200" cy="376237"/>
          </a:xfrm>
          <a:prstGeom prst="rightArrow">
            <a:avLst>
              <a:gd name="adj1" fmla="val 50000"/>
              <a:gd name="adj2" fmla="val 5004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Right Arrow 46"/>
          <p:cNvSpPr>
            <a:spLocks noChangeArrowheads="1"/>
          </p:cNvSpPr>
          <p:nvPr/>
        </p:nvSpPr>
        <p:spPr bwMode="auto">
          <a:xfrm>
            <a:off x="4267200" y="2671763"/>
            <a:ext cx="2209800" cy="376237"/>
          </a:xfrm>
          <a:prstGeom prst="rightArrow">
            <a:avLst>
              <a:gd name="adj1" fmla="val 50000"/>
              <a:gd name="adj2" fmla="val 5003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" name="Pentagon 48"/>
          <p:cNvSpPr>
            <a:spLocks noChangeArrowheads="1"/>
          </p:cNvSpPr>
          <p:nvPr/>
        </p:nvSpPr>
        <p:spPr bwMode="auto">
          <a:xfrm>
            <a:off x="914400" y="4154488"/>
            <a:ext cx="7772400" cy="1255712"/>
          </a:xfrm>
          <a:prstGeom prst="homePlate">
            <a:avLst>
              <a:gd name="adj" fmla="val 500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" name="Right Arrow 51"/>
          <p:cNvSpPr>
            <a:spLocks noChangeArrowheads="1"/>
          </p:cNvSpPr>
          <p:nvPr/>
        </p:nvSpPr>
        <p:spPr bwMode="auto">
          <a:xfrm>
            <a:off x="2667000" y="4191000"/>
            <a:ext cx="2133600" cy="381000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Right Arrow 53"/>
          <p:cNvSpPr>
            <a:spLocks noChangeArrowheads="1"/>
          </p:cNvSpPr>
          <p:nvPr/>
        </p:nvSpPr>
        <p:spPr bwMode="auto">
          <a:xfrm>
            <a:off x="4876800" y="4576763"/>
            <a:ext cx="457200" cy="376237"/>
          </a:xfrm>
          <a:prstGeom prst="rightArrow">
            <a:avLst>
              <a:gd name="adj1" fmla="val 50000"/>
              <a:gd name="adj2" fmla="val 5004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Right Arrow 56"/>
          <p:cNvSpPr>
            <a:spLocks noChangeArrowheads="1"/>
          </p:cNvSpPr>
          <p:nvPr/>
        </p:nvSpPr>
        <p:spPr bwMode="auto">
          <a:xfrm>
            <a:off x="5410200" y="4957763"/>
            <a:ext cx="2209800" cy="376237"/>
          </a:xfrm>
          <a:prstGeom prst="rightArrow">
            <a:avLst>
              <a:gd name="adj1" fmla="val 50000"/>
              <a:gd name="adj2" fmla="val 5003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" name="TextBox 57"/>
          <p:cNvSpPr txBox="1">
            <a:spLocks noChangeArrowheads="1"/>
          </p:cNvSpPr>
          <p:nvPr/>
        </p:nvSpPr>
        <p:spPr bwMode="auto">
          <a:xfrm>
            <a:off x="2895600" y="4872038"/>
            <a:ext cx="274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SP 1/1/16-12/31/16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3775" y="4200525"/>
            <a:ext cx="1444625" cy="10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Employer’s Standard Cycle</a:t>
            </a:r>
          </a:p>
        </p:txBody>
      </p:sp>
      <p:cxnSp>
        <p:nvCxnSpPr>
          <p:cNvPr id="21" name="Straight Arrow Connector 3"/>
          <p:cNvCxnSpPr>
            <a:cxnSpLocks noChangeShapeType="1"/>
          </p:cNvCxnSpPr>
          <p:nvPr/>
        </p:nvCxnSpPr>
        <p:spPr bwMode="auto">
          <a:xfrm>
            <a:off x="1676400" y="2154238"/>
            <a:ext cx="0" cy="965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1295400" y="1430338"/>
            <a:ext cx="3200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Bob’s Hire Date 5/10/14</a:t>
            </a:r>
          </a:p>
        </p:txBody>
      </p:sp>
      <p:cxnSp>
        <p:nvCxnSpPr>
          <p:cNvPr id="23" name="Straight Arrow Connector 33"/>
          <p:cNvCxnSpPr>
            <a:cxnSpLocks noChangeShapeType="1"/>
          </p:cNvCxnSpPr>
          <p:nvPr/>
        </p:nvCxnSpPr>
        <p:spPr bwMode="auto">
          <a:xfrm>
            <a:off x="2667000" y="4445000"/>
            <a:ext cx="0" cy="9652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914400" y="3776663"/>
            <a:ext cx="845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1600" dirty="0"/>
              <a:t>1 2 3 4 5 6 7 8 9 10 11 12  1 2 3 4 5 6 7 8 9 10 11 12  1 2 3 4 5 6 7 8 9 10 11 12</a:t>
            </a:r>
          </a:p>
        </p:txBody>
      </p:sp>
      <p:sp>
        <p:nvSpPr>
          <p:cNvPr id="25" name="TextBox 3082"/>
          <p:cNvSpPr txBox="1">
            <a:spLocks noChangeArrowheads="1"/>
          </p:cNvSpPr>
          <p:nvPr/>
        </p:nvSpPr>
        <p:spPr bwMode="auto">
          <a:xfrm>
            <a:off x="498475" y="5410200"/>
            <a:ext cx="8188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Employer must also begin measuring Bob’s hours with its first standard measurement period occurring after his start date.</a:t>
            </a:r>
          </a:p>
        </p:txBody>
      </p:sp>
      <p:sp>
        <p:nvSpPr>
          <p:cNvPr id="26" name="TextBox 3077"/>
          <p:cNvSpPr txBox="1">
            <a:spLocks noChangeArrowheads="1"/>
          </p:cNvSpPr>
          <p:nvPr/>
        </p:nvSpPr>
        <p:spPr bwMode="auto">
          <a:xfrm>
            <a:off x="3657600" y="1824038"/>
            <a:ext cx="609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Initial MP 5/10/14-5/9/15</a:t>
            </a:r>
          </a:p>
        </p:txBody>
      </p:sp>
      <p:sp>
        <p:nvSpPr>
          <p:cNvPr id="27" name="TextBox 3079"/>
          <p:cNvSpPr txBox="1">
            <a:spLocks noChangeArrowheads="1"/>
          </p:cNvSpPr>
          <p:nvPr/>
        </p:nvSpPr>
        <p:spPr bwMode="auto">
          <a:xfrm>
            <a:off x="4267200" y="220980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AP 5/10/15-6/30/15</a:t>
            </a:r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>
            <a:off x="6477000" y="2586038"/>
            <a:ext cx="266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ISP 7/1/15-6/30/16</a:t>
            </a:r>
          </a:p>
        </p:txBody>
      </p:sp>
      <p:sp>
        <p:nvSpPr>
          <p:cNvPr id="29" name="TextBox 52"/>
          <p:cNvSpPr txBox="1">
            <a:spLocks noChangeArrowheads="1"/>
          </p:cNvSpPr>
          <p:nvPr/>
        </p:nvSpPr>
        <p:spPr bwMode="auto">
          <a:xfrm>
            <a:off x="4800600" y="4110038"/>
            <a:ext cx="609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SMP 11/1/14-10/31/15</a:t>
            </a:r>
          </a:p>
        </p:txBody>
      </p:sp>
      <p:sp>
        <p:nvSpPr>
          <p:cNvPr id="30" name="TextBox 55"/>
          <p:cNvSpPr txBox="1">
            <a:spLocks noChangeArrowheads="1"/>
          </p:cNvSpPr>
          <p:nvPr/>
        </p:nvSpPr>
        <p:spPr bwMode="auto">
          <a:xfrm>
            <a:off x="5334000" y="4491038"/>
            <a:ext cx="502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AP 11/1/15-12/31/15</a:t>
            </a:r>
          </a:p>
        </p:txBody>
      </p:sp>
    </p:spTree>
    <p:extLst>
      <p:ext uri="{BB962C8B-B14F-4D97-AF65-F5344CB8AC3E}">
        <p14:creationId xmlns:p14="http://schemas.microsoft.com/office/powerpoint/2010/main" xmlns="" val="39099034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Employer Reporting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Employers will have to report certain information about health coverage to the government and individuals </a:t>
            </a:r>
            <a:r>
              <a:rPr lang="en-US" dirty="0"/>
              <a:t>(6056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Applies to: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“Applicable large employers” – generally, employers with at least 50 full-time equivalent employees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Delayed for one year, until 2015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Treasury plans to issue additional regulations over the summer</a:t>
            </a:r>
          </a:p>
        </p:txBody>
      </p:sp>
    </p:spTree>
    <p:extLst>
      <p:ext uri="{BB962C8B-B14F-4D97-AF65-F5344CB8AC3E}">
        <p14:creationId xmlns:p14="http://schemas.microsoft.com/office/powerpoint/2010/main" xmlns="" val="139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What is the legal status of the law?</a:t>
            </a:r>
          </a:p>
          <a:p>
            <a:pPr>
              <a:lnSpc>
                <a:spcPct val="90000"/>
              </a:lnSpc>
            </a:pPr>
            <a:r>
              <a:rPr lang="en-US" smtClean="0"/>
              <a:t>Which plans must comply?</a:t>
            </a:r>
          </a:p>
          <a:p>
            <a:pPr>
              <a:lnSpc>
                <a:spcPct val="90000"/>
              </a:lnSpc>
            </a:pPr>
            <a:r>
              <a:rPr lang="en-US" smtClean="0"/>
              <a:t>Reforms currently in place</a:t>
            </a:r>
          </a:p>
          <a:p>
            <a:pPr>
              <a:lnSpc>
                <a:spcPct val="90000"/>
              </a:lnSpc>
            </a:pPr>
            <a:r>
              <a:rPr lang="en-US" smtClean="0"/>
              <a:t>2013 compliance deadlines</a:t>
            </a:r>
          </a:p>
          <a:p>
            <a:pPr>
              <a:lnSpc>
                <a:spcPct val="90000"/>
              </a:lnSpc>
            </a:pPr>
            <a:r>
              <a:rPr lang="en-US" smtClean="0"/>
              <a:t>Future compliance deadlines</a:t>
            </a:r>
          </a:p>
          <a:p>
            <a:pPr>
              <a:lnSpc>
                <a:spcPct val="90000"/>
              </a:lnSpc>
            </a:pPr>
            <a:r>
              <a:rPr lang="en-US" smtClean="0"/>
              <a:t>Questions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62309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Information Required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/>
              <a:t>Employer identifying information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/>
              <a:t>Whether employer offers health coverage to FT employees and dependents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/>
              <a:t>Number of FT employees for each month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/>
              <a:t>Length of any waiting period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/>
              <a:t>Monthly premium for lowest-cost option in each enrollment category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/>
              <a:t>Employer’s share of cost of benefits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/>
              <a:t>Names and contact info of employees and months covered by employer’s health plan</a:t>
            </a:r>
          </a:p>
        </p:txBody>
      </p:sp>
    </p:spTree>
    <p:extLst>
      <p:ext uri="{BB962C8B-B14F-4D97-AF65-F5344CB8AC3E}">
        <p14:creationId xmlns:p14="http://schemas.microsoft.com/office/powerpoint/2010/main" xmlns="" val="33110638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228600"/>
            <a:ext cx="87630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u="sng" dirty="0" smtClean="0">
                <a:solidFill>
                  <a:schemeClr val="tx2"/>
                </a:solidFill>
              </a:rPr>
              <a:t>6056</a:t>
            </a:r>
            <a:r>
              <a:rPr lang="en-US" sz="4000" dirty="0" smtClean="0">
                <a:solidFill>
                  <a:schemeClr val="tx2"/>
                </a:solidFill>
              </a:rPr>
              <a:t> Reporting – Required Information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Certification of MEC offered to FTEs and dependents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Number of FTEs for each month during the calendar year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Contact information for each FTE covered and months they were covered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For MEC: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Duration of any waiting periods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Months coverage was available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Cost of lowest-cost options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Employer’s share of total allowed 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207425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228600"/>
            <a:ext cx="87630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/>
                </a:solidFill>
              </a:rPr>
              <a:t>Reporting of Health Coverage for Issuers and Self-Insured Plans </a:t>
            </a:r>
            <a:r>
              <a:rPr lang="en-US" sz="4000" b="1" u="sng" dirty="0" smtClean="0">
                <a:solidFill>
                  <a:schemeClr val="tx2"/>
                </a:solidFill>
              </a:rPr>
              <a:t>(6055)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16082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Applies to: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Health insurance issuers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Self-insured plan sponsors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Government-sponsored health insurance programs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Any entity providing MEC</a:t>
            </a: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Requirements: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File an annual return with IRS with info for each covered individual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Provide a report to individuals</a:t>
            </a: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Purpose: to administer the individual mandate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851651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76200"/>
            <a:ext cx="8763000" cy="914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u="sng" dirty="0" smtClean="0">
                <a:solidFill>
                  <a:schemeClr val="tx2"/>
                </a:solidFill>
              </a:rPr>
              <a:t>6055</a:t>
            </a:r>
            <a:r>
              <a:rPr lang="en-US" sz="4000" dirty="0" smtClean="0">
                <a:solidFill>
                  <a:schemeClr val="tx2"/>
                </a:solidFill>
              </a:rPr>
              <a:t> Reporting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806708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Delayed until 2015 (returns due 2016)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Regulations expected later this summer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Required reporting information: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Contact information for covered individuals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Dates of coverage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Whether coverage is a QHP (if yes, any amount of premium tax credit or cost-sharing reduction)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Employer group health plans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 smtClean="0"/>
              <a:t>EIN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 smtClean="0"/>
              <a:t>Portion of premium paid by the employer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58958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Limits on Out-of-Pocket Expenses and Cost-Sharing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Non-GF group health plans subject to limits on cost-sharing and out-of-pocket costs</a:t>
            </a:r>
          </a:p>
          <a:p>
            <a:r>
              <a:rPr lang="en-US" sz="3000" dirty="0" smtClean="0"/>
              <a:t>Out-of-pocket expenses may not exceed HDHP limits</a:t>
            </a:r>
          </a:p>
          <a:p>
            <a:pPr lvl="1"/>
            <a:r>
              <a:rPr lang="en-US" sz="3000" dirty="0" smtClean="0">
                <a:solidFill>
                  <a:srgbClr val="67695D"/>
                </a:solidFill>
              </a:rPr>
              <a:t>2013: $6,250/$12,500</a:t>
            </a:r>
          </a:p>
          <a:p>
            <a:pPr lvl="1"/>
            <a:r>
              <a:rPr lang="en-US" sz="3000" dirty="0" smtClean="0">
                <a:solidFill>
                  <a:srgbClr val="67695D"/>
                </a:solidFill>
              </a:rPr>
              <a:t>2014: $6,350/$12,700</a:t>
            </a:r>
          </a:p>
          <a:p>
            <a:pPr lvl="1"/>
            <a:r>
              <a:rPr lang="en-US" sz="3000" b="1" dirty="0" smtClean="0">
                <a:solidFill>
                  <a:srgbClr val="FF0000"/>
                </a:solidFill>
              </a:rPr>
              <a:t>Apply to all non-GF group health plans</a:t>
            </a:r>
          </a:p>
          <a:p>
            <a:r>
              <a:rPr lang="en-US" sz="3000" dirty="0" smtClean="0"/>
              <a:t>Deductibles may not exceed $2,000 (single coverage) or $4,000 (family coverage)</a:t>
            </a:r>
          </a:p>
          <a:p>
            <a:pPr lvl="1"/>
            <a:r>
              <a:rPr lang="en-US" sz="3000" b="1" dirty="0" smtClean="0">
                <a:solidFill>
                  <a:srgbClr val="FF0000"/>
                </a:solidFill>
              </a:rPr>
              <a:t>Apply only to insured small group non-GF plans</a:t>
            </a:r>
          </a:p>
          <a:p>
            <a:r>
              <a:rPr lang="en-US" sz="3000" dirty="0" smtClean="0"/>
              <a:t>Limits indexed for inflation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89437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Waiting Period Limitations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dirty="0" smtClean="0"/>
              <a:t>Waiting periods limited to 90 days beginning with 2014 plan year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solidFill>
                  <a:srgbClr val="67695D"/>
                </a:solidFill>
              </a:rPr>
              <a:t>Proposed rule issued on March 18, 2013 (may rely on proposed rule through 2014)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solidFill>
                  <a:srgbClr val="67695D"/>
                </a:solidFill>
              </a:rPr>
              <a:t>First of the month following 90 days </a:t>
            </a:r>
            <a:r>
              <a:rPr lang="en-US" sz="2300" b="1" u="sng" dirty="0" smtClean="0">
                <a:solidFill>
                  <a:srgbClr val="67695D"/>
                </a:solidFill>
              </a:rPr>
              <a:t>not</a:t>
            </a:r>
            <a:r>
              <a:rPr lang="en-US" sz="2300" dirty="0" smtClean="0">
                <a:solidFill>
                  <a:srgbClr val="67695D"/>
                </a:solidFill>
              </a:rPr>
              <a:t> permissible</a:t>
            </a:r>
          </a:p>
          <a:p>
            <a:pPr>
              <a:lnSpc>
                <a:spcPct val="90000"/>
              </a:lnSpc>
            </a:pPr>
            <a:r>
              <a:rPr lang="en-US" sz="2300" dirty="0" smtClean="0"/>
              <a:t>Other eligibility conditions are permissible (unless designed to avoid compliance with 90-day limit)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solidFill>
                  <a:srgbClr val="67695D"/>
                </a:solidFill>
              </a:rPr>
              <a:t>Cumulative hours of service requirement cannot exceed 1200 hours and must be one-time only (not each year)</a:t>
            </a:r>
          </a:p>
          <a:p>
            <a:pPr>
              <a:lnSpc>
                <a:spcPct val="90000"/>
              </a:lnSpc>
            </a:pPr>
            <a:r>
              <a:rPr lang="en-US" sz="2300" dirty="0" smtClean="0"/>
              <a:t>Employers can use up to a 12-month measurement period to determine FT status for variable hour employees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solidFill>
                  <a:srgbClr val="67695D"/>
                </a:solidFill>
              </a:rPr>
              <a:t>Coverage must be effective by 13 months from start date (plus remaining days in the month)</a:t>
            </a:r>
          </a:p>
        </p:txBody>
      </p:sp>
    </p:spTree>
    <p:extLst>
      <p:ext uri="{BB962C8B-B14F-4D97-AF65-F5344CB8AC3E}">
        <p14:creationId xmlns:p14="http://schemas.microsoft.com/office/powerpoint/2010/main" xmlns="" val="3776278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Plan Changes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Annual limits eliminated 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Prohibited on essential health benefits with 2014 plan year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Essential health benefits to be determined according to state benchmark plan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Preexisting condition exclusions prohibited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Currently prohibited for children under age 19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Prohibited for everyone beginning with 2014 plan year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Small group and individual policies (non-GF plans)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Must provide essential health benefits package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Premium rating restrictions apply</a:t>
            </a:r>
          </a:p>
          <a:p>
            <a:pPr>
              <a:buFont typeface="Arial" charset="0"/>
              <a:buNone/>
            </a:pPr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3028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Wellness Program Changes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Current rules for wellness program rewards: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Reward must be no more than 20% of the cost of coverage 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Program must be designed to promote health/prevent disease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Opportunity to qualify for those with health issues (and notice)</a:t>
            </a:r>
          </a:p>
          <a:p>
            <a:r>
              <a:rPr lang="en-US" b="1" dirty="0" smtClean="0"/>
              <a:t>2014</a:t>
            </a:r>
            <a:r>
              <a:rPr lang="en-US" dirty="0" smtClean="0"/>
              <a:t> health care reform changes: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Reward increased to 30%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Reward up to 50% for programs to reduce/prevent tobacco use 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Small business grants to establish new wellness programs (on hold)</a:t>
            </a:r>
          </a:p>
          <a:p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93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Reinsurance Fees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Transitional reinsurance program to operate </a:t>
            </a:r>
            <a:r>
              <a:rPr lang="en-US" b="1" dirty="0" smtClean="0"/>
              <a:t>2014-2016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Fees imposed on health insurance issuers and self-funded plan sponsors of major medical plans (with some exceptions)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Fees based on annual national contribution rate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2014 proposed rate: $5.25/month ($63/year) x average number of covered lives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Payment of fees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Issuers and sponsors to submit annual enrollment count to HHS by Nov. 15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HHS to notify issuer or sponsor of amount due within 15 days or by Dec. 15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Payment due within 30 days of notification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8562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5625"/>
          </a:xfrm>
        </p:spPr>
        <p:txBody>
          <a:bodyPr/>
          <a:lstStyle/>
          <a:p>
            <a:r>
              <a:rPr smtClean="0">
                <a:ln>
                  <a:noFill/>
                </a:ln>
              </a:rPr>
              <a:t>Future Compliance Deadlines</a:t>
            </a:r>
          </a:p>
        </p:txBody>
      </p:sp>
    </p:spTree>
    <p:extLst>
      <p:ext uri="{BB962C8B-B14F-4D97-AF65-F5344CB8AC3E}">
        <p14:creationId xmlns:p14="http://schemas.microsoft.com/office/powerpoint/2010/main" xmlns="" val="42004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5625"/>
          </a:xfrm>
        </p:spPr>
        <p:txBody>
          <a:bodyPr/>
          <a:lstStyle/>
          <a:p>
            <a:r>
              <a:rPr smtClean="0">
                <a:ln>
                  <a:noFill/>
                </a:ln>
              </a:rPr>
              <a:t>Legal Status of Health Care Reform Law</a:t>
            </a:r>
          </a:p>
        </p:txBody>
      </p:sp>
    </p:spTree>
    <p:extLst>
      <p:ext uri="{BB962C8B-B14F-4D97-AF65-F5344CB8AC3E}">
        <p14:creationId xmlns:p14="http://schemas.microsoft.com/office/powerpoint/2010/main" xmlns="" val="38076469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2018 – Cadillac Plan Tax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40 percent excise tax on high-cost health plans</a:t>
            </a:r>
          </a:p>
          <a:p>
            <a:r>
              <a:rPr lang="en-US" dirty="0" smtClean="0"/>
              <a:t>Based on value of employer-provided health coverage over certain limits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$10,200 for single coverage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$27,500 for family coverage</a:t>
            </a:r>
          </a:p>
          <a:p>
            <a:r>
              <a:rPr lang="en-US" dirty="0" smtClean="0"/>
              <a:t>To be paid by coverage providers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Fully insured plans = health insurer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HSA/Archer MSA = employer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Self-insured plans/FSAs = plan administrator</a:t>
            </a:r>
          </a:p>
          <a:p>
            <a:r>
              <a:rPr lang="en-US" dirty="0" smtClean="0"/>
              <a:t>More guidance expected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16794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Nondiscrimination Rules Coming </a:t>
            </a:r>
            <a:br>
              <a:rPr lang="en-US" dirty="0" smtClean="0"/>
            </a:br>
            <a:r>
              <a:rPr lang="en-US" dirty="0" smtClean="0"/>
              <a:t>for Fully-Insured Plans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Will apply to non-grandfathered plans </a:t>
            </a:r>
          </a:p>
          <a:p>
            <a:pPr eaLnBrk="1" hangingPunct="1"/>
            <a:r>
              <a:rPr lang="en-US" dirty="0" smtClean="0"/>
              <a:t>Discriminating in favor of highly-compensated employees (HCEs) will be prohibited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Eligibility test 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Benefits test</a:t>
            </a:r>
          </a:p>
          <a:p>
            <a:pPr eaLnBrk="1" hangingPunct="1"/>
            <a:r>
              <a:rPr lang="en-US" dirty="0" smtClean="0"/>
              <a:t>HCEs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5 highest paid officers 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More than 10% shareholder </a:t>
            </a:r>
          </a:p>
          <a:p>
            <a:pPr lvl="1" eaLnBrk="1" hangingPunct="1"/>
            <a:r>
              <a:rPr lang="en-US" dirty="0" smtClean="0">
                <a:solidFill>
                  <a:srgbClr val="67695D"/>
                </a:solidFill>
              </a:rPr>
              <a:t>Highest paid 25% of all employees</a:t>
            </a:r>
          </a:p>
          <a:p>
            <a:pPr eaLnBrk="1" hangingPunct="1"/>
            <a:r>
              <a:rPr lang="en-US" dirty="0" smtClean="0"/>
              <a:t>Effective date delayed for regulations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625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Automatic Enrollment Rules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Will apply to large employers that offer health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Applies to GF and non-GF plans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Large employer = more than 200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Must automatically enroll new employees and re-enroll current participants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Adequate notice and opt-out option required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DOL: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Regulations will not be ready to take effect by 2014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7695D"/>
                </a:solidFill>
              </a:rPr>
              <a:t>Employers not required to comply until regulations issued </a:t>
            </a:r>
            <a:r>
              <a:rPr lang="en-US" b="1" u="sng" smtClean="0">
                <a:solidFill>
                  <a:srgbClr val="67695D"/>
                </a:solidFill>
              </a:rPr>
              <a:t>and </a:t>
            </a:r>
            <a:r>
              <a:rPr lang="en-US" smtClean="0">
                <a:solidFill>
                  <a:srgbClr val="67695D"/>
                </a:solidFill>
              </a:rPr>
              <a:t>applicable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2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5625"/>
          </a:xfrm>
        </p:spPr>
        <p:txBody>
          <a:bodyPr/>
          <a:lstStyle/>
          <a:p>
            <a:pPr eaLnBrk="1" hangingPunct="1"/>
            <a:r>
              <a:rPr smtClean="0">
                <a:ln>
                  <a:noFill/>
                </a:ln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xmlns="" val="22537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Questions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1026" name="Picture 2" descr="http://t2.gstatic.com/images?q=tbn:ANd9GcSzLDTlyVWlwOJphbu7BqidOOZF8zqgoROA41_0rd58f_8OtFCC3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8469" y="914400"/>
            <a:ext cx="3167063" cy="316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04950" y="4145340"/>
            <a:ext cx="6134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Justin W. Spewock, LIC, CGBM, CEO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Phone – 517.204.0914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justins@ballardbenefitworks.com</a:t>
            </a:r>
          </a:p>
        </p:txBody>
      </p:sp>
    </p:spTree>
    <p:extLst>
      <p:ext uri="{BB962C8B-B14F-4D97-AF65-F5344CB8AC3E}">
        <p14:creationId xmlns:p14="http://schemas.microsoft.com/office/powerpoint/2010/main" xmlns="" val="419244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Health Care Reform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Affordable Care Act enacted in March 2010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Patient Protection and Affordable Care Act (March 23)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Health Care and Education Reconciliation Act (March 30)</a:t>
            </a:r>
          </a:p>
          <a:p>
            <a:r>
              <a:rPr lang="en-US" dirty="0" smtClean="0"/>
              <a:t>Makes significant changes to health care system and coverage rules over several years</a:t>
            </a:r>
          </a:p>
          <a:p>
            <a:r>
              <a:rPr lang="en-US" dirty="0" smtClean="0"/>
              <a:t>Provisions for: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Health insurance issuers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Employers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Health plan sponsors</a:t>
            </a:r>
          </a:p>
        </p:txBody>
      </p:sp>
    </p:spTree>
    <p:extLst>
      <p:ext uri="{BB962C8B-B14F-4D97-AF65-F5344CB8AC3E}">
        <p14:creationId xmlns:p14="http://schemas.microsoft.com/office/powerpoint/2010/main" xmlns="" val="375636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Will Be Next?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Implementation of health care reform law continues as scheduled for 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Supreme Court upheld law as constitutional in June 2012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November 2012 elections maintained political status quo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Changes to law may come from Congress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Some changes already made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Democrats will oppose any major changes, and President Obama has promised to veto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Courts will address other aspects of the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67695D"/>
                </a:solidFill>
              </a:rPr>
              <a:t>For example, courts have ruled on the law’s contraceptive coverage mandate, with mixed results on whether employers must comply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Century Gothic" pitchFamily="34" charset="0"/>
              <a:buNone/>
            </a:pPr>
            <a:endParaRPr lang="en-US" dirty="0" smtClean="0">
              <a:solidFill>
                <a:srgbClr val="67695D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90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6629400" cy="1825625"/>
          </a:xfrm>
        </p:spPr>
        <p:txBody>
          <a:bodyPr/>
          <a:lstStyle/>
          <a:p>
            <a:r>
              <a:rPr smtClean="0">
                <a:ln>
                  <a:noFill/>
                </a:ln>
              </a:rPr>
              <a:t>Which Plans Must Comply?</a:t>
            </a:r>
          </a:p>
        </p:txBody>
      </p:sp>
    </p:spTree>
    <p:extLst>
      <p:ext uri="{BB962C8B-B14F-4D97-AF65-F5344CB8AC3E}">
        <p14:creationId xmlns:p14="http://schemas.microsoft.com/office/powerpoint/2010/main" xmlns="" val="278483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Plans Subject to Health Care Reform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Health care reform’s health plan rules generally apply to </a:t>
            </a:r>
            <a:r>
              <a:rPr lang="en-US" b="1" dirty="0" smtClean="0"/>
              <a:t>group health plan </a:t>
            </a:r>
            <a:r>
              <a:rPr lang="en-US" dirty="0" smtClean="0"/>
              <a:t>coverage	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Excepted benefits 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Retiree-only plans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Group health plans covering fewer than 2 employees</a:t>
            </a:r>
          </a:p>
          <a:p>
            <a:r>
              <a:rPr lang="en-US" dirty="0" smtClean="0"/>
              <a:t>Excepted Benefits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Accident or disability income coverage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Separate dental and vision plans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Liability insurance</a:t>
            </a:r>
          </a:p>
          <a:p>
            <a:pPr lvl="1"/>
            <a:r>
              <a:rPr lang="en-US" dirty="0" smtClean="0">
                <a:solidFill>
                  <a:srgbClr val="67695D"/>
                </a:solidFill>
              </a:rPr>
              <a:t>Some FSAs</a:t>
            </a:r>
          </a:p>
          <a:p>
            <a:endParaRPr lang="en-US" sz="2000" dirty="0" smtClean="0">
              <a:solidFill>
                <a:srgbClr val="67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345827"/>
      </p:ext>
    </p:extLst>
  </p:cSld>
  <p:clrMapOvr>
    <a:masterClrMapping/>
  </p:clrMapOvr>
</p:sld>
</file>

<file path=ppt/theme/theme1.xml><?xml version="1.0" encoding="utf-8"?>
<a:theme xmlns:a="http://schemas.openxmlformats.org/drawingml/2006/main" name="BBW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BBW PowerPoint Template</Template>
  <TotalTime>353</TotalTime>
  <Words>2958</Words>
  <Application>Microsoft Office PowerPoint</Application>
  <PresentationFormat>On-screen Show (4:3)</PresentationFormat>
  <Paragraphs>490</Paragraphs>
  <Slides>54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BBW PowerPoint Template</vt:lpstr>
      <vt:lpstr>Slide 1</vt:lpstr>
      <vt:lpstr>Slide 2</vt:lpstr>
      <vt:lpstr>Slide 3</vt:lpstr>
      <vt:lpstr>Agenda</vt:lpstr>
      <vt:lpstr>Legal Status of Health Care Reform Law</vt:lpstr>
      <vt:lpstr>Health Care Reform</vt:lpstr>
      <vt:lpstr>What Will Be Next? </vt:lpstr>
      <vt:lpstr>Which Plans Must Comply?</vt:lpstr>
      <vt:lpstr>Plans Subject to Health Care Reform </vt:lpstr>
      <vt:lpstr>Grandfathered Plans </vt:lpstr>
      <vt:lpstr>Which Rules Don’t Apply to Grandfathered Plans?</vt:lpstr>
      <vt:lpstr>Reforms Currently in Place</vt:lpstr>
      <vt:lpstr>Provisions Effective before 2013</vt:lpstr>
      <vt:lpstr>Provisions Effective in 2013</vt:lpstr>
      <vt:lpstr>2013 Compliance Deadlines</vt:lpstr>
      <vt:lpstr>Summary of Benefits and Coverage</vt:lpstr>
      <vt:lpstr>SBC Standards</vt:lpstr>
      <vt:lpstr>SBC Content</vt:lpstr>
      <vt:lpstr>60-Day Notice Rule</vt:lpstr>
      <vt:lpstr>Preventive Care for Women</vt:lpstr>
      <vt:lpstr>Covered Health Services</vt:lpstr>
      <vt:lpstr>Increased Medicare Tax</vt:lpstr>
      <vt:lpstr>Health FSA Limits</vt:lpstr>
      <vt:lpstr>Whistleblower Protections</vt:lpstr>
      <vt:lpstr>PCORI Fees</vt:lpstr>
      <vt:lpstr>Notice of Exchange</vt:lpstr>
      <vt:lpstr>Slide 27</vt:lpstr>
      <vt:lpstr>2014 Compliance Deadlines</vt:lpstr>
      <vt:lpstr>Individual Mandate</vt:lpstr>
      <vt:lpstr>Health Insurance Exchanges</vt:lpstr>
      <vt:lpstr>Slide 31</vt:lpstr>
      <vt:lpstr>Health Insurance Exchanges</vt:lpstr>
      <vt:lpstr>Employer Responsibility</vt:lpstr>
      <vt:lpstr>Exchange Premium Assistance</vt:lpstr>
      <vt:lpstr>Employer Penalty Amounts</vt:lpstr>
      <vt:lpstr>Safe Harbors</vt:lpstr>
      <vt:lpstr>Slide 37</vt:lpstr>
      <vt:lpstr>Slide 38</vt:lpstr>
      <vt:lpstr>Employer Reporting</vt:lpstr>
      <vt:lpstr>Information Required</vt:lpstr>
      <vt:lpstr>Slide 41</vt:lpstr>
      <vt:lpstr>Slide 42</vt:lpstr>
      <vt:lpstr>Slide 43</vt:lpstr>
      <vt:lpstr>Limits on Out-of-Pocket Expenses and Cost-Sharing</vt:lpstr>
      <vt:lpstr>Waiting Period Limitations</vt:lpstr>
      <vt:lpstr>Plan Changes</vt:lpstr>
      <vt:lpstr>Wellness Program Changes</vt:lpstr>
      <vt:lpstr>Reinsurance Fees</vt:lpstr>
      <vt:lpstr>Future Compliance Deadlines</vt:lpstr>
      <vt:lpstr>2018 – Cadillac Plan Tax</vt:lpstr>
      <vt:lpstr>Nondiscrimination Rules Coming  for Fully-Insured Plans</vt:lpstr>
      <vt:lpstr>Automatic Enrollment Rules</vt:lpstr>
      <vt:lpstr>Thank you!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Maloney</dc:creator>
  <cp:lastModifiedBy>schereri</cp:lastModifiedBy>
  <cp:revision>29</cp:revision>
  <cp:lastPrinted>2013-07-22T00:00:43Z</cp:lastPrinted>
  <dcterms:created xsi:type="dcterms:W3CDTF">2013-07-17T01:36:11Z</dcterms:created>
  <dcterms:modified xsi:type="dcterms:W3CDTF">2013-07-31T19:31:51Z</dcterms:modified>
</cp:coreProperties>
</file>