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comments/comment1.xml" ContentType="application/vnd.openxmlformats-officedocument.presentationml.comment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07" r:id="rId2"/>
    <p:sldId id="290" r:id="rId3"/>
    <p:sldId id="497" r:id="rId4"/>
    <p:sldId id="487" r:id="rId5"/>
    <p:sldId id="488" r:id="rId6"/>
    <p:sldId id="490" r:id="rId7"/>
    <p:sldId id="501" r:id="rId8"/>
    <p:sldId id="481" r:id="rId9"/>
    <p:sldId id="485" r:id="rId10"/>
    <p:sldId id="331" r:id="rId11"/>
    <p:sldId id="456" r:id="rId12"/>
    <p:sldId id="453" r:id="rId13"/>
    <p:sldId id="458" r:id="rId14"/>
    <p:sldId id="327" r:id="rId15"/>
    <p:sldId id="500" r:id="rId16"/>
    <p:sldId id="40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McVey" initials="KR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8080"/>
    <a:srgbClr val="404040"/>
    <a:srgbClr val="7F7F7F"/>
    <a:srgbClr val="606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81183" autoAdjust="0"/>
  </p:normalViewPr>
  <p:slideViewPr>
    <p:cSldViewPr snapToGrid="0" showGuides="1">
      <p:cViewPr varScale="1">
        <p:scale>
          <a:sx n="63" d="100"/>
          <a:sy n="63" d="100"/>
        </p:scale>
        <p:origin x="-732" y="-102"/>
      </p:cViewPr>
      <p:guideLst>
        <p:guide orient="horz" pos="1321"/>
        <p:guide orient="horz" pos="1532"/>
        <p:guide orient="horz" pos="3838"/>
        <p:guide pos="3343"/>
      </p:guideLst>
    </p:cSldViewPr>
  </p:slideViewPr>
  <p:notesTextViewPr>
    <p:cViewPr>
      <p:scale>
        <a:sx n="100" d="100"/>
        <a:sy n="100" d="100"/>
      </p:scale>
      <p:origin x="0" y="0"/>
    </p:cViewPr>
  </p:notesTextViewPr>
  <p:sorterViewPr>
    <p:cViewPr>
      <p:scale>
        <a:sx n="66" d="100"/>
        <a:sy n="66" d="100"/>
      </p:scale>
      <p:origin x="0" y="48"/>
    </p:cViewPr>
  </p:sorterViewPr>
  <p:notesViewPr>
    <p:cSldViewPr snapToGrid="0" showGuides="1">
      <p:cViewPr varScale="1">
        <p:scale>
          <a:sx n="56" d="100"/>
          <a:sy n="56" d="100"/>
        </p:scale>
        <p:origin x="-1896" y="-5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06T17:01:23.967" idx="1">
    <p:pos x="4365" y="3674"/>
    <p:text>Should make a notation that if a convenience fee is charged, the merchant cannot surcharge.  the merchant may only do one.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84A6A-86B7-4037-84C6-869B026BA4DB}" type="doc">
      <dgm:prSet loTypeId="urn:microsoft.com/office/officeart/2005/8/layout/venn1" loCatId="relationship" qsTypeId="urn:microsoft.com/office/officeart/2005/8/quickstyle/simple1" qsCatId="simple" csTypeId="urn:microsoft.com/office/officeart/2005/8/colors/accent1_2" csCatId="accent1" phldr="1"/>
      <dgm:spPr/>
    </dgm:pt>
    <dgm:pt modelId="{7BE8816F-B4CD-4FA0-BB25-723A325CD4CA}">
      <dgm:prSet phldrT="[Text]"/>
      <dgm:spPr/>
      <dgm:t>
        <a:bodyPr/>
        <a:lstStyle/>
        <a:p>
          <a:r>
            <a:rPr lang="en-US" dirty="0" smtClean="0"/>
            <a:t>Discount with Bill Back</a:t>
          </a:r>
          <a:endParaRPr lang="en-US" dirty="0"/>
        </a:p>
      </dgm:t>
    </dgm:pt>
    <dgm:pt modelId="{D2A98A04-13E4-43BA-BC96-30209A955D34}" type="parTrans" cxnId="{7E886272-735C-440E-B6EB-C97A9246B843}">
      <dgm:prSet/>
      <dgm:spPr/>
      <dgm:t>
        <a:bodyPr/>
        <a:lstStyle/>
        <a:p>
          <a:endParaRPr lang="en-US"/>
        </a:p>
      </dgm:t>
    </dgm:pt>
    <dgm:pt modelId="{D3B0C9F1-2666-4D42-90A1-D3D8918FD541}" type="sibTrans" cxnId="{7E886272-735C-440E-B6EB-C97A9246B843}">
      <dgm:prSet/>
      <dgm:spPr/>
      <dgm:t>
        <a:bodyPr/>
        <a:lstStyle/>
        <a:p>
          <a:endParaRPr lang="en-US"/>
        </a:p>
      </dgm:t>
    </dgm:pt>
    <dgm:pt modelId="{696D36BF-C41C-4564-9623-9F6F54A3D59E}">
      <dgm:prSet phldrT="[Text]"/>
      <dgm:spPr/>
      <dgm:t>
        <a:bodyPr/>
        <a:lstStyle/>
        <a:p>
          <a:r>
            <a:rPr lang="en-US" dirty="0" smtClean="0"/>
            <a:t>Tiered Pricing Structure</a:t>
          </a:r>
          <a:endParaRPr lang="en-US" dirty="0"/>
        </a:p>
      </dgm:t>
    </dgm:pt>
    <dgm:pt modelId="{92D622B7-8E19-443A-A401-DEF82281051C}" type="parTrans" cxnId="{E529960C-EC58-47DD-83AB-FF14278E08C8}">
      <dgm:prSet/>
      <dgm:spPr/>
      <dgm:t>
        <a:bodyPr/>
        <a:lstStyle/>
        <a:p>
          <a:endParaRPr lang="en-US"/>
        </a:p>
      </dgm:t>
    </dgm:pt>
    <dgm:pt modelId="{67220676-FBF5-4D46-BC0A-E4252214D139}" type="sibTrans" cxnId="{E529960C-EC58-47DD-83AB-FF14278E08C8}">
      <dgm:prSet/>
      <dgm:spPr/>
      <dgm:t>
        <a:bodyPr/>
        <a:lstStyle/>
        <a:p>
          <a:endParaRPr lang="en-US"/>
        </a:p>
      </dgm:t>
    </dgm:pt>
    <dgm:pt modelId="{F264A7D6-51CE-478F-8F9C-23B9A49406DF}">
      <dgm:prSet phldrT="[Text]"/>
      <dgm:spPr/>
      <dgm:t>
        <a:bodyPr/>
        <a:lstStyle/>
        <a:p>
          <a:r>
            <a:rPr lang="en-US" dirty="0" smtClean="0"/>
            <a:t>Interchange + Pass through</a:t>
          </a:r>
          <a:endParaRPr lang="en-US" dirty="0"/>
        </a:p>
      </dgm:t>
    </dgm:pt>
    <dgm:pt modelId="{B56BB815-7BF2-4F51-9E79-6C56A69D15C7}" type="parTrans" cxnId="{BD2FA982-810B-47DD-B1E8-2B22D559A0F0}">
      <dgm:prSet/>
      <dgm:spPr/>
      <dgm:t>
        <a:bodyPr/>
        <a:lstStyle/>
        <a:p>
          <a:endParaRPr lang="en-US"/>
        </a:p>
      </dgm:t>
    </dgm:pt>
    <dgm:pt modelId="{39DA6EA5-2D3D-44B0-99D6-BC32AB6970E3}" type="sibTrans" cxnId="{BD2FA982-810B-47DD-B1E8-2B22D559A0F0}">
      <dgm:prSet/>
      <dgm:spPr/>
      <dgm:t>
        <a:bodyPr/>
        <a:lstStyle/>
        <a:p>
          <a:endParaRPr lang="en-US"/>
        </a:p>
      </dgm:t>
    </dgm:pt>
    <dgm:pt modelId="{28668F79-4DDE-45AB-B2C2-796DF772C9A5}" type="pres">
      <dgm:prSet presAssocID="{B5A84A6A-86B7-4037-84C6-869B026BA4DB}" presName="compositeShape" presStyleCnt="0">
        <dgm:presLayoutVars>
          <dgm:chMax val="7"/>
          <dgm:dir/>
          <dgm:resizeHandles val="exact"/>
        </dgm:presLayoutVars>
      </dgm:prSet>
      <dgm:spPr/>
    </dgm:pt>
    <dgm:pt modelId="{6FE61C23-E360-4573-906F-8376F59F1D5D}" type="pres">
      <dgm:prSet presAssocID="{7BE8816F-B4CD-4FA0-BB25-723A325CD4CA}" presName="circ1" presStyleLbl="vennNode1" presStyleIdx="0" presStyleCnt="3"/>
      <dgm:spPr/>
      <dgm:t>
        <a:bodyPr/>
        <a:lstStyle/>
        <a:p>
          <a:endParaRPr lang="en-US"/>
        </a:p>
      </dgm:t>
    </dgm:pt>
    <dgm:pt modelId="{9440D204-B16A-4910-8AD6-D3C785F84B4A}" type="pres">
      <dgm:prSet presAssocID="{7BE8816F-B4CD-4FA0-BB25-723A325CD4CA}" presName="circ1Tx" presStyleLbl="revTx" presStyleIdx="0" presStyleCnt="0">
        <dgm:presLayoutVars>
          <dgm:chMax val="0"/>
          <dgm:chPref val="0"/>
          <dgm:bulletEnabled val="1"/>
        </dgm:presLayoutVars>
      </dgm:prSet>
      <dgm:spPr/>
      <dgm:t>
        <a:bodyPr/>
        <a:lstStyle/>
        <a:p>
          <a:endParaRPr lang="en-US"/>
        </a:p>
      </dgm:t>
    </dgm:pt>
    <dgm:pt modelId="{7C7018A2-C0A8-44AF-8793-D69339DE134B}" type="pres">
      <dgm:prSet presAssocID="{696D36BF-C41C-4564-9623-9F6F54A3D59E}" presName="circ2" presStyleLbl="vennNode1" presStyleIdx="1" presStyleCnt="3" custLinFactNeighborX="6688" custLinFactNeighborY="-608"/>
      <dgm:spPr/>
      <dgm:t>
        <a:bodyPr/>
        <a:lstStyle/>
        <a:p>
          <a:endParaRPr lang="en-US"/>
        </a:p>
      </dgm:t>
    </dgm:pt>
    <dgm:pt modelId="{4A771029-3589-46AB-B180-E2B5186A341D}" type="pres">
      <dgm:prSet presAssocID="{696D36BF-C41C-4564-9623-9F6F54A3D59E}" presName="circ2Tx" presStyleLbl="revTx" presStyleIdx="0" presStyleCnt="0">
        <dgm:presLayoutVars>
          <dgm:chMax val="0"/>
          <dgm:chPref val="0"/>
          <dgm:bulletEnabled val="1"/>
        </dgm:presLayoutVars>
      </dgm:prSet>
      <dgm:spPr/>
      <dgm:t>
        <a:bodyPr/>
        <a:lstStyle/>
        <a:p>
          <a:endParaRPr lang="en-US"/>
        </a:p>
      </dgm:t>
    </dgm:pt>
    <dgm:pt modelId="{437794BE-7DF4-49CE-BCF9-472FD420878A}" type="pres">
      <dgm:prSet presAssocID="{F264A7D6-51CE-478F-8F9C-23B9A49406DF}" presName="circ3" presStyleLbl="vennNode1" presStyleIdx="2" presStyleCnt="3"/>
      <dgm:spPr/>
      <dgm:t>
        <a:bodyPr/>
        <a:lstStyle/>
        <a:p>
          <a:endParaRPr lang="en-US"/>
        </a:p>
      </dgm:t>
    </dgm:pt>
    <dgm:pt modelId="{64750116-7E90-450B-B27C-030E8F8B9B36}" type="pres">
      <dgm:prSet presAssocID="{F264A7D6-51CE-478F-8F9C-23B9A49406DF}" presName="circ3Tx" presStyleLbl="revTx" presStyleIdx="0" presStyleCnt="0">
        <dgm:presLayoutVars>
          <dgm:chMax val="0"/>
          <dgm:chPref val="0"/>
          <dgm:bulletEnabled val="1"/>
        </dgm:presLayoutVars>
      </dgm:prSet>
      <dgm:spPr/>
      <dgm:t>
        <a:bodyPr/>
        <a:lstStyle/>
        <a:p>
          <a:endParaRPr lang="en-US"/>
        </a:p>
      </dgm:t>
    </dgm:pt>
  </dgm:ptLst>
  <dgm:cxnLst>
    <dgm:cxn modelId="{85CDEBEB-34E2-4535-89EF-D9F3639AFB54}" type="presOf" srcId="{7BE8816F-B4CD-4FA0-BB25-723A325CD4CA}" destId="{6FE61C23-E360-4573-906F-8376F59F1D5D}" srcOrd="0" destOrd="0" presId="urn:microsoft.com/office/officeart/2005/8/layout/venn1"/>
    <dgm:cxn modelId="{BFA47933-A8E3-4455-AB71-430797EE245A}" type="presOf" srcId="{696D36BF-C41C-4564-9623-9F6F54A3D59E}" destId="{7C7018A2-C0A8-44AF-8793-D69339DE134B}" srcOrd="0" destOrd="0" presId="urn:microsoft.com/office/officeart/2005/8/layout/venn1"/>
    <dgm:cxn modelId="{619CC56E-73B2-4B66-ABC7-59CFB5A6B9B5}" type="presOf" srcId="{F264A7D6-51CE-478F-8F9C-23B9A49406DF}" destId="{64750116-7E90-450B-B27C-030E8F8B9B36}" srcOrd="1" destOrd="0" presId="urn:microsoft.com/office/officeart/2005/8/layout/venn1"/>
    <dgm:cxn modelId="{E373C6EC-BAF3-4DAE-993A-8E3A59E0F365}" type="presOf" srcId="{7BE8816F-B4CD-4FA0-BB25-723A325CD4CA}" destId="{9440D204-B16A-4910-8AD6-D3C785F84B4A}" srcOrd="1" destOrd="0" presId="urn:microsoft.com/office/officeart/2005/8/layout/venn1"/>
    <dgm:cxn modelId="{774C3AF7-BD69-4E20-981C-821521DF5A93}" type="presOf" srcId="{696D36BF-C41C-4564-9623-9F6F54A3D59E}" destId="{4A771029-3589-46AB-B180-E2B5186A341D}" srcOrd="1" destOrd="0" presId="urn:microsoft.com/office/officeart/2005/8/layout/venn1"/>
    <dgm:cxn modelId="{7E886272-735C-440E-B6EB-C97A9246B843}" srcId="{B5A84A6A-86B7-4037-84C6-869B026BA4DB}" destId="{7BE8816F-B4CD-4FA0-BB25-723A325CD4CA}" srcOrd="0" destOrd="0" parTransId="{D2A98A04-13E4-43BA-BC96-30209A955D34}" sibTransId="{D3B0C9F1-2666-4D42-90A1-D3D8918FD541}"/>
    <dgm:cxn modelId="{101F18F9-55D2-4FC7-B440-E2C1CD691E40}" type="presOf" srcId="{F264A7D6-51CE-478F-8F9C-23B9A49406DF}" destId="{437794BE-7DF4-49CE-BCF9-472FD420878A}" srcOrd="0" destOrd="0" presId="urn:microsoft.com/office/officeart/2005/8/layout/venn1"/>
    <dgm:cxn modelId="{C5989CB3-A4FD-4C46-9AE9-3FE764C4A6E6}" type="presOf" srcId="{B5A84A6A-86B7-4037-84C6-869B026BA4DB}" destId="{28668F79-4DDE-45AB-B2C2-796DF772C9A5}" srcOrd="0" destOrd="0" presId="urn:microsoft.com/office/officeart/2005/8/layout/venn1"/>
    <dgm:cxn modelId="{BD2FA982-810B-47DD-B1E8-2B22D559A0F0}" srcId="{B5A84A6A-86B7-4037-84C6-869B026BA4DB}" destId="{F264A7D6-51CE-478F-8F9C-23B9A49406DF}" srcOrd="2" destOrd="0" parTransId="{B56BB815-7BF2-4F51-9E79-6C56A69D15C7}" sibTransId="{39DA6EA5-2D3D-44B0-99D6-BC32AB6970E3}"/>
    <dgm:cxn modelId="{E529960C-EC58-47DD-83AB-FF14278E08C8}" srcId="{B5A84A6A-86B7-4037-84C6-869B026BA4DB}" destId="{696D36BF-C41C-4564-9623-9F6F54A3D59E}" srcOrd="1" destOrd="0" parTransId="{92D622B7-8E19-443A-A401-DEF82281051C}" sibTransId="{67220676-FBF5-4D46-BC0A-E4252214D139}"/>
    <dgm:cxn modelId="{3998A462-7AAA-44F8-B6DE-A72ED758DE5A}" type="presParOf" srcId="{28668F79-4DDE-45AB-B2C2-796DF772C9A5}" destId="{6FE61C23-E360-4573-906F-8376F59F1D5D}" srcOrd="0" destOrd="0" presId="urn:microsoft.com/office/officeart/2005/8/layout/venn1"/>
    <dgm:cxn modelId="{5497DF2C-3123-40C7-B5AD-663AE5813ABF}" type="presParOf" srcId="{28668F79-4DDE-45AB-B2C2-796DF772C9A5}" destId="{9440D204-B16A-4910-8AD6-D3C785F84B4A}" srcOrd="1" destOrd="0" presId="urn:microsoft.com/office/officeart/2005/8/layout/venn1"/>
    <dgm:cxn modelId="{63E84FCB-C619-4A01-A975-3B9775D861CB}" type="presParOf" srcId="{28668F79-4DDE-45AB-B2C2-796DF772C9A5}" destId="{7C7018A2-C0A8-44AF-8793-D69339DE134B}" srcOrd="2" destOrd="0" presId="urn:microsoft.com/office/officeart/2005/8/layout/venn1"/>
    <dgm:cxn modelId="{10967B09-DA7E-403F-8750-AE82CD29FB8F}" type="presParOf" srcId="{28668F79-4DDE-45AB-B2C2-796DF772C9A5}" destId="{4A771029-3589-46AB-B180-E2B5186A341D}" srcOrd="3" destOrd="0" presId="urn:microsoft.com/office/officeart/2005/8/layout/venn1"/>
    <dgm:cxn modelId="{93E85E54-B43F-41EF-90C1-29349BDD2005}" type="presParOf" srcId="{28668F79-4DDE-45AB-B2C2-796DF772C9A5}" destId="{437794BE-7DF4-49CE-BCF9-472FD420878A}" srcOrd="4" destOrd="0" presId="urn:microsoft.com/office/officeart/2005/8/layout/venn1"/>
    <dgm:cxn modelId="{B1B6EE56-FE01-4DF0-B630-3595DC93B942}" type="presParOf" srcId="{28668F79-4DDE-45AB-B2C2-796DF772C9A5}" destId="{64750116-7E90-450B-B27C-030E8F8B9B36}"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9DE66-6322-4421-992B-923258EFD1B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DDB8CEEA-87F1-4284-8BBA-99147CAFB682}">
      <dgm:prSet custT="1"/>
      <dgm:spPr>
        <a:solidFill>
          <a:srgbClr val="095AA6"/>
        </a:solidFill>
      </dgm:spPr>
      <dgm:t>
        <a:bodyPr/>
        <a:lstStyle/>
        <a:p>
          <a:pPr rtl="0"/>
          <a:r>
            <a:rPr lang="en-US" sz="1400" b="1" dirty="0" smtClean="0"/>
            <a:t>Orbital Hosted Pay Page clones your payment page so you maintain complete control of the customer checkout experience</a:t>
          </a:r>
          <a:endParaRPr lang="en-US" sz="1400" b="1" dirty="0"/>
        </a:p>
      </dgm:t>
    </dgm:pt>
    <dgm:pt modelId="{C898CF99-5637-4583-BE8F-25676F981FED}" type="parTrans" cxnId="{1B9EAD45-250E-4D65-A8B2-BF661A5D2069}">
      <dgm:prSet/>
      <dgm:spPr/>
      <dgm:t>
        <a:bodyPr/>
        <a:lstStyle/>
        <a:p>
          <a:endParaRPr lang="en-US"/>
        </a:p>
      </dgm:t>
    </dgm:pt>
    <dgm:pt modelId="{9E1C0503-25F7-4C45-9183-CBB5EC9416E0}" type="sibTrans" cxnId="{1B9EAD45-250E-4D65-A8B2-BF661A5D2069}">
      <dgm:prSet/>
      <dgm:spPr/>
      <dgm:t>
        <a:bodyPr/>
        <a:lstStyle/>
        <a:p>
          <a:endParaRPr lang="en-US"/>
        </a:p>
      </dgm:t>
    </dgm:pt>
    <dgm:pt modelId="{92F8C3AB-14D4-435B-9ABB-18A085FDA1F0}">
      <dgm:prSet custT="1"/>
      <dgm:spPr>
        <a:solidFill>
          <a:srgbClr val="095AA6"/>
        </a:solidFill>
      </dgm:spPr>
      <dgm:t>
        <a:bodyPr/>
        <a:lstStyle/>
        <a:p>
          <a:pPr rtl="0"/>
          <a:r>
            <a:rPr lang="en-US" sz="1400" b="1" i="0" baseline="0" dirty="0" smtClean="0"/>
            <a:t>No static templates to update</a:t>
          </a:r>
          <a:endParaRPr lang="en-US" sz="1400" b="1" i="0" baseline="0" dirty="0"/>
        </a:p>
      </dgm:t>
    </dgm:pt>
    <dgm:pt modelId="{815CC02F-69F3-45DB-B209-E8A9B49B52F2}" type="parTrans" cxnId="{8FA297D6-5A7F-451A-8E9B-085E80BA63B6}">
      <dgm:prSet/>
      <dgm:spPr/>
      <dgm:t>
        <a:bodyPr/>
        <a:lstStyle/>
        <a:p>
          <a:endParaRPr lang="en-US"/>
        </a:p>
      </dgm:t>
    </dgm:pt>
    <dgm:pt modelId="{817A8937-68E1-40F4-94E8-38F7F17BBBB9}" type="sibTrans" cxnId="{8FA297D6-5A7F-451A-8E9B-085E80BA63B6}">
      <dgm:prSet/>
      <dgm:spPr/>
      <dgm:t>
        <a:bodyPr/>
        <a:lstStyle/>
        <a:p>
          <a:endParaRPr lang="en-US"/>
        </a:p>
      </dgm:t>
    </dgm:pt>
    <dgm:pt modelId="{74CFA648-6EC2-4579-A876-2A963D73424B}">
      <dgm:prSet custT="1"/>
      <dgm:spPr>
        <a:solidFill>
          <a:srgbClr val="095AA6"/>
        </a:solidFill>
      </dgm:spPr>
      <dgm:t>
        <a:bodyPr/>
        <a:lstStyle/>
        <a:p>
          <a:pPr rtl="0"/>
          <a:r>
            <a:rPr lang="en-US" sz="1400" b="1" i="0" baseline="0" dirty="0" smtClean="0"/>
            <a:t>No need to use a Chase Paymentech-branded payment page</a:t>
          </a:r>
          <a:endParaRPr lang="en-US" sz="1400" b="1" i="0" baseline="0" dirty="0"/>
        </a:p>
      </dgm:t>
    </dgm:pt>
    <dgm:pt modelId="{ED3F043F-4D71-481E-832B-6A46E9798734}" type="parTrans" cxnId="{3FD49842-9A2B-41CC-ACC6-BA0438DE3005}">
      <dgm:prSet/>
      <dgm:spPr/>
      <dgm:t>
        <a:bodyPr/>
        <a:lstStyle/>
        <a:p>
          <a:endParaRPr lang="en-US"/>
        </a:p>
      </dgm:t>
    </dgm:pt>
    <dgm:pt modelId="{EE6C57A3-9626-4CF9-893D-385D6672FC03}" type="sibTrans" cxnId="{3FD49842-9A2B-41CC-ACC6-BA0438DE3005}">
      <dgm:prSet/>
      <dgm:spPr/>
      <dgm:t>
        <a:bodyPr/>
        <a:lstStyle/>
        <a:p>
          <a:endParaRPr lang="en-US"/>
        </a:p>
      </dgm:t>
    </dgm:pt>
    <dgm:pt modelId="{7F5259C3-F5D9-49BF-B9DF-DB5917151E43}">
      <dgm:prSet custT="1"/>
      <dgm:spPr>
        <a:solidFill>
          <a:srgbClr val="095AA6"/>
        </a:solidFill>
      </dgm:spPr>
      <dgm:t>
        <a:bodyPr/>
        <a:lstStyle/>
        <a:p>
          <a:pPr rtl="0"/>
          <a:r>
            <a:rPr lang="en-US" sz="1400" b="1" i="0" baseline="0" dirty="0" smtClean="0"/>
            <a:t>You can change your payment page elements at any time and Hosted Pay Page will capture the changes in real time</a:t>
          </a:r>
          <a:endParaRPr lang="en-US" sz="1400" b="1" i="0" baseline="0" dirty="0"/>
        </a:p>
      </dgm:t>
    </dgm:pt>
    <dgm:pt modelId="{26EE3E8F-8567-4D67-BD53-E9FED62122A5}" type="parTrans" cxnId="{4FA73303-AEAD-49C8-AF9A-C3CE796FFA74}">
      <dgm:prSet/>
      <dgm:spPr/>
      <dgm:t>
        <a:bodyPr/>
        <a:lstStyle/>
        <a:p>
          <a:endParaRPr lang="en-US"/>
        </a:p>
      </dgm:t>
    </dgm:pt>
    <dgm:pt modelId="{02FF91BF-A206-46CE-8790-8189754E19E6}" type="sibTrans" cxnId="{4FA73303-AEAD-49C8-AF9A-C3CE796FFA74}">
      <dgm:prSet/>
      <dgm:spPr/>
      <dgm:t>
        <a:bodyPr/>
        <a:lstStyle/>
        <a:p>
          <a:endParaRPr lang="en-US"/>
        </a:p>
      </dgm:t>
    </dgm:pt>
    <dgm:pt modelId="{048DD009-8243-4BB4-AD6F-83E4083FCC1E}">
      <dgm:prSet custT="1"/>
      <dgm:spPr>
        <a:solidFill>
          <a:srgbClr val="095AA6"/>
        </a:solidFill>
      </dgm:spPr>
      <dgm:t>
        <a:bodyPr/>
        <a:lstStyle/>
        <a:p>
          <a:pPr rtl="0"/>
          <a:r>
            <a:rPr lang="en-US" sz="1400" b="1" i="0" baseline="0" dirty="0" smtClean="0"/>
            <a:t>You’re in control of your brand on the payment page at all times</a:t>
          </a:r>
          <a:endParaRPr lang="en-US" sz="1400" b="1" i="0" baseline="0" dirty="0"/>
        </a:p>
      </dgm:t>
    </dgm:pt>
    <dgm:pt modelId="{7DA341E6-5020-4E6B-A6FB-0786A7E19CC6}" type="parTrans" cxnId="{022C40D5-86F1-4AFC-BDAD-76EA70233787}">
      <dgm:prSet/>
      <dgm:spPr/>
      <dgm:t>
        <a:bodyPr/>
        <a:lstStyle/>
        <a:p>
          <a:endParaRPr lang="en-US"/>
        </a:p>
      </dgm:t>
    </dgm:pt>
    <dgm:pt modelId="{EE8A2156-731A-4C4D-8224-0FCB1E279FB1}" type="sibTrans" cxnId="{022C40D5-86F1-4AFC-BDAD-76EA70233787}">
      <dgm:prSet/>
      <dgm:spPr/>
      <dgm:t>
        <a:bodyPr/>
        <a:lstStyle/>
        <a:p>
          <a:endParaRPr lang="en-US"/>
        </a:p>
      </dgm:t>
    </dgm:pt>
    <dgm:pt modelId="{9DF5F5AE-A7E3-49A2-A7A9-3839EBDD1EF9}" type="pres">
      <dgm:prSet presAssocID="{B8E9DE66-6322-4421-992B-923258EFD1B4}" presName="linear" presStyleCnt="0">
        <dgm:presLayoutVars>
          <dgm:dir/>
          <dgm:animLvl val="lvl"/>
          <dgm:resizeHandles val="exact"/>
        </dgm:presLayoutVars>
      </dgm:prSet>
      <dgm:spPr/>
      <dgm:t>
        <a:bodyPr/>
        <a:lstStyle/>
        <a:p>
          <a:endParaRPr lang="en-US"/>
        </a:p>
      </dgm:t>
    </dgm:pt>
    <dgm:pt modelId="{5BDA8511-A3DA-4858-B3D5-FD602EC8AA89}" type="pres">
      <dgm:prSet presAssocID="{DDB8CEEA-87F1-4284-8BBA-99147CAFB682}" presName="parentLin" presStyleCnt="0"/>
      <dgm:spPr/>
    </dgm:pt>
    <dgm:pt modelId="{8FB34796-2FA0-41D1-BE9C-26CC11DD0492}" type="pres">
      <dgm:prSet presAssocID="{DDB8CEEA-87F1-4284-8BBA-99147CAFB682}" presName="parentLeftMargin" presStyleLbl="node1" presStyleIdx="0" presStyleCnt="5"/>
      <dgm:spPr/>
      <dgm:t>
        <a:bodyPr/>
        <a:lstStyle/>
        <a:p>
          <a:endParaRPr lang="en-US"/>
        </a:p>
      </dgm:t>
    </dgm:pt>
    <dgm:pt modelId="{56CD1AA7-77CE-4E95-912F-258034A9DEFC}" type="pres">
      <dgm:prSet presAssocID="{DDB8CEEA-87F1-4284-8BBA-99147CAFB682}" presName="parentText" presStyleLbl="node1" presStyleIdx="0" presStyleCnt="5" custScaleY="120834" custLinFactNeighborX="-53488">
        <dgm:presLayoutVars>
          <dgm:chMax val="0"/>
          <dgm:bulletEnabled val="1"/>
        </dgm:presLayoutVars>
      </dgm:prSet>
      <dgm:spPr/>
      <dgm:t>
        <a:bodyPr/>
        <a:lstStyle/>
        <a:p>
          <a:endParaRPr lang="en-US"/>
        </a:p>
      </dgm:t>
    </dgm:pt>
    <dgm:pt modelId="{0DA65D8E-FF0D-4326-BA71-72965DC2130E}" type="pres">
      <dgm:prSet presAssocID="{DDB8CEEA-87F1-4284-8BBA-99147CAFB682}" presName="negativeSpace" presStyleCnt="0"/>
      <dgm:spPr/>
    </dgm:pt>
    <dgm:pt modelId="{E174EB98-106B-44CC-B1FC-48500556D04C}" type="pres">
      <dgm:prSet presAssocID="{DDB8CEEA-87F1-4284-8BBA-99147CAFB682}" presName="childText" presStyleLbl="conFgAcc1" presStyleIdx="0" presStyleCnt="5">
        <dgm:presLayoutVars>
          <dgm:bulletEnabled val="1"/>
        </dgm:presLayoutVars>
      </dgm:prSet>
      <dgm:spPr/>
    </dgm:pt>
    <dgm:pt modelId="{D6C52852-B943-4A90-A506-41D9AB556440}" type="pres">
      <dgm:prSet presAssocID="{9E1C0503-25F7-4C45-9183-CBB5EC9416E0}" presName="spaceBetweenRectangles" presStyleCnt="0"/>
      <dgm:spPr/>
    </dgm:pt>
    <dgm:pt modelId="{DB1C981B-758B-43DC-8DC4-E0638E6C235C}" type="pres">
      <dgm:prSet presAssocID="{92F8C3AB-14D4-435B-9ABB-18A085FDA1F0}" presName="parentLin" presStyleCnt="0"/>
      <dgm:spPr/>
    </dgm:pt>
    <dgm:pt modelId="{00E41B75-F7A2-4DFD-8A49-5D57524105F9}" type="pres">
      <dgm:prSet presAssocID="{92F8C3AB-14D4-435B-9ABB-18A085FDA1F0}" presName="parentLeftMargin" presStyleLbl="node1" presStyleIdx="0" presStyleCnt="5"/>
      <dgm:spPr/>
      <dgm:t>
        <a:bodyPr/>
        <a:lstStyle/>
        <a:p>
          <a:endParaRPr lang="en-US"/>
        </a:p>
      </dgm:t>
    </dgm:pt>
    <dgm:pt modelId="{B4CB81D2-0DCA-4755-9922-3F8619F81F01}" type="pres">
      <dgm:prSet presAssocID="{92F8C3AB-14D4-435B-9ABB-18A085FDA1F0}" presName="parentText" presStyleLbl="node1" presStyleIdx="1" presStyleCnt="5" custLinFactNeighborX="-53488">
        <dgm:presLayoutVars>
          <dgm:chMax val="0"/>
          <dgm:bulletEnabled val="1"/>
        </dgm:presLayoutVars>
      </dgm:prSet>
      <dgm:spPr/>
      <dgm:t>
        <a:bodyPr/>
        <a:lstStyle/>
        <a:p>
          <a:endParaRPr lang="en-US"/>
        </a:p>
      </dgm:t>
    </dgm:pt>
    <dgm:pt modelId="{DDEF9D5D-3E69-44E1-ACB8-10258095CFB7}" type="pres">
      <dgm:prSet presAssocID="{92F8C3AB-14D4-435B-9ABB-18A085FDA1F0}" presName="negativeSpace" presStyleCnt="0"/>
      <dgm:spPr/>
    </dgm:pt>
    <dgm:pt modelId="{B49DCB7B-29FC-48B6-8C54-252FE98B4960}" type="pres">
      <dgm:prSet presAssocID="{92F8C3AB-14D4-435B-9ABB-18A085FDA1F0}" presName="childText" presStyleLbl="conFgAcc1" presStyleIdx="1" presStyleCnt="5">
        <dgm:presLayoutVars>
          <dgm:bulletEnabled val="1"/>
        </dgm:presLayoutVars>
      </dgm:prSet>
      <dgm:spPr/>
    </dgm:pt>
    <dgm:pt modelId="{98FEB528-AF2E-49BC-AF2C-2F65AADDFA7B}" type="pres">
      <dgm:prSet presAssocID="{817A8937-68E1-40F4-94E8-38F7F17BBBB9}" presName="spaceBetweenRectangles" presStyleCnt="0"/>
      <dgm:spPr/>
    </dgm:pt>
    <dgm:pt modelId="{DC6C5E34-5819-422D-A99E-7F468CD1AA16}" type="pres">
      <dgm:prSet presAssocID="{74CFA648-6EC2-4579-A876-2A963D73424B}" presName="parentLin" presStyleCnt="0"/>
      <dgm:spPr/>
    </dgm:pt>
    <dgm:pt modelId="{99B9458B-ACBB-4363-B95C-3236B0A0B4E5}" type="pres">
      <dgm:prSet presAssocID="{74CFA648-6EC2-4579-A876-2A963D73424B}" presName="parentLeftMargin" presStyleLbl="node1" presStyleIdx="1" presStyleCnt="5"/>
      <dgm:spPr/>
      <dgm:t>
        <a:bodyPr/>
        <a:lstStyle/>
        <a:p>
          <a:endParaRPr lang="en-US"/>
        </a:p>
      </dgm:t>
    </dgm:pt>
    <dgm:pt modelId="{93910C1E-41FD-4BC8-A928-476849884654}" type="pres">
      <dgm:prSet presAssocID="{74CFA648-6EC2-4579-A876-2A963D73424B}" presName="parentText" presStyleLbl="node1" presStyleIdx="2" presStyleCnt="5" custLinFactNeighborX="-53488">
        <dgm:presLayoutVars>
          <dgm:chMax val="0"/>
          <dgm:bulletEnabled val="1"/>
        </dgm:presLayoutVars>
      </dgm:prSet>
      <dgm:spPr/>
      <dgm:t>
        <a:bodyPr/>
        <a:lstStyle/>
        <a:p>
          <a:endParaRPr lang="en-US"/>
        </a:p>
      </dgm:t>
    </dgm:pt>
    <dgm:pt modelId="{F6C25FF3-07B2-4E15-8C0B-8AF7BE90C12A}" type="pres">
      <dgm:prSet presAssocID="{74CFA648-6EC2-4579-A876-2A963D73424B}" presName="negativeSpace" presStyleCnt="0"/>
      <dgm:spPr/>
    </dgm:pt>
    <dgm:pt modelId="{758D491A-1271-4F64-AB06-7FEADE837E66}" type="pres">
      <dgm:prSet presAssocID="{74CFA648-6EC2-4579-A876-2A963D73424B}" presName="childText" presStyleLbl="conFgAcc1" presStyleIdx="2" presStyleCnt="5">
        <dgm:presLayoutVars>
          <dgm:bulletEnabled val="1"/>
        </dgm:presLayoutVars>
      </dgm:prSet>
      <dgm:spPr/>
    </dgm:pt>
    <dgm:pt modelId="{BDDE336A-B259-4E4C-9948-3EDF42320F80}" type="pres">
      <dgm:prSet presAssocID="{EE6C57A3-9626-4CF9-893D-385D6672FC03}" presName="spaceBetweenRectangles" presStyleCnt="0"/>
      <dgm:spPr/>
    </dgm:pt>
    <dgm:pt modelId="{587EC537-33AC-453C-A906-7125B8F4AFA2}" type="pres">
      <dgm:prSet presAssocID="{7F5259C3-F5D9-49BF-B9DF-DB5917151E43}" presName="parentLin" presStyleCnt="0"/>
      <dgm:spPr/>
    </dgm:pt>
    <dgm:pt modelId="{6033268F-118E-40BC-914A-0B4EB90DD389}" type="pres">
      <dgm:prSet presAssocID="{7F5259C3-F5D9-49BF-B9DF-DB5917151E43}" presName="parentLeftMargin" presStyleLbl="node1" presStyleIdx="2" presStyleCnt="5"/>
      <dgm:spPr/>
      <dgm:t>
        <a:bodyPr/>
        <a:lstStyle/>
        <a:p>
          <a:endParaRPr lang="en-US"/>
        </a:p>
      </dgm:t>
    </dgm:pt>
    <dgm:pt modelId="{EE3A8207-333A-4A45-8399-680900B9B857}" type="pres">
      <dgm:prSet presAssocID="{7F5259C3-F5D9-49BF-B9DF-DB5917151E43}" presName="parentText" presStyleLbl="node1" presStyleIdx="3" presStyleCnt="5" custScaleY="128375" custLinFactNeighborX="-53488">
        <dgm:presLayoutVars>
          <dgm:chMax val="0"/>
          <dgm:bulletEnabled val="1"/>
        </dgm:presLayoutVars>
      </dgm:prSet>
      <dgm:spPr/>
      <dgm:t>
        <a:bodyPr/>
        <a:lstStyle/>
        <a:p>
          <a:endParaRPr lang="en-US"/>
        </a:p>
      </dgm:t>
    </dgm:pt>
    <dgm:pt modelId="{886C50EE-E864-4A2D-832B-BC9EA1C9CC0B}" type="pres">
      <dgm:prSet presAssocID="{7F5259C3-F5D9-49BF-B9DF-DB5917151E43}" presName="negativeSpace" presStyleCnt="0"/>
      <dgm:spPr/>
    </dgm:pt>
    <dgm:pt modelId="{856B3160-F6D5-4340-93FD-0DFD77E58FFE}" type="pres">
      <dgm:prSet presAssocID="{7F5259C3-F5D9-49BF-B9DF-DB5917151E43}" presName="childText" presStyleLbl="conFgAcc1" presStyleIdx="3" presStyleCnt="5">
        <dgm:presLayoutVars>
          <dgm:bulletEnabled val="1"/>
        </dgm:presLayoutVars>
      </dgm:prSet>
      <dgm:spPr/>
    </dgm:pt>
    <dgm:pt modelId="{C56AD073-EE66-4F1D-9F23-2AF79C66ADF5}" type="pres">
      <dgm:prSet presAssocID="{02FF91BF-A206-46CE-8790-8189754E19E6}" presName="spaceBetweenRectangles" presStyleCnt="0"/>
      <dgm:spPr/>
    </dgm:pt>
    <dgm:pt modelId="{84944CB6-297B-42FC-AC57-16B6A5DF1F45}" type="pres">
      <dgm:prSet presAssocID="{048DD009-8243-4BB4-AD6F-83E4083FCC1E}" presName="parentLin" presStyleCnt="0"/>
      <dgm:spPr/>
    </dgm:pt>
    <dgm:pt modelId="{EBFEBB80-306A-4358-8E2E-3A4A5CF16E29}" type="pres">
      <dgm:prSet presAssocID="{048DD009-8243-4BB4-AD6F-83E4083FCC1E}" presName="parentLeftMargin" presStyleLbl="node1" presStyleIdx="3" presStyleCnt="5"/>
      <dgm:spPr/>
      <dgm:t>
        <a:bodyPr/>
        <a:lstStyle/>
        <a:p>
          <a:endParaRPr lang="en-US"/>
        </a:p>
      </dgm:t>
    </dgm:pt>
    <dgm:pt modelId="{985725E0-2C3D-45DA-9CA5-FA629C8EF571}" type="pres">
      <dgm:prSet presAssocID="{048DD009-8243-4BB4-AD6F-83E4083FCC1E}" presName="parentText" presStyleLbl="node1" presStyleIdx="4" presStyleCnt="5" custLinFactNeighborX="-53488">
        <dgm:presLayoutVars>
          <dgm:chMax val="0"/>
          <dgm:bulletEnabled val="1"/>
        </dgm:presLayoutVars>
      </dgm:prSet>
      <dgm:spPr/>
      <dgm:t>
        <a:bodyPr/>
        <a:lstStyle/>
        <a:p>
          <a:endParaRPr lang="en-US"/>
        </a:p>
      </dgm:t>
    </dgm:pt>
    <dgm:pt modelId="{610D47A1-195B-4838-A2DA-5B5DE9742599}" type="pres">
      <dgm:prSet presAssocID="{048DD009-8243-4BB4-AD6F-83E4083FCC1E}" presName="negativeSpace" presStyleCnt="0"/>
      <dgm:spPr/>
    </dgm:pt>
    <dgm:pt modelId="{AA89CBD2-8B78-48C7-97ED-EB3DC28644C5}" type="pres">
      <dgm:prSet presAssocID="{048DD009-8243-4BB4-AD6F-83E4083FCC1E}" presName="childText" presStyleLbl="conFgAcc1" presStyleIdx="4" presStyleCnt="5">
        <dgm:presLayoutVars>
          <dgm:bulletEnabled val="1"/>
        </dgm:presLayoutVars>
      </dgm:prSet>
      <dgm:spPr/>
    </dgm:pt>
  </dgm:ptLst>
  <dgm:cxnLst>
    <dgm:cxn modelId="{5883000A-752A-45A1-BF4A-6813EEE8F2DE}" type="presOf" srcId="{74CFA648-6EC2-4579-A876-2A963D73424B}" destId="{93910C1E-41FD-4BC8-A928-476849884654}" srcOrd="1" destOrd="0" presId="urn:microsoft.com/office/officeart/2005/8/layout/list1"/>
    <dgm:cxn modelId="{FE8A3918-AEF1-49C5-9F97-A7304B82F8DA}" type="presOf" srcId="{048DD009-8243-4BB4-AD6F-83E4083FCC1E}" destId="{985725E0-2C3D-45DA-9CA5-FA629C8EF571}" srcOrd="1" destOrd="0" presId="urn:microsoft.com/office/officeart/2005/8/layout/list1"/>
    <dgm:cxn modelId="{4B5DF34C-C375-4561-8978-52CE0AE0D535}" type="presOf" srcId="{7F5259C3-F5D9-49BF-B9DF-DB5917151E43}" destId="{6033268F-118E-40BC-914A-0B4EB90DD389}" srcOrd="0" destOrd="0" presId="urn:microsoft.com/office/officeart/2005/8/layout/list1"/>
    <dgm:cxn modelId="{69660773-B150-49F1-9C00-5685B193023E}" type="presOf" srcId="{74CFA648-6EC2-4579-A876-2A963D73424B}" destId="{99B9458B-ACBB-4363-B95C-3236B0A0B4E5}" srcOrd="0" destOrd="0" presId="urn:microsoft.com/office/officeart/2005/8/layout/list1"/>
    <dgm:cxn modelId="{3FD49842-9A2B-41CC-ACC6-BA0438DE3005}" srcId="{B8E9DE66-6322-4421-992B-923258EFD1B4}" destId="{74CFA648-6EC2-4579-A876-2A963D73424B}" srcOrd="2" destOrd="0" parTransId="{ED3F043F-4D71-481E-832B-6A46E9798734}" sibTransId="{EE6C57A3-9626-4CF9-893D-385D6672FC03}"/>
    <dgm:cxn modelId="{3C208302-C1FB-4258-959B-3A54212F4564}" type="presOf" srcId="{92F8C3AB-14D4-435B-9ABB-18A085FDA1F0}" destId="{00E41B75-F7A2-4DFD-8A49-5D57524105F9}" srcOrd="0" destOrd="0" presId="urn:microsoft.com/office/officeart/2005/8/layout/list1"/>
    <dgm:cxn modelId="{987644A2-AEAE-4F01-868C-FE018DAF080E}" type="presOf" srcId="{DDB8CEEA-87F1-4284-8BBA-99147CAFB682}" destId="{56CD1AA7-77CE-4E95-912F-258034A9DEFC}" srcOrd="1" destOrd="0" presId="urn:microsoft.com/office/officeart/2005/8/layout/list1"/>
    <dgm:cxn modelId="{4FA73303-AEAD-49C8-AF9A-C3CE796FFA74}" srcId="{B8E9DE66-6322-4421-992B-923258EFD1B4}" destId="{7F5259C3-F5D9-49BF-B9DF-DB5917151E43}" srcOrd="3" destOrd="0" parTransId="{26EE3E8F-8567-4D67-BD53-E9FED62122A5}" sibTransId="{02FF91BF-A206-46CE-8790-8189754E19E6}"/>
    <dgm:cxn modelId="{E380DEED-E2B4-472C-948D-38B27371B895}" type="presOf" srcId="{DDB8CEEA-87F1-4284-8BBA-99147CAFB682}" destId="{8FB34796-2FA0-41D1-BE9C-26CC11DD0492}" srcOrd="0" destOrd="0" presId="urn:microsoft.com/office/officeart/2005/8/layout/list1"/>
    <dgm:cxn modelId="{1B9EAD45-250E-4D65-A8B2-BF661A5D2069}" srcId="{B8E9DE66-6322-4421-992B-923258EFD1B4}" destId="{DDB8CEEA-87F1-4284-8BBA-99147CAFB682}" srcOrd="0" destOrd="0" parTransId="{C898CF99-5637-4583-BE8F-25676F981FED}" sibTransId="{9E1C0503-25F7-4C45-9183-CBB5EC9416E0}"/>
    <dgm:cxn modelId="{ADDCD54A-B654-45F5-BF10-22413FDFA186}" type="presOf" srcId="{7F5259C3-F5D9-49BF-B9DF-DB5917151E43}" destId="{EE3A8207-333A-4A45-8399-680900B9B857}" srcOrd="1" destOrd="0" presId="urn:microsoft.com/office/officeart/2005/8/layout/list1"/>
    <dgm:cxn modelId="{F34F9100-CAC5-44AE-84B6-234EC3E7B057}" type="presOf" srcId="{B8E9DE66-6322-4421-992B-923258EFD1B4}" destId="{9DF5F5AE-A7E3-49A2-A7A9-3839EBDD1EF9}" srcOrd="0" destOrd="0" presId="urn:microsoft.com/office/officeart/2005/8/layout/list1"/>
    <dgm:cxn modelId="{022C40D5-86F1-4AFC-BDAD-76EA70233787}" srcId="{B8E9DE66-6322-4421-992B-923258EFD1B4}" destId="{048DD009-8243-4BB4-AD6F-83E4083FCC1E}" srcOrd="4" destOrd="0" parTransId="{7DA341E6-5020-4E6B-A6FB-0786A7E19CC6}" sibTransId="{EE8A2156-731A-4C4D-8224-0FCB1E279FB1}"/>
    <dgm:cxn modelId="{EB6AB72B-7D69-44AD-9E79-6575046A0FEF}" type="presOf" srcId="{92F8C3AB-14D4-435B-9ABB-18A085FDA1F0}" destId="{B4CB81D2-0DCA-4755-9922-3F8619F81F01}" srcOrd="1" destOrd="0" presId="urn:microsoft.com/office/officeart/2005/8/layout/list1"/>
    <dgm:cxn modelId="{6E43A5DC-8712-4217-A2E9-446EDAA06254}" type="presOf" srcId="{048DD009-8243-4BB4-AD6F-83E4083FCC1E}" destId="{EBFEBB80-306A-4358-8E2E-3A4A5CF16E29}" srcOrd="0" destOrd="0" presId="urn:microsoft.com/office/officeart/2005/8/layout/list1"/>
    <dgm:cxn modelId="{8FA297D6-5A7F-451A-8E9B-085E80BA63B6}" srcId="{B8E9DE66-6322-4421-992B-923258EFD1B4}" destId="{92F8C3AB-14D4-435B-9ABB-18A085FDA1F0}" srcOrd="1" destOrd="0" parTransId="{815CC02F-69F3-45DB-B209-E8A9B49B52F2}" sibTransId="{817A8937-68E1-40F4-94E8-38F7F17BBBB9}"/>
    <dgm:cxn modelId="{3587CA57-52F3-4C71-91E6-05F07FE390AD}" type="presParOf" srcId="{9DF5F5AE-A7E3-49A2-A7A9-3839EBDD1EF9}" destId="{5BDA8511-A3DA-4858-B3D5-FD602EC8AA89}" srcOrd="0" destOrd="0" presId="urn:microsoft.com/office/officeart/2005/8/layout/list1"/>
    <dgm:cxn modelId="{FAA634A4-19E0-482B-91E6-222A70BD3F08}" type="presParOf" srcId="{5BDA8511-A3DA-4858-B3D5-FD602EC8AA89}" destId="{8FB34796-2FA0-41D1-BE9C-26CC11DD0492}" srcOrd="0" destOrd="0" presId="urn:microsoft.com/office/officeart/2005/8/layout/list1"/>
    <dgm:cxn modelId="{D1BC8418-7082-4C97-82DF-3AAE2F76E7F8}" type="presParOf" srcId="{5BDA8511-A3DA-4858-B3D5-FD602EC8AA89}" destId="{56CD1AA7-77CE-4E95-912F-258034A9DEFC}" srcOrd="1" destOrd="0" presId="urn:microsoft.com/office/officeart/2005/8/layout/list1"/>
    <dgm:cxn modelId="{565DCC25-056A-4258-B5AD-91F0DAE967CE}" type="presParOf" srcId="{9DF5F5AE-A7E3-49A2-A7A9-3839EBDD1EF9}" destId="{0DA65D8E-FF0D-4326-BA71-72965DC2130E}" srcOrd="1" destOrd="0" presId="urn:microsoft.com/office/officeart/2005/8/layout/list1"/>
    <dgm:cxn modelId="{E426C8FD-0C12-446E-A0E3-09932DB94BD8}" type="presParOf" srcId="{9DF5F5AE-A7E3-49A2-A7A9-3839EBDD1EF9}" destId="{E174EB98-106B-44CC-B1FC-48500556D04C}" srcOrd="2" destOrd="0" presId="urn:microsoft.com/office/officeart/2005/8/layout/list1"/>
    <dgm:cxn modelId="{F0DF7710-CA81-49E7-905D-FE7D33F14A4F}" type="presParOf" srcId="{9DF5F5AE-A7E3-49A2-A7A9-3839EBDD1EF9}" destId="{D6C52852-B943-4A90-A506-41D9AB556440}" srcOrd="3" destOrd="0" presId="urn:microsoft.com/office/officeart/2005/8/layout/list1"/>
    <dgm:cxn modelId="{5663C5FE-16C1-432A-A75A-7C551D0132B5}" type="presParOf" srcId="{9DF5F5AE-A7E3-49A2-A7A9-3839EBDD1EF9}" destId="{DB1C981B-758B-43DC-8DC4-E0638E6C235C}" srcOrd="4" destOrd="0" presId="urn:microsoft.com/office/officeart/2005/8/layout/list1"/>
    <dgm:cxn modelId="{38BA3A27-E7C5-4509-B68E-7D09DDCD050F}" type="presParOf" srcId="{DB1C981B-758B-43DC-8DC4-E0638E6C235C}" destId="{00E41B75-F7A2-4DFD-8A49-5D57524105F9}" srcOrd="0" destOrd="0" presId="urn:microsoft.com/office/officeart/2005/8/layout/list1"/>
    <dgm:cxn modelId="{D7A35150-8B08-4F68-A3FF-F6381D17640B}" type="presParOf" srcId="{DB1C981B-758B-43DC-8DC4-E0638E6C235C}" destId="{B4CB81D2-0DCA-4755-9922-3F8619F81F01}" srcOrd="1" destOrd="0" presId="urn:microsoft.com/office/officeart/2005/8/layout/list1"/>
    <dgm:cxn modelId="{B5C50D47-B621-415D-8BF7-E4AE18116FD2}" type="presParOf" srcId="{9DF5F5AE-A7E3-49A2-A7A9-3839EBDD1EF9}" destId="{DDEF9D5D-3E69-44E1-ACB8-10258095CFB7}" srcOrd="5" destOrd="0" presId="urn:microsoft.com/office/officeart/2005/8/layout/list1"/>
    <dgm:cxn modelId="{239B4E21-A91F-4BAF-9ABD-15907849FD23}" type="presParOf" srcId="{9DF5F5AE-A7E3-49A2-A7A9-3839EBDD1EF9}" destId="{B49DCB7B-29FC-48B6-8C54-252FE98B4960}" srcOrd="6" destOrd="0" presId="urn:microsoft.com/office/officeart/2005/8/layout/list1"/>
    <dgm:cxn modelId="{533B7B52-3502-44B8-BB0B-2660C40DD003}" type="presParOf" srcId="{9DF5F5AE-A7E3-49A2-A7A9-3839EBDD1EF9}" destId="{98FEB528-AF2E-49BC-AF2C-2F65AADDFA7B}" srcOrd="7" destOrd="0" presId="urn:microsoft.com/office/officeart/2005/8/layout/list1"/>
    <dgm:cxn modelId="{C4A301FA-CACF-4C48-AA46-7781A6BB663F}" type="presParOf" srcId="{9DF5F5AE-A7E3-49A2-A7A9-3839EBDD1EF9}" destId="{DC6C5E34-5819-422D-A99E-7F468CD1AA16}" srcOrd="8" destOrd="0" presId="urn:microsoft.com/office/officeart/2005/8/layout/list1"/>
    <dgm:cxn modelId="{409D986B-10F9-4A30-A634-11E4A9A1563E}" type="presParOf" srcId="{DC6C5E34-5819-422D-A99E-7F468CD1AA16}" destId="{99B9458B-ACBB-4363-B95C-3236B0A0B4E5}" srcOrd="0" destOrd="0" presId="urn:microsoft.com/office/officeart/2005/8/layout/list1"/>
    <dgm:cxn modelId="{E77D93EE-E386-4672-8051-BBC040D90299}" type="presParOf" srcId="{DC6C5E34-5819-422D-A99E-7F468CD1AA16}" destId="{93910C1E-41FD-4BC8-A928-476849884654}" srcOrd="1" destOrd="0" presId="urn:microsoft.com/office/officeart/2005/8/layout/list1"/>
    <dgm:cxn modelId="{F3BA05F2-3E64-4D8D-9604-E18D4F47E2DB}" type="presParOf" srcId="{9DF5F5AE-A7E3-49A2-A7A9-3839EBDD1EF9}" destId="{F6C25FF3-07B2-4E15-8C0B-8AF7BE90C12A}" srcOrd="9" destOrd="0" presId="urn:microsoft.com/office/officeart/2005/8/layout/list1"/>
    <dgm:cxn modelId="{93672EC7-7329-472B-94C9-5BFF83AA1E55}" type="presParOf" srcId="{9DF5F5AE-A7E3-49A2-A7A9-3839EBDD1EF9}" destId="{758D491A-1271-4F64-AB06-7FEADE837E66}" srcOrd="10" destOrd="0" presId="urn:microsoft.com/office/officeart/2005/8/layout/list1"/>
    <dgm:cxn modelId="{925D942B-4702-43A4-8D1A-A656A6DC6AAE}" type="presParOf" srcId="{9DF5F5AE-A7E3-49A2-A7A9-3839EBDD1EF9}" destId="{BDDE336A-B259-4E4C-9948-3EDF42320F80}" srcOrd="11" destOrd="0" presId="urn:microsoft.com/office/officeart/2005/8/layout/list1"/>
    <dgm:cxn modelId="{30A2DACC-EBD9-4693-9CFD-B266209477DC}" type="presParOf" srcId="{9DF5F5AE-A7E3-49A2-A7A9-3839EBDD1EF9}" destId="{587EC537-33AC-453C-A906-7125B8F4AFA2}" srcOrd="12" destOrd="0" presId="urn:microsoft.com/office/officeart/2005/8/layout/list1"/>
    <dgm:cxn modelId="{4D44A0BE-9E72-4F6F-8143-287EBB6758A4}" type="presParOf" srcId="{587EC537-33AC-453C-A906-7125B8F4AFA2}" destId="{6033268F-118E-40BC-914A-0B4EB90DD389}" srcOrd="0" destOrd="0" presId="urn:microsoft.com/office/officeart/2005/8/layout/list1"/>
    <dgm:cxn modelId="{82FA360B-533F-46DD-BE5D-90CE528C29AB}" type="presParOf" srcId="{587EC537-33AC-453C-A906-7125B8F4AFA2}" destId="{EE3A8207-333A-4A45-8399-680900B9B857}" srcOrd="1" destOrd="0" presId="urn:microsoft.com/office/officeart/2005/8/layout/list1"/>
    <dgm:cxn modelId="{F89522D5-80EB-4905-827C-6024747DC668}" type="presParOf" srcId="{9DF5F5AE-A7E3-49A2-A7A9-3839EBDD1EF9}" destId="{886C50EE-E864-4A2D-832B-BC9EA1C9CC0B}" srcOrd="13" destOrd="0" presId="urn:microsoft.com/office/officeart/2005/8/layout/list1"/>
    <dgm:cxn modelId="{78CA98CD-63CA-4203-9C26-8DFF1F2B2124}" type="presParOf" srcId="{9DF5F5AE-A7E3-49A2-A7A9-3839EBDD1EF9}" destId="{856B3160-F6D5-4340-93FD-0DFD77E58FFE}" srcOrd="14" destOrd="0" presId="urn:microsoft.com/office/officeart/2005/8/layout/list1"/>
    <dgm:cxn modelId="{496B19E5-CCE1-4071-82F6-6EAF1299BACC}" type="presParOf" srcId="{9DF5F5AE-A7E3-49A2-A7A9-3839EBDD1EF9}" destId="{C56AD073-EE66-4F1D-9F23-2AF79C66ADF5}" srcOrd="15" destOrd="0" presId="urn:microsoft.com/office/officeart/2005/8/layout/list1"/>
    <dgm:cxn modelId="{06DDC43E-335C-4D82-9A6E-FE504CB58EC1}" type="presParOf" srcId="{9DF5F5AE-A7E3-49A2-A7A9-3839EBDD1EF9}" destId="{84944CB6-297B-42FC-AC57-16B6A5DF1F45}" srcOrd="16" destOrd="0" presId="urn:microsoft.com/office/officeart/2005/8/layout/list1"/>
    <dgm:cxn modelId="{95D99A44-CE73-4C8D-806B-0ED018A96AA8}" type="presParOf" srcId="{84944CB6-297B-42FC-AC57-16B6A5DF1F45}" destId="{EBFEBB80-306A-4358-8E2E-3A4A5CF16E29}" srcOrd="0" destOrd="0" presId="urn:microsoft.com/office/officeart/2005/8/layout/list1"/>
    <dgm:cxn modelId="{72A71521-28AD-4F77-97B0-D46606F4D83E}" type="presParOf" srcId="{84944CB6-297B-42FC-AC57-16B6A5DF1F45}" destId="{985725E0-2C3D-45DA-9CA5-FA629C8EF571}" srcOrd="1" destOrd="0" presId="urn:microsoft.com/office/officeart/2005/8/layout/list1"/>
    <dgm:cxn modelId="{41E7376A-3184-4DBD-B0D8-15531DA3C1D6}" type="presParOf" srcId="{9DF5F5AE-A7E3-49A2-A7A9-3839EBDD1EF9}" destId="{610D47A1-195B-4838-A2DA-5B5DE9742599}" srcOrd="17" destOrd="0" presId="urn:microsoft.com/office/officeart/2005/8/layout/list1"/>
    <dgm:cxn modelId="{F9CD6A48-A71A-4129-B328-748BD6AB3C5B}" type="presParOf" srcId="{9DF5F5AE-A7E3-49A2-A7A9-3839EBDD1EF9}" destId="{AA89CBD2-8B78-48C7-97ED-EB3DC28644C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1E0C4-2C39-4C7D-BB88-3B80B0672883}"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61FD289-8DF0-41FF-BC96-E84967784CE6}">
      <dgm:prSet custT="1"/>
      <dgm:spPr/>
      <dgm:t>
        <a:bodyPr/>
        <a:lstStyle/>
        <a:p>
          <a:pPr rtl="0"/>
          <a:r>
            <a:rPr lang="en-US" sz="1800" dirty="0" smtClean="0">
              <a:solidFill>
                <a:schemeClr val="bg1"/>
              </a:solidFill>
            </a:rPr>
            <a:t>A Chase Paymentech consumer-facing hosted page that captures customer payment  data in a PCI compliant manner</a:t>
          </a:r>
          <a:endParaRPr lang="en-US" sz="1800" dirty="0">
            <a:solidFill>
              <a:schemeClr val="bg1"/>
            </a:solidFill>
          </a:endParaRPr>
        </a:p>
      </dgm:t>
    </dgm:pt>
    <dgm:pt modelId="{8C047532-7EB5-4BF1-8990-BB2B9E3B9882}" type="parTrans" cxnId="{14DEBE87-CDD0-47F8-B6A1-BCE7410BA73F}">
      <dgm:prSet/>
      <dgm:spPr/>
      <dgm:t>
        <a:bodyPr/>
        <a:lstStyle/>
        <a:p>
          <a:endParaRPr lang="en-US"/>
        </a:p>
      </dgm:t>
    </dgm:pt>
    <dgm:pt modelId="{59713DA9-1E4A-4701-8153-FA5BC8EF6358}" type="sibTrans" cxnId="{14DEBE87-CDD0-47F8-B6A1-BCE7410BA73F}">
      <dgm:prSet/>
      <dgm:spPr/>
      <dgm:t>
        <a:bodyPr/>
        <a:lstStyle/>
        <a:p>
          <a:endParaRPr lang="en-US"/>
        </a:p>
      </dgm:t>
    </dgm:pt>
    <dgm:pt modelId="{97D63AD0-D1A7-4CE3-9496-869289F1F279}">
      <dgm:prSet custT="1"/>
      <dgm:spPr/>
      <dgm:t>
        <a:bodyPr/>
        <a:lstStyle/>
        <a:p>
          <a:pPr rtl="0"/>
          <a:r>
            <a:rPr lang="en-US" sz="1800" dirty="0" smtClean="0"/>
            <a:t>Customer payment data never has to </a:t>
          </a:r>
          <a:br>
            <a:rPr lang="en-US" sz="1800" dirty="0" smtClean="0"/>
          </a:br>
          <a:r>
            <a:rPr lang="en-US" sz="1800" dirty="0" smtClean="0"/>
            <a:t>enter your company network</a:t>
          </a:r>
          <a:endParaRPr lang="en-US" sz="1800" dirty="0"/>
        </a:p>
      </dgm:t>
    </dgm:pt>
    <dgm:pt modelId="{39016E8D-E3A5-4233-8349-B9128FBE8F9F}" type="parTrans" cxnId="{AB275B18-404A-4603-8863-E1F4C70030AC}">
      <dgm:prSet/>
      <dgm:spPr/>
      <dgm:t>
        <a:bodyPr/>
        <a:lstStyle/>
        <a:p>
          <a:endParaRPr lang="en-US"/>
        </a:p>
      </dgm:t>
    </dgm:pt>
    <dgm:pt modelId="{76826C49-0BC6-4D28-8845-CC1CD7404F73}" type="sibTrans" cxnId="{AB275B18-404A-4603-8863-E1F4C70030AC}">
      <dgm:prSet/>
      <dgm:spPr/>
      <dgm:t>
        <a:bodyPr/>
        <a:lstStyle/>
        <a:p>
          <a:endParaRPr lang="en-US"/>
        </a:p>
      </dgm:t>
    </dgm:pt>
    <dgm:pt modelId="{ADDF8C29-60A3-48A7-A557-0BDC1F92ACB4}">
      <dgm:prSet custT="1"/>
      <dgm:spPr>
        <a:solidFill>
          <a:srgbClr val="B7DBFF"/>
        </a:solidFill>
      </dgm:spPr>
      <dgm:t>
        <a:bodyPr/>
        <a:lstStyle/>
        <a:p>
          <a:pPr rtl="0"/>
          <a:r>
            <a:rPr lang="en-US" sz="1800" dirty="0" smtClean="0">
              <a:solidFill>
                <a:schemeClr val="tx1"/>
              </a:solidFill>
            </a:rPr>
            <a:t>You retain brand control on the payment page, decreasing shopping cart abandonment and increasing completed sales</a:t>
          </a:r>
          <a:endParaRPr lang="en-US" sz="1800" dirty="0">
            <a:solidFill>
              <a:schemeClr val="tx1"/>
            </a:solidFill>
          </a:endParaRPr>
        </a:p>
      </dgm:t>
    </dgm:pt>
    <dgm:pt modelId="{7C6402EF-DA46-4868-A273-BD4A8671C7CF}" type="parTrans" cxnId="{CC78C51F-3F99-4C2F-AE72-9A186B1B45FF}">
      <dgm:prSet/>
      <dgm:spPr/>
      <dgm:t>
        <a:bodyPr/>
        <a:lstStyle/>
        <a:p>
          <a:endParaRPr lang="en-US"/>
        </a:p>
      </dgm:t>
    </dgm:pt>
    <dgm:pt modelId="{39B7C7B4-2200-4F78-89C6-22B262A1F4E1}" type="sibTrans" cxnId="{CC78C51F-3F99-4C2F-AE72-9A186B1B45FF}">
      <dgm:prSet/>
      <dgm:spPr/>
      <dgm:t>
        <a:bodyPr/>
        <a:lstStyle/>
        <a:p>
          <a:endParaRPr lang="en-US"/>
        </a:p>
      </dgm:t>
    </dgm:pt>
    <dgm:pt modelId="{12D9C997-9AF3-44AE-B8D8-AB0AF71C94E9}" type="pres">
      <dgm:prSet presAssocID="{7071E0C4-2C39-4C7D-BB88-3B80B0672883}" presName="linear" presStyleCnt="0">
        <dgm:presLayoutVars>
          <dgm:animLvl val="lvl"/>
          <dgm:resizeHandles val="exact"/>
        </dgm:presLayoutVars>
      </dgm:prSet>
      <dgm:spPr/>
      <dgm:t>
        <a:bodyPr/>
        <a:lstStyle/>
        <a:p>
          <a:endParaRPr lang="en-US"/>
        </a:p>
      </dgm:t>
    </dgm:pt>
    <dgm:pt modelId="{B23876AC-98B6-4F10-A049-D7741799E575}" type="pres">
      <dgm:prSet presAssocID="{461FD289-8DF0-41FF-BC96-E84967784CE6}" presName="parentText" presStyleLbl="node1" presStyleIdx="0" presStyleCnt="3" custLinFactY="-34870" custLinFactNeighborY="-100000">
        <dgm:presLayoutVars>
          <dgm:chMax val="0"/>
          <dgm:bulletEnabled val="1"/>
        </dgm:presLayoutVars>
      </dgm:prSet>
      <dgm:spPr/>
      <dgm:t>
        <a:bodyPr/>
        <a:lstStyle/>
        <a:p>
          <a:endParaRPr lang="en-US"/>
        </a:p>
      </dgm:t>
    </dgm:pt>
    <dgm:pt modelId="{B7241B99-2A55-48CE-ACFF-2752E7FF580E}" type="pres">
      <dgm:prSet presAssocID="{59713DA9-1E4A-4701-8153-FA5BC8EF6358}" presName="spacer" presStyleCnt="0"/>
      <dgm:spPr/>
    </dgm:pt>
    <dgm:pt modelId="{47371DA6-972D-4376-95FF-D42C807D6C9B}" type="pres">
      <dgm:prSet presAssocID="{97D63AD0-D1A7-4CE3-9496-869289F1F279}" presName="parentText" presStyleLbl="node1" presStyleIdx="1" presStyleCnt="3" custLinFactNeighborY="-53644">
        <dgm:presLayoutVars>
          <dgm:chMax val="0"/>
          <dgm:bulletEnabled val="1"/>
        </dgm:presLayoutVars>
      </dgm:prSet>
      <dgm:spPr/>
      <dgm:t>
        <a:bodyPr/>
        <a:lstStyle/>
        <a:p>
          <a:endParaRPr lang="en-US"/>
        </a:p>
      </dgm:t>
    </dgm:pt>
    <dgm:pt modelId="{0BF93505-7A58-4633-A72C-05C6E8F95A23}" type="pres">
      <dgm:prSet presAssocID="{76826C49-0BC6-4D28-8845-CC1CD7404F73}" presName="spacer" presStyleCnt="0"/>
      <dgm:spPr/>
    </dgm:pt>
    <dgm:pt modelId="{03764909-BB6D-4229-BEF6-3E8C56CE4A6E}" type="pres">
      <dgm:prSet presAssocID="{ADDF8C29-60A3-48A7-A557-0BDC1F92ACB4}" presName="parentText" presStyleLbl="node1" presStyleIdx="2" presStyleCnt="3" custLinFactNeighborY="-82812">
        <dgm:presLayoutVars>
          <dgm:chMax val="0"/>
          <dgm:bulletEnabled val="1"/>
        </dgm:presLayoutVars>
      </dgm:prSet>
      <dgm:spPr/>
      <dgm:t>
        <a:bodyPr/>
        <a:lstStyle/>
        <a:p>
          <a:endParaRPr lang="en-US"/>
        </a:p>
      </dgm:t>
    </dgm:pt>
  </dgm:ptLst>
  <dgm:cxnLst>
    <dgm:cxn modelId="{14DEBE87-CDD0-47F8-B6A1-BCE7410BA73F}" srcId="{7071E0C4-2C39-4C7D-BB88-3B80B0672883}" destId="{461FD289-8DF0-41FF-BC96-E84967784CE6}" srcOrd="0" destOrd="0" parTransId="{8C047532-7EB5-4BF1-8990-BB2B9E3B9882}" sibTransId="{59713DA9-1E4A-4701-8153-FA5BC8EF6358}"/>
    <dgm:cxn modelId="{B5639558-F124-4975-B033-02FDE04EBA71}" type="presOf" srcId="{ADDF8C29-60A3-48A7-A557-0BDC1F92ACB4}" destId="{03764909-BB6D-4229-BEF6-3E8C56CE4A6E}" srcOrd="0" destOrd="0" presId="urn:microsoft.com/office/officeart/2005/8/layout/vList2"/>
    <dgm:cxn modelId="{CC78C51F-3F99-4C2F-AE72-9A186B1B45FF}" srcId="{7071E0C4-2C39-4C7D-BB88-3B80B0672883}" destId="{ADDF8C29-60A3-48A7-A557-0BDC1F92ACB4}" srcOrd="2" destOrd="0" parTransId="{7C6402EF-DA46-4868-A273-BD4A8671C7CF}" sibTransId="{39B7C7B4-2200-4F78-89C6-22B262A1F4E1}"/>
    <dgm:cxn modelId="{EFF9D91E-79AC-48D0-9203-0AA679341D32}" type="presOf" srcId="{97D63AD0-D1A7-4CE3-9496-869289F1F279}" destId="{47371DA6-972D-4376-95FF-D42C807D6C9B}" srcOrd="0" destOrd="0" presId="urn:microsoft.com/office/officeart/2005/8/layout/vList2"/>
    <dgm:cxn modelId="{68D09C6F-161B-4175-8B2E-B3FBE35F7D41}" type="presOf" srcId="{461FD289-8DF0-41FF-BC96-E84967784CE6}" destId="{B23876AC-98B6-4F10-A049-D7741799E575}" srcOrd="0" destOrd="0" presId="urn:microsoft.com/office/officeart/2005/8/layout/vList2"/>
    <dgm:cxn modelId="{AB275B18-404A-4603-8863-E1F4C70030AC}" srcId="{7071E0C4-2C39-4C7D-BB88-3B80B0672883}" destId="{97D63AD0-D1A7-4CE3-9496-869289F1F279}" srcOrd="1" destOrd="0" parTransId="{39016E8D-E3A5-4233-8349-B9128FBE8F9F}" sibTransId="{76826C49-0BC6-4D28-8845-CC1CD7404F73}"/>
    <dgm:cxn modelId="{7FA344EA-F46D-421C-A8CC-E10C1161B09B}" type="presOf" srcId="{7071E0C4-2C39-4C7D-BB88-3B80B0672883}" destId="{12D9C997-9AF3-44AE-B8D8-AB0AF71C94E9}" srcOrd="0" destOrd="0" presId="urn:microsoft.com/office/officeart/2005/8/layout/vList2"/>
    <dgm:cxn modelId="{3560A41D-7DB6-48C3-B497-DB8D602CD15D}" type="presParOf" srcId="{12D9C997-9AF3-44AE-B8D8-AB0AF71C94E9}" destId="{B23876AC-98B6-4F10-A049-D7741799E575}" srcOrd="0" destOrd="0" presId="urn:microsoft.com/office/officeart/2005/8/layout/vList2"/>
    <dgm:cxn modelId="{3E49590C-38FB-4715-831B-C809D152A62A}" type="presParOf" srcId="{12D9C997-9AF3-44AE-B8D8-AB0AF71C94E9}" destId="{B7241B99-2A55-48CE-ACFF-2752E7FF580E}" srcOrd="1" destOrd="0" presId="urn:microsoft.com/office/officeart/2005/8/layout/vList2"/>
    <dgm:cxn modelId="{65C326AC-9A45-424F-9ABF-00FAB8C804DA}" type="presParOf" srcId="{12D9C997-9AF3-44AE-B8D8-AB0AF71C94E9}" destId="{47371DA6-972D-4376-95FF-D42C807D6C9B}" srcOrd="2" destOrd="0" presId="urn:microsoft.com/office/officeart/2005/8/layout/vList2"/>
    <dgm:cxn modelId="{5FE141F9-5B75-4954-8F8E-E5DCF7C4F29C}" type="presParOf" srcId="{12D9C997-9AF3-44AE-B8D8-AB0AF71C94E9}" destId="{0BF93505-7A58-4633-A72C-05C6E8F95A23}" srcOrd="3" destOrd="0" presId="urn:microsoft.com/office/officeart/2005/8/layout/vList2"/>
    <dgm:cxn modelId="{D40E77E4-2D51-4B36-8A9A-E14B8D5E28C4}" type="presParOf" srcId="{12D9C997-9AF3-44AE-B8D8-AB0AF71C94E9}" destId="{03764909-BB6D-4229-BEF6-3E8C56CE4A6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61C23-E360-4573-906F-8376F59F1D5D}">
      <dsp:nvSpPr>
        <dsp:cNvPr id="0" name=""/>
        <dsp:cNvSpPr/>
      </dsp:nvSpPr>
      <dsp:spPr>
        <a:xfrm>
          <a:off x="2191385" y="54014"/>
          <a:ext cx="2592705" cy="25927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Discount with Bill Back</a:t>
          </a:r>
          <a:endParaRPr lang="en-US" sz="2300" kern="1200" dirty="0"/>
        </a:p>
      </dsp:txBody>
      <dsp:txXfrm>
        <a:off x="2537079" y="507738"/>
        <a:ext cx="1901317" cy="1166717"/>
      </dsp:txXfrm>
    </dsp:sp>
    <dsp:sp modelId="{7C7018A2-C0A8-44AF-8793-D69339DE134B}">
      <dsp:nvSpPr>
        <dsp:cNvPr id="0" name=""/>
        <dsp:cNvSpPr/>
      </dsp:nvSpPr>
      <dsp:spPr>
        <a:xfrm>
          <a:off x="3300319" y="1658691"/>
          <a:ext cx="2592705" cy="25927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Tiered Pricing Structure</a:t>
          </a:r>
          <a:endParaRPr lang="en-US" sz="2300" kern="1200" dirty="0"/>
        </a:p>
      </dsp:txBody>
      <dsp:txXfrm>
        <a:off x="4093255" y="2328473"/>
        <a:ext cx="1555623" cy="1425987"/>
      </dsp:txXfrm>
    </dsp:sp>
    <dsp:sp modelId="{437794BE-7DF4-49CE-BCF9-472FD420878A}">
      <dsp:nvSpPr>
        <dsp:cNvPr id="0" name=""/>
        <dsp:cNvSpPr/>
      </dsp:nvSpPr>
      <dsp:spPr>
        <a:xfrm>
          <a:off x="1255850" y="1674455"/>
          <a:ext cx="2592705" cy="25927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Interchange + Pass through</a:t>
          </a:r>
          <a:endParaRPr lang="en-US" sz="2300" kern="1200" dirty="0"/>
        </a:p>
      </dsp:txBody>
      <dsp:txXfrm>
        <a:off x="1499997" y="2344237"/>
        <a:ext cx="1555623" cy="14259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74EB98-106B-44CC-B1FC-48500556D04C}">
      <dsp:nvSpPr>
        <dsp:cNvPr id="0" name=""/>
        <dsp:cNvSpPr/>
      </dsp:nvSpPr>
      <dsp:spPr>
        <a:xfrm>
          <a:off x="0" y="403892"/>
          <a:ext cx="65532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D1AA7-77CE-4E95-912F-258034A9DEFC}">
      <dsp:nvSpPr>
        <dsp:cNvPr id="0" name=""/>
        <dsp:cNvSpPr/>
      </dsp:nvSpPr>
      <dsp:spPr>
        <a:xfrm>
          <a:off x="152401" y="6598"/>
          <a:ext cx="4587240" cy="677733"/>
        </a:xfrm>
        <a:prstGeom prst="roundRect">
          <a:avLst/>
        </a:prstGeom>
        <a:solidFill>
          <a:srgbClr val="095A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22300" rtl="0">
            <a:lnSpc>
              <a:spcPct val="90000"/>
            </a:lnSpc>
            <a:spcBef>
              <a:spcPct val="0"/>
            </a:spcBef>
            <a:spcAft>
              <a:spcPct val="35000"/>
            </a:spcAft>
          </a:pPr>
          <a:r>
            <a:rPr lang="en-US" sz="1400" b="1" kern="1200" dirty="0" smtClean="0"/>
            <a:t>Orbital Hosted Pay Page clones your payment page so you maintain complete control of the customer checkout experience</a:t>
          </a:r>
          <a:endParaRPr lang="en-US" sz="1400" b="1" kern="1200" dirty="0"/>
        </a:p>
      </dsp:txBody>
      <dsp:txXfrm>
        <a:off x="152401" y="6598"/>
        <a:ext cx="4587240" cy="677733"/>
      </dsp:txXfrm>
    </dsp:sp>
    <dsp:sp modelId="{B49DCB7B-29FC-48B6-8C54-252FE98B4960}">
      <dsp:nvSpPr>
        <dsp:cNvPr id="0" name=""/>
        <dsp:cNvSpPr/>
      </dsp:nvSpPr>
      <dsp:spPr>
        <a:xfrm>
          <a:off x="0" y="1265732"/>
          <a:ext cx="65532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B81D2-0DCA-4755-9922-3F8619F81F01}">
      <dsp:nvSpPr>
        <dsp:cNvPr id="0" name=""/>
        <dsp:cNvSpPr/>
      </dsp:nvSpPr>
      <dsp:spPr>
        <a:xfrm>
          <a:off x="152401" y="985292"/>
          <a:ext cx="4587240" cy="560880"/>
        </a:xfrm>
        <a:prstGeom prst="roundRect">
          <a:avLst/>
        </a:prstGeom>
        <a:solidFill>
          <a:srgbClr val="095A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22300" rtl="0">
            <a:lnSpc>
              <a:spcPct val="90000"/>
            </a:lnSpc>
            <a:spcBef>
              <a:spcPct val="0"/>
            </a:spcBef>
            <a:spcAft>
              <a:spcPct val="35000"/>
            </a:spcAft>
          </a:pPr>
          <a:r>
            <a:rPr lang="en-US" sz="1400" b="1" i="0" kern="1200" baseline="0" dirty="0" smtClean="0"/>
            <a:t>No static templates to update</a:t>
          </a:r>
          <a:endParaRPr lang="en-US" sz="1400" b="1" i="0" kern="1200" baseline="0" dirty="0"/>
        </a:p>
      </dsp:txBody>
      <dsp:txXfrm>
        <a:off x="152401" y="985292"/>
        <a:ext cx="4587240" cy="560880"/>
      </dsp:txXfrm>
    </dsp:sp>
    <dsp:sp modelId="{758D491A-1271-4F64-AB06-7FEADE837E66}">
      <dsp:nvSpPr>
        <dsp:cNvPr id="0" name=""/>
        <dsp:cNvSpPr/>
      </dsp:nvSpPr>
      <dsp:spPr>
        <a:xfrm>
          <a:off x="0" y="2127572"/>
          <a:ext cx="65532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10C1E-41FD-4BC8-A928-476849884654}">
      <dsp:nvSpPr>
        <dsp:cNvPr id="0" name=""/>
        <dsp:cNvSpPr/>
      </dsp:nvSpPr>
      <dsp:spPr>
        <a:xfrm>
          <a:off x="152401" y="1847132"/>
          <a:ext cx="4587240" cy="560880"/>
        </a:xfrm>
        <a:prstGeom prst="roundRect">
          <a:avLst/>
        </a:prstGeom>
        <a:solidFill>
          <a:srgbClr val="095A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22300" rtl="0">
            <a:lnSpc>
              <a:spcPct val="90000"/>
            </a:lnSpc>
            <a:spcBef>
              <a:spcPct val="0"/>
            </a:spcBef>
            <a:spcAft>
              <a:spcPct val="35000"/>
            </a:spcAft>
          </a:pPr>
          <a:r>
            <a:rPr lang="en-US" sz="1400" b="1" i="0" kern="1200" baseline="0" dirty="0" smtClean="0"/>
            <a:t>No need to use a Chase Paymentech-branded payment page</a:t>
          </a:r>
          <a:endParaRPr lang="en-US" sz="1400" b="1" i="0" kern="1200" baseline="0" dirty="0"/>
        </a:p>
      </dsp:txBody>
      <dsp:txXfrm>
        <a:off x="152401" y="1847132"/>
        <a:ext cx="4587240" cy="560880"/>
      </dsp:txXfrm>
    </dsp:sp>
    <dsp:sp modelId="{856B3160-F6D5-4340-93FD-0DFD77E58FFE}">
      <dsp:nvSpPr>
        <dsp:cNvPr id="0" name=""/>
        <dsp:cNvSpPr/>
      </dsp:nvSpPr>
      <dsp:spPr>
        <a:xfrm>
          <a:off x="0" y="3148561"/>
          <a:ext cx="65532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A8207-333A-4A45-8399-680900B9B857}">
      <dsp:nvSpPr>
        <dsp:cNvPr id="0" name=""/>
        <dsp:cNvSpPr/>
      </dsp:nvSpPr>
      <dsp:spPr>
        <a:xfrm>
          <a:off x="152401" y="2708972"/>
          <a:ext cx="4587240" cy="720029"/>
        </a:xfrm>
        <a:prstGeom prst="roundRect">
          <a:avLst/>
        </a:prstGeom>
        <a:solidFill>
          <a:srgbClr val="095A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22300" rtl="0">
            <a:lnSpc>
              <a:spcPct val="90000"/>
            </a:lnSpc>
            <a:spcBef>
              <a:spcPct val="0"/>
            </a:spcBef>
            <a:spcAft>
              <a:spcPct val="35000"/>
            </a:spcAft>
          </a:pPr>
          <a:r>
            <a:rPr lang="en-US" sz="1400" b="1" i="0" kern="1200" baseline="0" dirty="0" smtClean="0"/>
            <a:t>You can change your payment page elements at any time and Hosted Pay Page will capture the changes in real time</a:t>
          </a:r>
          <a:endParaRPr lang="en-US" sz="1400" b="1" i="0" kern="1200" baseline="0" dirty="0"/>
        </a:p>
      </dsp:txBody>
      <dsp:txXfrm>
        <a:off x="152401" y="2708972"/>
        <a:ext cx="4587240" cy="720029"/>
      </dsp:txXfrm>
    </dsp:sp>
    <dsp:sp modelId="{AA89CBD2-8B78-48C7-97ED-EB3DC28644C5}">
      <dsp:nvSpPr>
        <dsp:cNvPr id="0" name=""/>
        <dsp:cNvSpPr/>
      </dsp:nvSpPr>
      <dsp:spPr>
        <a:xfrm>
          <a:off x="0" y="4010401"/>
          <a:ext cx="65532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725E0-2C3D-45DA-9CA5-FA629C8EF571}">
      <dsp:nvSpPr>
        <dsp:cNvPr id="0" name=""/>
        <dsp:cNvSpPr/>
      </dsp:nvSpPr>
      <dsp:spPr>
        <a:xfrm>
          <a:off x="152401" y="3729961"/>
          <a:ext cx="4587240" cy="560880"/>
        </a:xfrm>
        <a:prstGeom prst="roundRect">
          <a:avLst/>
        </a:prstGeom>
        <a:solidFill>
          <a:srgbClr val="095A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22300" rtl="0">
            <a:lnSpc>
              <a:spcPct val="90000"/>
            </a:lnSpc>
            <a:spcBef>
              <a:spcPct val="0"/>
            </a:spcBef>
            <a:spcAft>
              <a:spcPct val="35000"/>
            </a:spcAft>
          </a:pPr>
          <a:r>
            <a:rPr lang="en-US" sz="1400" b="1" i="0" kern="1200" baseline="0" dirty="0" smtClean="0"/>
            <a:t>You’re in control of your brand on the payment page at all times</a:t>
          </a:r>
          <a:endParaRPr lang="en-US" sz="1400" b="1" i="0" kern="1200" baseline="0" dirty="0"/>
        </a:p>
      </dsp:txBody>
      <dsp:txXfrm>
        <a:off x="152401" y="3729961"/>
        <a:ext cx="4587240" cy="5608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3876AC-98B6-4F10-A049-D7741799E575}">
      <dsp:nvSpPr>
        <dsp:cNvPr id="0" name=""/>
        <dsp:cNvSpPr/>
      </dsp:nvSpPr>
      <dsp:spPr>
        <a:xfrm>
          <a:off x="0" y="0"/>
          <a:ext cx="5029199" cy="104832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bg1"/>
              </a:solidFill>
            </a:rPr>
            <a:t>A Chase Paymentech consumer-facing hosted page that captures customer payment  data in a PCI compliant manner</a:t>
          </a:r>
          <a:endParaRPr lang="en-US" sz="1800" kern="1200" dirty="0">
            <a:solidFill>
              <a:schemeClr val="bg1"/>
            </a:solidFill>
          </a:endParaRPr>
        </a:p>
      </dsp:txBody>
      <dsp:txXfrm>
        <a:off x="0" y="0"/>
        <a:ext cx="5029199" cy="1048320"/>
      </dsp:txXfrm>
    </dsp:sp>
    <dsp:sp modelId="{47371DA6-972D-4376-95FF-D42C807D6C9B}">
      <dsp:nvSpPr>
        <dsp:cNvPr id="0" name=""/>
        <dsp:cNvSpPr/>
      </dsp:nvSpPr>
      <dsp:spPr>
        <a:xfrm>
          <a:off x="0" y="1141922"/>
          <a:ext cx="5029199" cy="1048320"/>
        </a:xfrm>
        <a:prstGeom prst="roundRect">
          <a:avLst/>
        </a:prstGeom>
        <a:solidFill>
          <a:schemeClr val="accent2">
            <a:shade val="80000"/>
            <a:hueOff val="-286837"/>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Customer payment data never has to </a:t>
          </a:r>
          <a:br>
            <a:rPr lang="en-US" sz="1800" kern="1200" dirty="0" smtClean="0"/>
          </a:br>
          <a:r>
            <a:rPr lang="en-US" sz="1800" kern="1200" dirty="0" smtClean="0"/>
            <a:t>enter your company network</a:t>
          </a:r>
          <a:endParaRPr lang="en-US" sz="1800" kern="1200" dirty="0"/>
        </a:p>
      </dsp:txBody>
      <dsp:txXfrm>
        <a:off x="0" y="1141922"/>
        <a:ext cx="5029199" cy="1048320"/>
      </dsp:txXfrm>
    </dsp:sp>
    <dsp:sp modelId="{03764909-BB6D-4229-BEF6-3E8C56CE4A6E}">
      <dsp:nvSpPr>
        <dsp:cNvPr id="0" name=""/>
        <dsp:cNvSpPr/>
      </dsp:nvSpPr>
      <dsp:spPr>
        <a:xfrm>
          <a:off x="0" y="2304480"/>
          <a:ext cx="5029199" cy="1048320"/>
        </a:xfrm>
        <a:prstGeom prst="roundRect">
          <a:avLst/>
        </a:prstGeom>
        <a:solidFill>
          <a:srgbClr val="B7DB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You retain brand control on the payment page, decreasing shopping cart abandonment and increasing completed sales</a:t>
          </a:r>
          <a:endParaRPr lang="en-US" sz="1800" kern="1200" dirty="0">
            <a:solidFill>
              <a:schemeClr val="tx1"/>
            </a:solidFill>
          </a:endParaRPr>
        </a:p>
      </dsp:txBody>
      <dsp:txXfrm>
        <a:off x="0" y="2304480"/>
        <a:ext cx="5029199" cy="10483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05493-21EB-4816-8B8E-8850C16651E5}" type="datetimeFigureOut">
              <a:rPr lang="en-US" smtClean="0"/>
              <a:pPr/>
              <a:t>3/11/2013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3600CC-C427-4D95-9419-915ADE87B5E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4022F-C7A0-4073-8504-827B213398E1}"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69D7F-C202-41D7-ACE7-9E5AF8E930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7E74F46-103B-4F35-B6A2-7EAE55981D61}" type="slidenum">
              <a:rPr lang="en-US" smtClean="0">
                <a:solidFill>
                  <a:prstClr val="black"/>
                </a:solidFill>
              </a:rPr>
              <a:pPr/>
              <a:t>1</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xfrm>
            <a:off x="1143000" y="684213"/>
            <a:ext cx="4572000" cy="3429000"/>
          </a:xfrm>
          <a:ln/>
        </p:spPr>
      </p:sp>
      <p:sp>
        <p:nvSpPr>
          <p:cNvPr id="12292" name="Rectangle 3"/>
          <p:cNvSpPr>
            <a:spLocks noGrp="1" noChangeArrowheads="1"/>
          </p:cNvSpPr>
          <p:nvPr>
            <p:ph type="body" idx="1"/>
          </p:nvPr>
        </p:nvSpPr>
        <p:spPr>
          <a:xfrm>
            <a:off x="913772" y="4343716"/>
            <a:ext cx="5030456" cy="4115430"/>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Choose the appropriate cover for your audience.</a:t>
            </a:r>
            <a:r>
              <a:rPr lang="en-US" baseline="0" dirty="0" smtClean="0"/>
              <a:t> This one is targeted to large and global customers.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a:t>
            </a:r>
            <a:r>
              <a:rPr lang="en-US" baseline="0" dirty="0" smtClean="0"/>
              <a:t> When a detailed meeting agenda is needed. </a:t>
            </a:r>
            <a:endParaRPr lang="en-US" dirty="0" smtClean="0"/>
          </a:p>
        </p:txBody>
      </p:sp>
      <p:sp>
        <p:nvSpPr>
          <p:cNvPr id="4" name="Slide Number Placeholder 3"/>
          <p:cNvSpPr>
            <a:spLocks noGrp="1"/>
          </p:cNvSpPr>
          <p:nvPr>
            <p:ph type="sldNum" sz="quarter" idx="10"/>
          </p:nvPr>
        </p:nvSpPr>
        <p:spPr/>
        <p:txBody>
          <a:bodyPr/>
          <a:lstStyle/>
          <a:p>
            <a:fld id="{3AA69D7F-C202-41D7-ACE7-9E5AF8E930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a:prstGeom prst="rect">
            <a:avLst/>
          </a:prstGeom>
        </p:spPr>
      </p:sp>
      <p:sp>
        <p:nvSpPr>
          <p:cNvPr id="3" name="Notes Placeholder 2"/>
          <p:cNvSpPr>
            <a:spLocks noGrp="1"/>
          </p:cNvSpPr>
          <p:nvPr>
            <p:ph type="body" idx="1"/>
          </p:nvPr>
        </p:nvSpPr>
        <p:spPr/>
        <p:txBody>
          <a:bodyPr>
            <a:normAutofit/>
          </a:bodyPr>
          <a:lstStyle/>
          <a:p>
            <a:pPr marL="342900" marR="0" lvl="0" indent="-342900" defTabSz="914400" eaLnBrk="0" fontAlgn="base" latinLnBrk="0" hangingPunct="0">
              <a:lnSpc>
                <a:spcPct val="125000"/>
              </a:lnSpc>
              <a:spcBef>
                <a:spcPct val="20000"/>
              </a:spcBef>
              <a:spcAft>
                <a:spcPct val="0"/>
              </a:spcAft>
              <a:buClr>
                <a:srgbClr val="0066CC"/>
              </a:buClr>
              <a:buSzTx/>
              <a:buFont typeface="Wingdings" pitchFamily="2" charset="2"/>
              <a:buChar char="§"/>
              <a:tabLst/>
              <a:defRPr/>
            </a:pPr>
            <a:r>
              <a:rPr lang="en-US" sz="1200" dirty="0" smtClean="0">
                <a:solidFill>
                  <a:schemeClr val="tx2">
                    <a:lumMod val="75000"/>
                  </a:schemeClr>
                </a:solidFill>
              </a:rPr>
              <a:t>Lowering the total cost of Card Acceptance</a:t>
            </a:r>
          </a:p>
          <a:p>
            <a:pPr marL="342900" marR="0" lvl="0" indent="-342900" defTabSz="914400" eaLnBrk="0" fontAlgn="base" latinLnBrk="0" hangingPunct="0">
              <a:lnSpc>
                <a:spcPct val="125000"/>
              </a:lnSpc>
              <a:spcBef>
                <a:spcPct val="20000"/>
              </a:spcBef>
              <a:spcAft>
                <a:spcPct val="0"/>
              </a:spcAft>
              <a:buClr>
                <a:srgbClr val="0066CC"/>
              </a:buClr>
              <a:buSzTx/>
              <a:buFont typeface="Wingdings" pitchFamily="2" charset="2"/>
              <a:buChar char="§"/>
              <a:tabLst/>
              <a:defRPr/>
            </a:pPr>
            <a:r>
              <a:rPr lang="en-US" sz="1200" dirty="0" smtClean="0">
                <a:solidFill>
                  <a:schemeClr val="tx2">
                    <a:lumMod val="75000"/>
                  </a:schemeClr>
                </a:solidFill>
              </a:rPr>
              <a:t>Understanding the Changes in Surcharging and Convenience fee regulations</a:t>
            </a:r>
          </a:p>
          <a:p>
            <a:pPr marL="342900" indent="-342900" eaLnBrk="0" fontAlgn="base" hangingPunct="0">
              <a:lnSpc>
                <a:spcPct val="125000"/>
              </a:lnSpc>
              <a:spcBef>
                <a:spcPct val="20000"/>
              </a:spcBef>
              <a:spcAft>
                <a:spcPct val="0"/>
              </a:spcAft>
              <a:buClr>
                <a:srgbClr val="0066CC"/>
              </a:buClr>
              <a:buFont typeface="Wingdings" pitchFamily="2" charset="2"/>
              <a:buChar char="§"/>
            </a:pPr>
            <a:r>
              <a:rPr lang="en-US" sz="1200" dirty="0" smtClean="0">
                <a:solidFill>
                  <a:schemeClr val="tx2">
                    <a:lumMod val="75000"/>
                  </a:schemeClr>
                </a:solidFill>
              </a:rPr>
              <a:t>Reducing the inflow and number of points of receipt for cash</a:t>
            </a:r>
          </a:p>
          <a:p>
            <a:pPr marL="342900" indent="-342900" eaLnBrk="0" fontAlgn="base" hangingPunct="0">
              <a:lnSpc>
                <a:spcPct val="125000"/>
              </a:lnSpc>
              <a:spcBef>
                <a:spcPct val="20000"/>
              </a:spcBef>
              <a:spcAft>
                <a:spcPct val="0"/>
              </a:spcAft>
              <a:buClr>
                <a:srgbClr val="0066CC"/>
              </a:buClr>
              <a:buFont typeface="Wingdings" pitchFamily="2" charset="2"/>
              <a:buChar char="§"/>
            </a:pPr>
            <a:r>
              <a:rPr lang="en-US" sz="1200" dirty="0" smtClean="0">
                <a:solidFill>
                  <a:schemeClr val="tx2">
                    <a:lumMod val="75000"/>
                  </a:schemeClr>
                </a:solidFill>
              </a:rPr>
              <a:t>Optimizing Operations</a:t>
            </a:r>
          </a:p>
          <a:p>
            <a:pPr marL="342900" lvl="0" indent="-342900" eaLnBrk="0" fontAlgn="base" hangingPunct="0">
              <a:lnSpc>
                <a:spcPct val="125000"/>
              </a:lnSpc>
              <a:spcBef>
                <a:spcPct val="20000"/>
              </a:spcBef>
              <a:spcAft>
                <a:spcPct val="0"/>
              </a:spcAft>
              <a:buClr>
                <a:srgbClr val="0066CC"/>
              </a:buClr>
              <a:buFont typeface="Wingdings" pitchFamily="2" charset="2"/>
              <a:buChar char="§"/>
            </a:pPr>
            <a:r>
              <a:rPr lang="en-US" sz="1200" dirty="0" smtClean="0">
                <a:solidFill>
                  <a:schemeClr val="tx2">
                    <a:lumMod val="75000"/>
                  </a:schemeClr>
                </a:solidFill>
              </a:rPr>
              <a:t>Keeping up with PCI Compliance</a:t>
            </a:r>
          </a:p>
          <a:p>
            <a:pPr marL="342900" indent="-342900" eaLnBrk="0" fontAlgn="base" hangingPunct="0">
              <a:lnSpc>
                <a:spcPct val="125000"/>
              </a:lnSpc>
              <a:spcBef>
                <a:spcPct val="20000"/>
              </a:spcBef>
              <a:spcAft>
                <a:spcPct val="0"/>
              </a:spcAft>
              <a:buClr>
                <a:srgbClr val="0066CC"/>
              </a:buClr>
              <a:buFont typeface="Wingdings" pitchFamily="2" charset="2"/>
              <a:buChar char="§"/>
            </a:pPr>
            <a:r>
              <a:rPr lang="en-US" sz="1200" dirty="0" smtClean="0">
                <a:solidFill>
                  <a:schemeClr val="tx2">
                    <a:lumMod val="75000"/>
                  </a:schemeClr>
                </a:solidFill>
              </a:rPr>
              <a:t>Mobile Payments</a:t>
            </a:r>
          </a:p>
          <a:p>
            <a:pPr marL="342900" indent="-342900" eaLnBrk="0" fontAlgn="base" hangingPunct="0">
              <a:lnSpc>
                <a:spcPct val="125000"/>
              </a:lnSpc>
              <a:spcBef>
                <a:spcPct val="20000"/>
              </a:spcBef>
              <a:spcAft>
                <a:spcPct val="0"/>
              </a:spcAft>
              <a:buClr>
                <a:srgbClr val="0066CC"/>
              </a:buClr>
              <a:buFont typeface="Wingdings" pitchFamily="2" charset="2"/>
              <a:buChar char="§"/>
            </a:pPr>
            <a:r>
              <a:rPr lang="en-US" sz="1200" dirty="0" smtClean="0">
                <a:solidFill>
                  <a:schemeClr val="tx2">
                    <a:lumMod val="75000"/>
                  </a:schemeClr>
                </a:solidFill>
              </a:rPr>
              <a:t>Improving Student Experience</a:t>
            </a:r>
          </a:p>
          <a:p>
            <a:pPr defTabSz="1000004">
              <a:lnSpc>
                <a:spcPts val="1472"/>
              </a:lnSpc>
              <a:spcBef>
                <a:spcPts val="686"/>
              </a:spcBef>
              <a:buClr>
                <a:srgbClr val="2C5280"/>
              </a:buClr>
              <a:defRPr/>
            </a:pPr>
            <a:r>
              <a:rPr lang="en-US" dirty="0" smtClean="0">
                <a:solidFill>
                  <a:srgbClr val="000000"/>
                </a:solidFill>
              </a:rPr>
              <a:t>What we do is fairly straight forward – enable these innovators to accept payments from their customer = mainly consumers.</a:t>
            </a:r>
          </a:p>
          <a:p>
            <a:pPr defTabSz="1000004">
              <a:lnSpc>
                <a:spcPts val="1472"/>
              </a:lnSpc>
              <a:spcBef>
                <a:spcPts val="686"/>
              </a:spcBef>
              <a:buClr>
                <a:srgbClr val="2C5280"/>
              </a:buClr>
              <a:defRPr/>
            </a:pPr>
            <a:endParaRPr lang="en-US" dirty="0" smtClean="0">
              <a:solidFill>
                <a:srgbClr val="000000"/>
              </a:solidFill>
            </a:endParaRPr>
          </a:p>
          <a:p>
            <a:pPr defTabSz="1000004">
              <a:lnSpc>
                <a:spcPts val="1472"/>
              </a:lnSpc>
              <a:spcBef>
                <a:spcPts val="686"/>
              </a:spcBef>
              <a:buClr>
                <a:srgbClr val="2C5280"/>
              </a:buClr>
              <a:defRPr/>
            </a:pPr>
            <a:r>
              <a:rPr lang="en-US" dirty="0" smtClean="0">
                <a:solidFill>
                  <a:srgbClr val="000000"/>
                </a:solidFill>
              </a:rPr>
              <a:t>But aside from the breakthrough innovators what clients of all sizes come to us with day in and day out are a typical set of problems they face as commercial entities – and as account executives you are likely to have heard these same problems. </a:t>
            </a:r>
          </a:p>
        </p:txBody>
      </p:sp>
      <p:sp>
        <p:nvSpPr>
          <p:cNvPr id="4" name="Slide Number Placeholder 3"/>
          <p:cNvSpPr>
            <a:spLocks noGrp="1"/>
          </p:cNvSpPr>
          <p:nvPr>
            <p:ph type="sldNum" sz="quarter" idx="10"/>
          </p:nvPr>
        </p:nvSpPr>
        <p:spPr>
          <a:xfrm>
            <a:off x="3884027" y="8684927"/>
            <a:ext cx="2972421" cy="457512"/>
          </a:xfrm>
          <a:prstGeom prst="rect">
            <a:avLst/>
          </a:prstGeom>
        </p:spPr>
        <p:txBody>
          <a:bodyPr lIns="89719" tIns="44860" rIns="89719" bIns="44860"/>
          <a:lstStyle/>
          <a:p>
            <a:fld id="{3AA69D7F-C202-41D7-ACE7-9E5AF8E9306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Discount with Bill Back</a:t>
            </a:r>
          </a:p>
          <a:p>
            <a:r>
              <a:rPr lang="en-US" b="0" dirty="0" smtClean="0"/>
              <a:t>Tiered Pricing Structures</a:t>
            </a:r>
          </a:p>
          <a:p>
            <a:r>
              <a:rPr lang="en-US" b="0" dirty="0" smtClean="0"/>
              <a:t>Interchange + Pass through </a:t>
            </a:r>
          </a:p>
          <a:p>
            <a:pPr lvl="1"/>
            <a:r>
              <a:rPr lang="en-US" dirty="0" smtClean="0"/>
              <a:t>Provides the most transparency</a:t>
            </a:r>
          </a:p>
          <a:p>
            <a:pPr lvl="1"/>
            <a:r>
              <a:rPr lang="en-US" dirty="0" smtClean="0"/>
              <a:t>Allows for you to take advantage of regulated debit rates</a:t>
            </a:r>
          </a:p>
          <a:p>
            <a:endParaRPr lang="en-US" dirty="0"/>
          </a:p>
        </p:txBody>
      </p:sp>
      <p:sp>
        <p:nvSpPr>
          <p:cNvPr id="4" name="Slide Number Placeholder 3"/>
          <p:cNvSpPr>
            <a:spLocks noGrp="1"/>
          </p:cNvSpPr>
          <p:nvPr>
            <p:ph type="sldNum" sz="quarter" idx="10"/>
          </p:nvPr>
        </p:nvSpPr>
        <p:spPr/>
        <p:txBody>
          <a:bodyPr/>
          <a:lstStyle/>
          <a:p>
            <a:fld id="{3AA69D7F-C202-41D7-ACE7-9E5AF8E9306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69D7F-C202-41D7-ACE7-9E5AF8E9306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69D7F-C202-41D7-ACE7-9E5AF8E9306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ection Divider">
    <p:spTree>
      <p:nvGrpSpPr>
        <p:cNvPr id="1" name=""/>
        <p:cNvGrpSpPr/>
        <p:nvPr/>
      </p:nvGrpSpPr>
      <p:grpSpPr>
        <a:xfrm>
          <a:off x="0" y="0"/>
          <a:ext cx="0" cy="0"/>
          <a:chOff x="0" y="0"/>
          <a:chExt cx="0" cy="0"/>
        </a:xfrm>
      </p:grpSpPr>
      <p:pic>
        <p:nvPicPr>
          <p:cNvPr id="6" name="Picture 5" descr="iStock_000012681402Medium.jpg"/>
          <p:cNvPicPr>
            <a:picLocks noChangeAspect="1"/>
          </p:cNvPicPr>
          <p:nvPr userDrawn="1"/>
        </p:nvPicPr>
        <p:blipFill>
          <a:blip r:embed="rId2" cstate="print"/>
          <a:srcRect/>
          <a:stretch>
            <a:fillRect/>
          </a:stretch>
        </p:blipFill>
        <p:spPr>
          <a:xfrm>
            <a:off x="0" y="0"/>
            <a:ext cx="9144000" cy="3043975"/>
          </a:xfrm>
          <a:prstGeom prst="rect">
            <a:avLst/>
          </a:prstGeom>
        </p:spPr>
      </p:pic>
      <p:sp>
        <p:nvSpPr>
          <p:cNvPr id="11" name="Rectangle 10"/>
          <p:cNvSpPr/>
          <p:nvPr userDrawn="1"/>
        </p:nvSpPr>
        <p:spPr bwMode="auto">
          <a:xfrm>
            <a:off x="0" y="3302759"/>
            <a:ext cx="9144000" cy="3582537"/>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6000">
              <a:solidFill>
                <a:srgbClr val="000000"/>
              </a:solidFill>
            </a:endParaRPr>
          </a:p>
        </p:txBody>
      </p:sp>
      <p:sp>
        <p:nvSpPr>
          <p:cNvPr id="25" name="Text Placeholder 24"/>
          <p:cNvSpPr>
            <a:spLocks noGrp="1"/>
          </p:cNvSpPr>
          <p:nvPr>
            <p:ph type="body" sz="quarter" idx="10"/>
          </p:nvPr>
        </p:nvSpPr>
        <p:spPr>
          <a:xfrm>
            <a:off x="290865" y="4162901"/>
            <a:ext cx="8225335" cy="1787525"/>
          </a:xfrm>
          <a:prstGeom prst="rect">
            <a:avLst/>
          </a:prstGeom>
        </p:spPr>
        <p:txBody>
          <a:bodyPr anchor="ctr"/>
          <a:lstStyle>
            <a:lvl1pPr marL="0" indent="0">
              <a:buFontTx/>
              <a:buNone/>
              <a:defRPr b="1">
                <a:solidFill>
                  <a:schemeClr val="bg1"/>
                </a:solidFill>
                <a:effectLst>
                  <a:outerShdw blurRad="38100" dist="38100" dir="2700000" algn="tl">
                    <a:srgbClr val="000000">
                      <a:alpha val="43137"/>
                    </a:srgbClr>
                  </a:outerShdw>
                </a:effectLst>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Master text styles</a:t>
            </a:r>
            <a:endParaRPr lang="en-US" dirty="0"/>
          </a:p>
        </p:txBody>
      </p:sp>
      <p:pic>
        <p:nvPicPr>
          <p:cNvPr id="1026" name="Picture 2"/>
          <p:cNvPicPr>
            <a:picLocks noChangeAspect="1" noChangeArrowheads="1"/>
          </p:cNvPicPr>
          <p:nvPr userDrawn="1"/>
        </p:nvPicPr>
        <p:blipFill>
          <a:blip r:embed="rId3" cstate="print"/>
          <a:srcRect/>
          <a:stretch>
            <a:fillRect/>
          </a:stretch>
        </p:blipFill>
        <p:spPr bwMode="auto">
          <a:xfrm>
            <a:off x="0" y="3009900"/>
            <a:ext cx="9144000" cy="31251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402" y="1774209"/>
            <a:ext cx="6974811" cy="4321792"/>
          </a:xfrm>
          <a:prstGeom prst="rect">
            <a:avLst/>
          </a:prstGeom>
        </p:spPr>
        <p:txBody>
          <a:bodyPr/>
          <a:lstStyle>
            <a:lvl1pPr marL="231775" indent="-231775">
              <a:lnSpc>
                <a:spcPct val="125000"/>
              </a:lnSpc>
              <a:spcBef>
                <a:spcPts val="1200"/>
              </a:spcBef>
              <a:buClr>
                <a:schemeClr val="accent6"/>
              </a:buClr>
              <a:buSzPct val="100000"/>
              <a:buFont typeface="Wingdings" pitchFamily="2" charset="2"/>
              <a:buChar char="§"/>
              <a:defRPr sz="2200" b="1">
                <a:solidFill>
                  <a:schemeClr val="tx2">
                    <a:lumMod val="75000"/>
                  </a:schemeClr>
                </a:solidFill>
              </a:defRPr>
            </a:lvl1pPr>
            <a:lvl2pPr marL="512763" indent="-285750">
              <a:lnSpc>
                <a:spcPct val="125000"/>
              </a:lnSpc>
              <a:buClr>
                <a:schemeClr val="accent3"/>
              </a:buClr>
              <a:buFont typeface="Wingdings" pitchFamily="2" charset="2"/>
              <a:buChar char="§"/>
              <a:defRPr sz="2000">
                <a:solidFill>
                  <a:schemeClr val="tx2">
                    <a:lumMod val="75000"/>
                  </a:schemeClr>
                </a:solidFill>
              </a:defRPr>
            </a:lvl2pPr>
            <a:lvl3pPr marL="733425" indent="-228600">
              <a:lnSpc>
                <a:spcPct val="125000"/>
              </a:lnSpc>
              <a:buClr>
                <a:schemeClr val="tx2"/>
              </a:buClr>
              <a:buFont typeface="Wingdings" pitchFamily="2" charset="2"/>
              <a:buChar char="§"/>
              <a:defRPr sz="1800">
                <a:solidFill>
                  <a:schemeClr val="tx2">
                    <a:lumMod val="75000"/>
                  </a:schemeClr>
                </a:solidFill>
              </a:defRPr>
            </a:lvl3pPr>
            <a:lvl4pPr marL="971550" indent="-228600">
              <a:lnSpc>
                <a:spcPct val="125000"/>
              </a:lnSpc>
              <a:buClr>
                <a:schemeClr val="accent2"/>
              </a:buClr>
              <a:buFont typeface="Wingdings" pitchFamily="2" charset="2"/>
              <a:buChar char="§"/>
              <a:defRPr sz="1600">
                <a:solidFill>
                  <a:schemeClr val="tx2">
                    <a:lumMod val="75000"/>
                  </a:schemeClr>
                </a:solidFill>
              </a:defRPr>
            </a:lvl4pPr>
            <a:lvl5pPr marL="1198563" indent="-228600">
              <a:lnSpc>
                <a:spcPct val="125000"/>
              </a:lnSpc>
              <a:buClr>
                <a:schemeClr val="tx2">
                  <a:lumMod val="60000"/>
                  <a:lumOff val="40000"/>
                </a:schemeClr>
              </a:buClr>
              <a:buFont typeface="Wingdings" pitchFamily="2" charset="2"/>
              <a:buChar char="§"/>
              <a:defRPr sz="14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1271789" y="457200"/>
            <a:ext cx="6976423" cy="609600"/>
          </a:xfrm>
          <a:prstGeom prst="rect">
            <a:avLst/>
          </a:prstGeom>
        </p:spPr>
        <p:txBody>
          <a:bodyPr anchor="b"/>
          <a:lstStyle>
            <a:lvl1pPr algn="l">
              <a:defRPr sz="2800">
                <a:solidFill>
                  <a:schemeClr val="accent6">
                    <a:lumMod val="75000"/>
                  </a:schemeClr>
                </a:solidFill>
              </a:defRPr>
            </a:lvl1pPr>
          </a:lstStyle>
          <a:p>
            <a:r>
              <a:rPr lang="en-US" dirty="0" smtClean="0"/>
              <a:t>Click to edit Master title style</a:t>
            </a:r>
            <a:endParaRPr lang="en-US" dirty="0"/>
          </a:p>
        </p:txBody>
      </p:sp>
      <p:sp>
        <p:nvSpPr>
          <p:cNvPr id="12" name="Text Placeholder 7"/>
          <p:cNvSpPr>
            <a:spLocks noGrp="1"/>
          </p:cNvSpPr>
          <p:nvPr>
            <p:ph type="body" sz="quarter" idx="13"/>
          </p:nvPr>
        </p:nvSpPr>
        <p:spPr>
          <a:xfrm>
            <a:off x="1271789" y="989861"/>
            <a:ext cx="6976423" cy="554037"/>
          </a:xfrm>
          <a:prstGeom prst="rect">
            <a:avLst/>
          </a:prstGeom>
        </p:spPr>
        <p:txBody>
          <a:bodyPr/>
          <a:lstStyle>
            <a:lvl1pPr>
              <a:buFontTx/>
              <a:buNone/>
              <a:defRPr sz="2000" b="0">
                <a:solidFill>
                  <a:schemeClr val="tx2"/>
                </a:solidFill>
                <a:latin typeface="+mn-lt"/>
              </a:defRPr>
            </a:lvl1pPr>
          </a:lstStyle>
          <a:p>
            <a:pPr lvl="0"/>
            <a:r>
              <a:rPr lang="en-US" dirty="0" smtClean="0"/>
              <a:t>Click to edit Master text styles</a:t>
            </a:r>
            <a:endParaRPr lang="en-US" dirty="0"/>
          </a:p>
        </p:txBody>
      </p:sp>
      <p:pic>
        <p:nvPicPr>
          <p:cNvPr id="13" name="Picture 12" descr="Text Portals.png"/>
          <p:cNvPicPr>
            <a:picLocks noChangeAspect="1"/>
          </p:cNvPicPr>
          <p:nvPr userDrawn="1"/>
        </p:nvPicPr>
        <p:blipFill>
          <a:blip r:embed="rId2" cstate="print"/>
          <a:srcRect/>
          <a:stretch>
            <a:fillRect/>
          </a:stretch>
        </p:blipFill>
        <p:spPr>
          <a:xfrm>
            <a:off x="0" y="224014"/>
            <a:ext cx="1101825" cy="6633986"/>
          </a:xfrm>
          <a:prstGeom prst="rect">
            <a:avLst/>
          </a:prstGeom>
        </p:spPr>
      </p:pic>
      <p:sp>
        <p:nvSpPr>
          <p:cNvPr id="16" name="Rectangle 15"/>
          <p:cNvSpPr/>
          <p:nvPr userDrawn="1"/>
        </p:nvSpPr>
        <p:spPr bwMode="auto">
          <a:xfrm>
            <a:off x="0" y="6568440"/>
            <a:ext cx="9144000" cy="28956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defTabSz="914186" eaLnBrk="0" fontAlgn="base" hangingPunct="0">
              <a:spcBef>
                <a:spcPct val="0"/>
              </a:spcBef>
              <a:spcAft>
                <a:spcPct val="0"/>
              </a:spcAft>
            </a:pPr>
            <a:endParaRPr lang="en-US" sz="6000" dirty="0">
              <a:solidFill>
                <a:srgbClr val="000000"/>
              </a:solidFill>
            </a:endParaRPr>
          </a:p>
        </p:txBody>
      </p:sp>
      <p:sp>
        <p:nvSpPr>
          <p:cNvPr id="17" name="Rectangle 5"/>
          <p:cNvSpPr txBox="1">
            <a:spLocks noChangeArrowheads="1"/>
          </p:cNvSpPr>
          <p:nvPr userDrawn="1"/>
        </p:nvSpPr>
        <p:spPr>
          <a:xfrm>
            <a:off x="1729740" y="6624948"/>
            <a:ext cx="6936587" cy="457200"/>
          </a:xfrm>
          <a:prstGeom prst="rect">
            <a:avLst/>
          </a:prstGeom>
          <a:ln/>
        </p:spPr>
        <p:txBody>
          <a:bodyPr lIns="91418" tIns="45709" rIns="91418" bIns="45709"/>
          <a:lstStyle>
            <a:lvl1pPr>
              <a:defRPr sz="700">
                <a:solidFill>
                  <a:schemeClr val="tx2">
                    <a:lumMod val="75000"/>
                  </a:schemeClr>
                </a:solidFill>
              </a:defRPr>
            </a:lvl1pPr>
          </a:lstStyle>
          <a:p>
            <a:pPr marL="0" marR="0" lvl="0" indent="0" algn="r" defTabSz="914186" rtl="0" eaLnBrk="1" fontAlgn="auto" latinLnBrk="0" hangingPunct="1">
              <a:lnSpc>
                <a:spcPct val="100000"/>
              </a:lnSpc>
              <a:spcBef>
                <a:spcPts val="0"/>
              </a:spcBef>
              <a:spcAft>
                <a:spcPts val="0"/>
              </a:spcAft>
              <a:buClrTx/>
              <a:buSzTx/>
              <a:buFontTx/>
              <a:buNone/>
              <a:tabLst/>
              <a:defRPr/>
            </a:pPr>
            <a:fld id="{C0CB49B5-7C5E-49B3-ABAC-D486E65C3DE1}" type="datetime4">
              <a:rPr lang="en-US" smtClean="0">
                <a:solidFill>
                  <a:srgbClr val="808080">
                    <a:lumMod val="50000"/>
                  </a:srgbClr>
                </a:solidFill>
              </a:rPr>
              <a:pPr marL="0" marR="0" lvl="0" indent="0" algn="r" defTabSz="914186" rtl="0" eaLnBrk="1" fontAlgn="auto" latinLnBrk="0" hangingPunct="1">
                <a:lnSpc>
                  <a:spcPct val="100000"/>
                </a:lnSpc>
                <a:spcBef>
                  <a:spcPts val="0"/>
                </a:spcBef>
                <a:spcAft>
                  <a:spcPts val="0"/>
                </a:spcAft>
                <a:buClrTx/>
                <a:buSzTx/>
                <a:buFontTx/>
                <a:buNone/>
                <a:tabLst/>
                <a:defRPr/>
              </a:pPr>
              <a:t>March 11, 2013</a:t>
            </a:fld>
            <a:r>
              <a:rPr lang="en-US" baseline="0" dirty="0" smtClean="0">
                <a:solidFill>
                  <a:srgbClr val="808080">
                    <a:lumMod val="50000"/>
                  </a:srgbClr>
                </a:solidFill>
              </a:rPr>
              <a:t> </a:t>
            </a:r>
            <a:r>
              <a:rPr lang="en-US" dirty="0" smtClean="0">
                <a:solidFill>
                  <a:srgbClr val="808080">
                    <a:lumMod val="50000"/>
                  </a:srgbClr>
                </a:solidFill>
              </a:rPr>
              <a:t>© 2012, Chase </a:t>
            </a:r>
            <a:r>
              <a:rPr lang="en-US" dirty="0" err="1" smtClean="0">
                <a:solidFill>
                  <a:srgbClr val="808080">
                    <a:lumMod val="50000"/>
                  </a:srgbClr>
                </a:solidFill>
              </a:rPr>
              <a:t>Paymentech</a:t>
            </a:r>
            <a:r>
              <a:rPr lang="en-US" dirty="0" smtClean="0">
                <a:solidFill>
                  <a:srgbClr val="808080">
                    <a:lumMod val="50000"/>
                  </a:srgbClr>
                </a:solidFill>
              </a:rPr>
              <a:t> Solutions, LLC. All rights reserved. </a:t>
            </a:r>
            <a:endParaRPr lang="en-US" dirty="0">
              <a:solidFill>
                <a:srgbClr val="808080">
                  <a:lumMod val="50000"/>
                </a:srgbClr>
              </a:solidFill>
            </a:endParaRPr>
          </a:p>
        </p:txBody>
      </p:sp>
      <p:sp>
        <p:nvSpPr>
          <p:cNvPr id="19" name="TextBox 18"/>
          <p:cNvSpPr txBox="1"/>
          <p:nvPr userDrawn="1"/>
        </p:nvSpPr>
        <p:spPr>
          <a:xfrm>
            <a:off x="8667135" y="6630651"/>
            <a:ext cx="466299" cy="200055"/>
          </a:xfrm>
          <a:prstGeom prst="rect">
            <a:avLst/>
          </a:prstGeom>
          <a:noFill/>
        </p:spPr>
        <p:txBody>
          <a:bodyPr wrap="square" lIns="91418" tIns="45709" rIns="91418" bIns="45709" rtlCol="0">
            <a:spAutoFit/>
          </a:bodyPr>
          <a:lstStyle/>
          <a:p>
            <a:pPr algn="ctr" defTabSz="914186"/>
            <a:fld id="{6274638C-A57D-4B9B-AEE0-F4FAF9A1EA78}" type="slidenum">
              <a:rPr lang="en-US" sz="700" b="1">
                <a:solidFill>
                  <a:srgbClr val="FFFFFF"/>
                </a:solidFill>
                <a:effectLst>
                  <a:outerShdw blurRad="38100" dist="38100" dir="2700000" algn="tl">
                    <a:srgbClr val="000000">
                      <a:alpha val="43137"/>
                    </a:srgbClr>
                  </a:outerShdw>
                </a:effectLst>
              </a:rPr>
              <a:pPr algn="ctr" defTabSz="914186"/>
              <a:t>‹#›</a:t>
            </a:fld>
            <a:endParaRPr lang="en-US" sz="700" b="1" dirty="0">
              <a:solidFill>
                <a:srgbClr val="FFFFFF"/>
              </a:solidFill>
              <a:effectLst>
                <a:outerShdw blurRad="38100" dist="38100" dir="2700000" algn="tl">
                  <a:srgbClr val="000000">
                    <a:alpha val="43137"/>
                  </a:srgbClr>
                </a:outerShdw>
              </a:effectLst>
            </a:endParaRPr>
          </a:p>
        </p:txBody>
      </p:sp>
      <p:pic>
        <p:nvPicPr>
          <p:cNvPr id="23" name="Picture 22" descr="ChasePaym_Horiz_RGB_Blk_HR.png"/>
          <p:cNvPicPr>
            <a:picLocks noChangeAspect="1"/>
          </p:cNvPicPr>
          <p:nvPr userDrawn="1"/>
        </p:nvPicPr>
        <p:blipFill>
          <a:blip r:embed="rId3" cstate="print">
            <a:lum bright="100000"/>
          </a:blip>
          <a:stretch>
            <a:fillRect/>
          </a:stretch>
        </p:blipFill>
        <p:spPr>
          <a:xfrm>
            <a:off x="333810" y="6628112"/>
            <a:ext cx="1393202" cy="171094"/>
          </a:xfrm>
          <a:prstGeom prst="rect">
            <a:avLst/>
          </a:prstGeom>
        </p:spPr>
      </p:pic>
      <p:pic>
        <p:nvPicPr>
          <p:cNvPr id="24" name="Picture 2"/>
          <p:cNvPicPr>
            <a:picLocks noChangeAspect="1" noChangeArrowheads="1"/>
          </p:cNvPicPr>
          <p:nvPr userDrawn="1"/>
        </p:nvPicPr>
        <p:blipFill>
          <a:blip r:embed="rId4" cstate="print"/>
          <a:srcRect/>
          <a:stretch>
            <a:fillRect/>
          </a:stretch>
        </p:blipFill>
        <p:spPr bwMode="auto">
          <a:xfrm>
            <a:off x="1" y="1"/>
            <a:ext cx="9144000" cy="34505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8399" y="0"/>
            <a:ext cx="7478568" cy="732511"/>
          </a:xfrm>
          <a:prstGeom prst="rect">
            <a:avLst/>
          </a:prstGeom>
        </p:spPr>
        <p:txBody>
          <a:bodyPr lIns="82058" tIns="41029" rIns="82058" bIns="41029"/>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ransition spd="med">
    <p:fade/>
  </p:transition>
  <p:timing>
    <p:tnLst>
      <p:par>
        <p:cTn id="1" dur="indefinite" restart="never" nodeType="tmRoot"/>
      </p:par>
    </p:tnLst>
  </p:timing>
  <p:hf hdr="0" dt="0"/>
  <p:txStyles>
    <p:titleStyle>
      <a:lvl1pPr algn="ctr" rtl="0" eaLnBrk="0" fontAlgn="base" hangingPunct="0">
        <a:spcBef>
          <a:spcPct val="0"/>
        </a:spcBef>
        <a:spcAft>
          <a:spcPct val="0"/>
        </a:spcAft>
        <a:defRPr sz="4000" b="1">
          <a:solidFill>
            <a:srgbClr val="006699"/>
          </a:solidFill>
          <a:latin typeface="+mj-lt"/>
          <a:ea typeface="+mj-ea"/>
          <a:cs typeface="+mj-cs"/>
        </a:defRPr>
      </a:lvl1pPr>
      <a:lvl2pPr algn="ctr" rtl="0" eaLnBrk="0" fontAlgn="base" hangingPunct="0">
        <a:spcBef>
          <a:spcPct val="0"/>
        </a:spcBef>
        <a:spcAft>
          <a:spcPct val="0"/>
        </a:spcAft>
        <a:defRPr sz="4000" b="1">
          <a:solidFill>
            <a:srgbClr val="006699"/>
          </a:solidFill>
          <a:latin typeface="Arial" charset="0"/>
          <a:ea typeface="ＭＳ Ｐゴシック" pitchFamily="34" charset="-128"/>
        </a:defRPr>
      </a:lvl2pPr>
      <a:lvl3pPr algn="ctr" rtl="0" eaLnBrk="0" fontAlgn="base" hangingPunct="0">
        <a:spcBef>
          <a:spcPct val="0"/>
        </a:spcBef>
        <a:spcAft>
          <a:spcPct val="0"/>
        </a:spcAft>
        <a:defRPr sz="4000" b="1">
          <a:solidFill>
            <a:srgbClr val="006699"/>
          </a:solidFill>
          <a:latin typeface="Arial" charset="0"/>
          <a:ea typeface="ＭＳ Ｐゴシック" pitchFamily="34" charset="-128"/>
        </a:defRPr>
      </a:lvl3pPr>
      <a:lvl4pPr algn="ctr" rtl="0" eaLnBrk="0" fontAlgn="base" hangingPunct="0">
        <a:spcBef>
          <a:spcPct val="0"/>
        </a:spcBef>
        <a:spcAft>
          <a:spcPct val="0"/>
        </a:spcAft>
        <a:defRPr sz="4000" b="1">
          <a:solidFill>
            <a:srgbClr val="006699"/>
          </a:solidFill>
          <a:latin typeface="Arial" charset="0"/>
          <a:ea typeface="ＭＳ Ｐゴシック" pitchFamily="34" charset="-128"/>
        </a:defRPr>
      </a:lvl4pPr>
      <a:lvl5pPr algn="ctr" rtl="0" eaLnBrk="0" fontAlgn="base" hangingPunct="0">
        <a:spcBef>
          <a:spcPct val="0"/>
        </a:spcBef>
        <a:spcAft>
          <a:spcPct val="0"/>
        </a:spcAft>
        <a:defRPr sz="4000" b="1">
          <a:solidFill>
            <a:srgbClr val="006699"/>
          </a:solidFill>
          <a:latin typeface="Arial" charset="0"/>
          <a:ea typeface="ＭＳ Ｐゴシック" pitchFamily="34" charset="-128"/>
        </a:defRPr>
      </a:lvl5pPr>
      <a:lvl6pPr marL="457200" algn="ctr" rtl="0" fontAlgn="base">
        <a:spcBef>
          <a:spcPct val="0"/>
        </a:spcBef>
        <a:spcAft>
          <a:spcPct val="0"/>
        </a:spcAft>
        <a:defRPr sz="4000" b="1">
          <a:solidFill>
            <a:srgbClr val="006699"/>
          </a:solidFill>
          <a:latin typeface="Arial" charset="0"/>
          <a:ea typeface="ＭＳ Ｐゴシック" pitchFamily="34" charset="-128"/>
        </a:defRPr>
      </a:lvl6pPr>
      <a:lvl7pPr marL="914400" algn="ctr" rtl="0" fontAlgn="base">
        <a:spcBef>
          <a:spcPct val="0"/>
        </a:spcBef>
        <a:spcAft>
          <a:spcPct val="0"/>
        </a:spcAft>
        <a:defRPr sz="4000" b="1">
          <a:solidFill>
            <a:srgbClr val="006699"/>
          </a:solidFill>
          <a:latin typeface="Arial" charset="0"/>
          <a:ea typeface="ＭＳ Ｐゴシック" pitchFamily="34" charset="-128"/>
        </a:defRPr>
      </a:lvl7pPr>
      <a:lvl8pPr marL="1371600" algn="ctr" rtl="0" fontAlgn="base">
        <a:spcBef>
          <a:spcPct val="0"/>
        </a:spcBef>
        <a:spcAft>
          <a:spcPct val="0"/>
        </a:spcAft>
        <a:defRPr sz="4000" b="1">
          <a:solidFill>
            <a:srgbClr val="006699"/>
          </a:solidFill>
          <a:latin typeface="Arial" charset="0"/>
          <a:ea typeface="ＭＳ Ｐゴシック" pitchFamily="34" charset="-128"/>
        </a:defRPr>
      </a:lvl8pPr>
      <a:lvl9pPr marL="1828800" algn="ctr" rtl="0" fontAlgn="base">
        <a:spcBef>
          <a:spcPct val="0"/>
        </a:spcBef>
        <a:spcAft>
          <a:spcPct val="0"/>
        </a:spcAft>
        <a:defRPr sz="4000" b="1">
          <a:solidFill>
            <a:srgbClr val="006699"/>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lr>
          <a:srgbClr val="0066CC"/>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9900"/>
        </a:buClr>
        <a:buFont typeface="Wingdings" pitchFamily="2" charset="2"/>
        <a:buChar char="w"/>
        <a:defRPr sz="2800">
          <a:solidFill>
            <a:schemeClr val="tx1"/>
          </a:solidFill>
          <a:latin typeface="+mn-lt"/>
          <a:ea typeface="+mn-ea"/>
        </a:defRPr>
      </a:lvl2pPr>
      <a:lvl3pPr marL="1143000" indent="-228600" algn="l" rtl="0" eaLnBrk="0" fontAlgn="base" hangingPunct="0">
        <a:spcBef>
          <a:spcPct val="20000"/>
        </a:spcBef>
        <a:spcAft>
          <a:spcPct val="0"/>
        </a:spcAft>
        <a:buBlip>
          <a:blip r:embed="rId7"/>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7"/>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7"/>
        </a:buBlip>
        <a:defRPr sz="2000">
          <a:solidFill>
            <a:schemeClr val="tx1"/>
          </a:solidFill>
          <a:latin typeface="+mn-lt"/>
          <a:ea typeface="+mn-ea"/>
        </a:defRPr>
      </a:lvl5pPr>
      <a:lvl6pPr marL="2514600" indent="-228600" algn="l" rtl="0" fontAlgn="base">
        <a:spcBef>
          <a:spcPct val="20000"/>
        </a:spcBef>
        <a:spcAft>
          <a:spcPct val="0"/>
        </a:spcAft>
        <a:buBlip>
          <a:blip r:embed="rId7"/>
        </a:buBlip>
        <a:defRPr sz="2000">
          <a:solidFill>
            <a:schemeClr val="tx1"/>
          </a:solidFill>
          <a:latin typeface="+mn-lt"/>
          <a:ea typeface="+mn-ea"/>
        </a:defRPr>
      </a:lvl6pPr>
      <a:lvl7pPr marL="2971800" indent="-228600" algn="l" rtl="0" fontAlgn="base">
        <a:spcBef>
          <a:spcPct val="20000"/>
        </a:spcBef>
        <a:spcAft>
          <a:spcPct val="0"/>
        </a:spcAft>
        <a:buBlip>
          <a:blip r:embed="rId7"/>
        </a:buBlip>
        <a:defRPr sz="2000">
          <a:solidFill>
            <a:schemeClr val="tx1"/>
          </a:solidFill>
          <a:latin typeface="+mn-lt"/>
          <a:ea typeface="+mn-ea"/>
        </a:defRPr>
      </a:lvl7pPr>
      <a:lvl8pPr marL="3429000" indent="-228600" algn="l" rtl="0" fontAlgn="base">
        <a:spcBef>
          <a:spcPct val="20000"/>
        </a:spcBef>
        <a:spcAft>
          <a:spcPct val="0"/>
        </a:spcAft>
        <a:buBlip>
          <a:blip r:embed="rId7"/>
        </a:buBlip>
        <a:defRPr sz="2000">
          <a:solidFill>
            <a:schemeClr val="tx1"/>
          </a:solidFill>
          <a:latin typeface="+mn-lt"/>
          <a:ea typeface="+mn-ea"/>
        </a:defRPr>
      </a:lvl8pPr>
      <a:lvl9pPr marL="3886200" indent="-228600" algn="l" rtl="0" fontAlgn="base">
        <a:spcBef>
          <a:spcPct val="20000"/>
        </a:spcBef>
        <a:spcAft>
          <a:spcPct val="0"/>
        </a:spcAft>
        <a:buBlip>
          <a:blip r:embed="rId7"/>
        </a:buBlip>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visa.com/merchantsurcharging" TargetMode="Externa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8006049Medium.jpg"/>
          <p:cNvPicPr>
            <a:picLocks noChangeAspect="1"/>
          </p:cNvPicPr>
          <p:nvPr/>
        </p:nvPicPr>
        <p:blipFill>
          <a:blip r:embed="rId3" cstate="print"/>
          <a:srcRect/>
          <a:stretch>
            <a:fillRect/>
          </a:stretch>
        </p:blipFill>
        <p:spPr>
          <a:xfrm>
            <a:off x="2137811" y="-2"/>
            <a:ext cx="7006189" cy="6858002"/>
          </a:xfrm>
          <a:prstGeom prst="rect">
            <a:avLst/>
          </a:prstGeom>
        </p:spPr>
      </p:pic>
      <p:sp>
        <p:nvSpPr>
          <p:cNvPr id="8" name="Rectangle 7"/>
          <p:cNvSpPr/>
          <p:nvPr/>
        </p:nvSpPr>
        <p:spPr bwMode="auto">
          <a:xfrm>
            <a:off x="1273718" y="0"/>
            <a:ext cx="5332396" cy="6858000"/>
          </a:xfrm>
          <a:prstGeom prst="rect">
            <a:avLst/>
          </a:prstGeom>
          <a:gradFill flip="none" rotWithShape="1">
            <a:gsLst>
              <a:gs pos="21000">
                <a:schemeClr val="bg1"/>
              </a:gs>
              <a:gs pos="72000">
                <a:schemeClr val="bg1">
                  <a:alpha val="74000"/>
                </a:schemeClr>
              </a:gs>
              <a:gs pos="100000">
                <a:schemeClr val="bg1">
                  <a:shade val="100000"/>
                  <a:satMod val="115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a typeface="ＭＳ Ｐゴシック" pitchFamily="34" charset="-128"/>
            </a:endParaRPr>
          </a:p>
        </p:txBody>
      </p:sp>
      <p:pic>
        <p:nvPicPr>
          <p:cNvPr id="16" name="Picture 15" descr="ChasePaym_Horiz_RGB_HRC.png"/>
          <p:cNvPicPr>
            <a:picLocks noChangeAspect="1"/>
          </p:cNvPicPr>
          <p:nvPr/>
        </p:nvPicPr>
        <p:blipFill>
          <a:blip r:embed="rId4" cstate="print"/>
          <a:stretch>
            <a:fillRect/>
          </a:stretch>
        </p:blipFill>
        <p:spPr>
          <a:xfrm>
            <a:off x="1179845" y="438380"/>
            <a:ext cx="3357797" cy="611072"/>
          </a:xfrm>
          <a:prstGeom prst="rect">
            <a:avLst/>
          </a:prstGeom>
        </p:spPr>
      </p:pic>
      <p:sp>
        <p:nvSpPr>
          <p:cNvPr id="11" name="Rectangle 10"/>
          <p:cNvSpPr>
            <a:spLocks noChangeArrowheads="1"/>
          </p:cNvSpPr>
          <p:nvPr/>
        </p:nvSpPr>
        <p:spPr bwMode="auto">
          <a:xfrm>
            <a:off x="1257815" y="1238142"/>
            <a:ext cx="5195994" cy="1965916"/>
          </a:xfrm>
          <a:prstGeom prst="rect">
            <a:avLst/>
          </a:prstGeom>
          <a:noFill/>
          <a:ln w="9525">
            <a:noFill/>
            <a:miter lim="800000"/>
            <a:headEnd/>
            <a:tailEnd/>
          </a:ln>
        </p:spPr>
        <p:txBody>
          <a:bodyPr lIns="91429" tIns="45714" rIns="91429" bIns="45714"/>
          <a:lstStyle/>
          <a:p>
            <a:pPr fontAlgn="base">
              <a:lnSpc>
                <a:spcPct val="90000"/>
              </a:lnSpc>
              <a:spcAft>
                <a:spcPct val="0"/>
              </a:spcAft>
              <a:buClr>
                <a:srgbClr val="0066CC"/>
              </a:buClr>
              <a:buFont typeface="Wingdings" pitchFamily="2" charset="2"/>
              <a:buNone/>
            </a:pPr>
            <a:r>
              <a:rPr lang="en-US" sz="2800" b="1" dirty="0" smtClean="0">
                <a:solidFill>
                  <a:schemeClr val="accent6">
                    <a:lumMod val="75000"/>
                  </a:schemeClr>
                </a:solidFill>
                <a:latin typeface="Trebuchet MS"/>
              </a:rPr>
              <a:t>Commitment to </a:t>
            </a:r>
          </a:p>
          <a:p>
            <a:pPr fontAlgn="base">
              <a:lnSpc>
                <a:spcPct val="90000"/>
              </a:lnSpc>
              <a:spcAft>
                <a:spcPct val="0"/>
              </a:spcAft>
              <a:buClr>
                <a:srgbClr val="0066CC"/>
              </a:buClr>
              <a:buFont typeface="Wingdings" pitchFamily="2" charset="2"/>
              <a:buNone/>
            </a:pPr>
            <a:r>
              <a:rPr lang="en-US" sz="2800" b="1" dirty="0" smtClean="0">
                <a:solidFill>
                  <a:schemeClr val="accent6">
                    <a:lumMod val="75000"/>
                  </a:schemeClr>
                </a:solidFill>
                <a:latin typeface="Trebuchet MS"/>
              </a:rPr>
              <a:t>Servicing Higher Education</a:t>
            </a:r>
          </a:p>
        </p:txBody>
      </p:sp>
      <p:sp>
        <p:nvSpPr>
          <p:cNvPr id="12" name="Rectangle 5"/>
          <p:cNvSpPr>
            <a:spLocks noChangeArrowheads="1"/>
          </p:cNvSpPr>
          <p:nvPr/>
        </p:nvSpPr>
        <p:spPr bwMode="auto">
          <a:xfrm>
            <a:off x="1292054" y="3204057"/>
            <a:ext cx="3572045" cy="744533"/>
          </a:xfrm>
          <a:prstGeom prst="rect">
            <a:avLst/>
          </a:prstGeom>
          <a:noFill/>
          <a:ln w="9525">
            <a:noFill/>
            <a:miter lim="800000"/>
            <a:headEnd/>
            <a:tailEnd/>
          </a:ln>
        </p:spPr>
        <p:txBody>
          <a:bodyPr lIns="91429" tIns="45714" rIns="91429" bIns="45714"/>
          <a:lstStyle/>
          <a:p>
            <a:pPr fontAlgn="base">
              <a:lnSpc>
                <a:spcPct val="90000"/>
              </a:lnSpc>
              <a:spcAft>
                <a:spcPct val="0"/>
              </a:spcAft>
              <a:buClr>
                <a:srgbClr val="0066CC"/>
              </a:buClr>
              <a:buFont typeface="Wingdings" pitchFamily="2" charset="2"/>
              <a:buNone/>
            </a:pPr>
            <a:r>
              <a:rPr lang="en-US" sz="1400" b="1" dirty="0" smtClean="0">
                <a:solidFill>
                  <a:schemeClr val="accent6">
                    <a:lumMod val="75000"/>
                  </a:schemeClr>
                </a:solidFill>
              </a:rPr>
              <a:t>March 2013</a:t>
            </a:r>
          </a:p>
          <a:p>
            <a:pPr fontAlgn="base">
              <a:lnSpc>
                <a:spcPct val="90000"/>
              </a:lnSpc>
              <a:spcAft>
                <a:spcPct val="0"/>
              </a:spcAft>
              <a:buClr>
                <a:srgbClr val="0066CC"/>
              </a:buClr>
              <a:buFont typeface="Wingdings" pitchFamily="2" charset="2"/>
              <a:buNone/>
            </a:pPr>
            <a:endParaRPr lang="en-US" sz="1400" b="1" i="1" dirty="0" smtClean="0">
              <a:solidFill>
                <a:schemeClr val="accent6">
                  <a:lumMod val="75000"/>
                </a:schemeClr>
              </a:solidFill>
            </a:endParaRPr>
          </a:p>
          <a:p>
            <a:pPr fontAlgn="base">
              <a:lnSpc>
                <a:spcPct val="90000"/>
              </a:lnSpc>
              <a:spcAft>
                <a:spcPct val="0"/>
              </a:spcAft>
              <a:buClr>
                <a:srgbClr val="0066CC"/>
              </a:buClr>
              <a:buFont typeface="Wingdings" pitchFamily="2" charset="2"/>
              <a:buNone/>
            </a:pPr>
            <a:r>
              <a:rPr lang="en-US" sz="1400" b="1" i="1" dirty="0" smtClean="0">
                <a:solidFill>
                  <a:schemeClr val="accent6">
                    <a:lumMod val="75000"/>
                  </a:schemeClr>
                </a:solidFill>
              </a:rPr>
              <a:t>Wendy Burleson, Account Executive</a:t>
            </a:r>
            <a:endParaRPr lang="en-US" sz="1400" b="1" i="1" dirty="0">
              <a:solidFill>
                <a:schemeClr val="accent6">
                  <a:lumMod val="75000"/>
                </a:schemeClr>
              </a:solidFill>
            </a:endParaRPr>
          </a:p>
        </p:txBody>
      </p:sp>
      <p:pic>
        <p:nvPicPr>
          <p:cNvPr id="13" name="Picture 12" descr="Title Page Portals 150dpi.png"/>
          <p:cNvPicPr>
            <a:picLocks noChangeAspect="1"/>
          </p:cNvPicPr>
          <p:nvPr/>
        </p:nvPicPr>
        <p:blipFill>
          <a:blip r:embed="rId5" cstate="print">
            <a:lum bright="55000"/>
          </a:blip>
          <a:stretch>
            <a:fillRect/>
          </a:stretch>
        </p:blipFill>
        <p:spPr>
          <a:xfrm>
            <a:off x="0" y="0"/>
            <a:ext cx="1645784" cy="6857434"/>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244" y="1449435"/>
            <a:ext cx="4776951" cy="4321792"/>
          </a:xfrm>
        </p:spPr>
        <p:txBody>
          <a:bodyPr/>
          <a:lstStyle/>
          <a:p>
            <a:pPr>
              <a:defRPr/>
            </a:pPr>
            <a:r>
              <a:rPr lang="en-US" sz="1500" b="0" dirty="0" smtClean="0"/>
              <a:t>Orbital Payment Gateway provides an Internet conduit for sending your transactions to Chase Paymentech</a:t>
            </a:r>
          </a:p>
          <a:p>
            <a:pPr>
              <a:defRPr/>
            </a:pPr>
            <a:r>
              <a:rPr lang="en-US" sz="1500" b="0" dirty="0" smtClean="0"/>
              <a:t>Orbital Virtual Terminal provides complete, feature-rich key-entered payment processing through the Orbital Gateway</a:t>
            </a:r>
          </a:p>
          <a:p>
            <a:pPr marL="231775" lvl="1" indent="-231775">
              <a:spcBef>
                <a:spcPts val="1200"/>
              </a:spcBef>
              <a:buClr>
                <a:schemeClr val="accent6"/>
              </a:buClr>
              <a:buSzPct val="100000"/>
              <a:defRPr/>
            </a:pPr>
            <a:r>
              <a:rPr lang="en-US" sz="1500" dirty="0" smtClean="0">
                <a:cs typeface="+mn-cs"/>
              </a:rPr>
              <a:t>Web-based application hosted by Chase Paymentech</a:t>
            </a:r>
          </a:p>
          <a:p>
            <a:pPr marL="231775" lvl="1" indent="-231775">
              <a:spcBef>
                <a:spcPts val="1200"/>
              </a:spcBef>
              <a:buClr>
                <a:schemeClr val="accent6"/>
              </a:buClr>
              <a:buSzPct val="100000"/>
              <a:defRPr/>
            </a:pPr>
            <a:r>
              <a:rPr lang="en-US" sz="1500" dirty="0" smtClean="0">
                <a:cs typeface="+mn-cs"/>
              </a:rPr>
              <a:t>Eliminates the need for hardware, dedicated phone lines and costly upgrades and maintenance</a:t>
            </a:r>
          </a:p>
          <a:p>
            <a:pPr>
              <a:defRPr/>
            </a:pPr>
            <a:r>
              <a:rPr lang="en-US" sz="1500" b="0" dirty="0" smtClean="0"/>
              <a:t>Customer Profile Management enables storage of customer data</a:t>
            </a:r>
          </a:p>
          <a:p>
            <a:pPr>
              <a:defRPr/>
            </a:pPr>
            <a:r>
              <a:rPr lang="en-US" sz="1500" b="0" dirty="0" smtClean="0"/>
              <a:t>Managed Billing automates your recurring payments</a:t>
            </a:r>
          </a:p>
          <a:p>
            <a:endParaRPr lang="en-US" dirty="0"/>
          </a:p>
        </p:txBody>
      </p:sp>
      <p:sp>
        <p:nvSpPr>
          <p:cNvPr id="3" name="Title 2"/>
          <p:cNvSpPr>
            <a:spLocks noGrp="1"/>
          </p:cNvSpPr>
          <p:nvPr>
            <p:ph type="title"/>
          </p:nvPr>
        </p:nvSpPr>
        <p:spPr>
          <a:xfrm>
            <a:off x="824301" y="457200"/>
            <a:ext cx="6976423" cy="609600"/>
          </a:xfrm>
        </p:spPr>
        <p:txBody>
          <a:bodyPr/>
          <a:lstStyle/>
          <a:p>
            <a:r>
              <a:rPr lang="en-US" dirty="0" smtClean="0"/>
              <a:t>Orbital</a:t>
            </a:r>
            <a:r>
              <a:rPr lang="en-US" baseline="30000" dirty="0" smtClean="0"/>
              <a:t>®</a:t>
            </a:r>
            <a:r>
              <a:rPr lang="en-US" dirty="0" smtClean="0"/>
              <a:t> Virtual Terminal</a:t>
            </a:r>
            <a:endParaRPr lang="en-US" dirty="0"/>
          </a:p>
        </p:txBody>
      </p:sp>
      <p:sp>
        <p:nvSpPr>
          <p:cNvPr id="4" name="Text Placeholder 3"/>
          <p:cNvSpPr>
            <a:spLocks noGrp="1"/>
          </p:cNvSpPr>
          <p:nvPr>
            <p:ph type="body" sz="quarter" idx="13"/>
          </p:nvPr>
        </p:nvSpPr>
        <p:spPr>
          <a:xfrm>
            <a:off x="824301" y="989861"/>
            <a:ext cx="6976423" cy="554037"/>
          </a:xfrm>
        </p:spPr>
        <p:txBody>
          <a:bodyPr/>
          <a:lstStyle/>
          <a:p>
            <a:r>
              <a:rPr lang="en-US" dirty="0" smtClean="0"/>
              <a:t>Robust Payment Gateway</a:t>
            </a:r>
            <a:endParaRPr lang="en-US" dirty="0"/>
          </a:p>
        </p:txBody>
      </p:sp>
      <p:pic>
        <p:nvPicPr>
          <p:cNvPr id="5" name="Picture 29" descr="VTbrochure_screen4_edit copy"/>
          <p:cNvPicPr>
            <a:picLocks noChangeAspect="1" noChangeArrowheads="1"/>
          </p:cNvPicPr>
          <p:nvPr/>
        </p:nvPicPr>
        <p:blipFill>
          <a:blip r:embed="rId2" cstate="print">
            <a:lum contrast="12000"/>
          </a:blip>
          <a:srcRect r="1895" b="4904"/>
          <a:stretch>
            <a:fillRect/>
          </a:stretch>
        </p:blipFill>
        <p:spPr bwMode="auto">
          <a:xfrm>
            <a:off x="5036234" y="1638150"/>
            <a:ext cx="3886444" cy="3218110"/>
          </a:xfrm>
          <a:prstGeom prst="rect">
            <a:avLst/>
          </a:prstGeom>
          <a:noFill/>
          <a:ln w="9525">
            <a:solidFill>
              <a:schemeClr val="tx1"/>
            </a:solid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028" y="525294"/>
            <a:ext cx="6976423" cy="609600"/>
          </a:xfrm>
        </p:spPr>
        <p:txBody>
          <a:bodyPr/>
          <a:lstStyle/>
          <a:p>
            <a:r>
              <a:rPr lang="en-US" dirty="0" smtClean="0"/>
              <a:t>Hosted Pay Page</a:t>
            </a:r>
            <a:endParaRPr lang="en-US" dirty="0"/>
          </a:p>
        </p:txBody>
      </p:sp>
      <p:sp>
        <p:nvSpPr>
          <p:cNvPr id="4" name="Text Placeholder 3"/>
          <p:cNvSpPr>
            <a:spLocks noGrp="1"/>
          </p:cNvSpPr>
          <p:nvPr>
            <p:ph type="body" sz="quarter" idx="13"/>
          </p:nvPr>
        </p:nvSpPr>
        <p:spPr>
          <a:xfrm>
            <a:off x="406028" y="1057955"/>
            <a:ext cx="6976423" cy="554037"/>
          </a:xfrm>
        </p:spPr>
        <p:txBody>
          <a:bodyPr/>
          <a:lstStyle/>
          <a:p>
            <a:r>
              <a:rPr lang="en-US" dirty="0" smtClean="0"/>
              <a:t>Your brand presented your way</a:t>
            </a:r>
            <a:endParaRPr lang="en-US" dirty="0"/>
          </a:p>
        </p:txBody>
      </p:sp>
      <p:graphicFrame>
        <p:nvGraphicFramePr>
          <p:cNvPr id="6" name="Content Placeholder 4"/>
          <p:cNvGraphicFramePr>
            <a:graphicFrameLocks noGrp="1"/>
          </p:cNvGraphicFramePr>
          <p:nvPr>
            <p:ph idx="1"/>
          </p:nvPr>
        </p:nvGraphicFramePr>
        <p:xfrm>
          <a:off x="152400" y="1765418"/>
          <a:ext cx="6553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cstate="print"/>
          <a:srcRect/>
          <a:stretch>
            <a:fillRect/>
          </a:stretch>
        </p:blipFill>
        <p:spPr bwMode="auto">
          <a:xfrm>
            <a:off x="5153025" y="2260718"/>
            <a:ext cx="3990975" cy="3848100"/>
          </a:xfrm>
          <a:prstGeom prst="rect">
            <a:avLst/>
          </a:prstGeom>
          <a:noFill/>
          <a:ln w="9525">
            <a:noFill/>
            <a:miter lim="800000"/>
            <a:headEnd/>
            <a:tailEnd/>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473" y="457200"/>
            <a:ext cx="7800740" cy="642026"/>
          </a:xfrm>
        </p:spPr>
        <p:txBody>
          <a:bodyPr/>
          <a:lstStyle/>
          <a:p>
            <a:r>
              <a:rPr lang="en-US" dirty="0" smtClean="0"/>
              <a:t>Hosted Pay Page</a:t>
            </a:r>
            <a:endParaRPr lang="en-US" dirty="0"/>
          </a:p>
        </p:txBody>
      </p:sp>
      <p:sp>
        <p:nvSpPr>
          <p:cNvPr id="4" name="Text Placeholder 3"/>
          <p:cNvSpPr>
            <a:spLocks noGrp="1"/>
          </p:cNvSpPr>
          <p:nvPr>
            <p:ph type="body" sz="quarter" idx="13"/>
          </p:nvPr>
        </p:nvSpPr>
        <p:spPr>
          <a:xfrm>
            <a:off x="447473" y="989861"/>
            <a:ext cx="7800740" cy="583507"/>
          </a:xfrm>
        </p:spPr>
        <p:txBody>
          <a:bodyPr/>
          <a:lstStyle/>
          <a:p>
            <a:r>
              <a:rPr lang="en-US" dirty="0" smtClean="0"/>
              <a:t>What is it?</a:t>
            </a:r>
            <a:endParaRPr lang="en-US" dirty="0"/>
          </a:p>
        </p:txBody>
      </p:sp>
      <p:graphicFrame>
        <p:nvGraphicFramePr>
          <p:cNvPr id="5" name="Content Placeholder 4"/>
          <p:cNvGraphicFramePr>
            <a:graphicFrameLocks noGrp="1"/>
          </p:cNvGraphicFramePr>
          <p:nvPr>
            <p:ph idx="1"/>
          </p:nvPr>
        </p:nvGraphicFramePr>
        <p:xfrm>
          <a:off x="304800" y="1907137"/>
          <a:ext cx="50292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http://blog.recurly.com/wp-content/uploads/2010/08/hpp-new.png"/>
          <p:cNvPicPr>
            <a:picLocks noChangeAspect="1" noChangeArrowheads="1"/>
          </p:cNvPicPr>
          <p:nvPr/>
        </p:nvPicPr>
        <p:blipFill>
          <a:blip r:embed="rId7" cstate="print"/>
          <a:srcRect l="8312" t="18217" r="8571" b="15194"/>
          <a:stretch>
            <a:fillRect/>
          </a:stretch>
        </p:blipFill>
        <p:spPr bwMode="auto">
          <a:xfrm>
            <a:off x="5486400" y="1602337"/>
            <a:ext cx="3429000" cy="4038600"/>
          </a:xfrm>
          <a:prstGeom prst="rect">
            <a:avLst/>
          </a:prstGeom>
          <a:noFill/>
          <a:ln>
            <a:solidFill>
              <a:srgbClr val="095AA6"/>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76" y="467249"/>
            <a:ext cx="6976423" cy="609600"/>
          </a:xfrm>
        </p:spPr>
        <p:txBody>
          <a:bodyPr/>
          <a:lstStyle/>
          <a:p>
            <a:r>
              <a:rPr lang="en-US" dirty="0" smtClean="0"/>
              <a:t>Hosted Pay Page</a:t>
            </a:r>
            <a:endParaRPr lang="en-US" dirty="0"/>
          </a:p>
        </p:txBody>
      </p:sp>
      <p:sp>
        <p:nvSpPr>
          <p:cNvPr id="4" name="Text Placeholder 3"/>
          <p:cNvSpPr>
            <a:spLocks noGrp="1"/>
          </p:cNvSpPr>
          <p:nvPr>
            <p:ph type="body" sz="quarter" idx="13"/>
          </p:nvPr>
        </p:nvSpPr>
        <p:spPr>
          <a:xfrm>
            <a:off x="437776" y="999910"/>
            <a:ext cx="6976423" cy="554037"/>
          </a:xfrm>
        </p:spPr>
        <p:txBody>
          <a:bodyPr/>
          <a:lstStyle/>
          <a:p>
            <a:r>
              <a:rPr lang="en-US" dirty="0" smtClean="0"/>
              <a:t>Brand Impact</a:t>
            </a:r>
            <a:endParaRPr lang="en-US" dirty="0"/>
          </a:p>
        </p:txBody>
      </p:sp>
      <p:sp>
        <p:nvSpPr>
          <p:cNvPr id="9" name="Content Placeholder 2"/>
          <p:cNvSpPr>
            <a:spLocks noGrp="1"/>
          </p:cNvSpPr>
          <p:nvPr>
            <p:ph idx="1"/>
          </p:nvPr>
        </p:nvSpPr>
        <p:spPr>
          <a:xfrm>
            <a:off x="304800" y="2362200"/>
            <a:ext cx="8686800" cy="2514600"/>
          </a:xfrm>
          <a:solidFill>
            <a:srgbClr val="ABD5FF">
              <a:alpha val="80000"/>
            </a:srgbClr>
          </a:solidFill>
        </p:spPr>
        <p:txBody>
          <a:bodyPr/>
          <a:lstStyle/>
          <a:p>
            <a:r>
              <a:rPr lang="en-US" dirty="0" smtClean="0"/>
              <a:t>Full branding control</a:t>
            </a:r>
            <a:endParaRPr lang="en-US" dirty="0"/>
          </a:p>
          <a:p>
            <a:r>
              <a:rPr lang="en-US" dirty="0" smtClean="0"/>
              <a:t>Website is “cloned”</a:t>
            </a:r>
            <a:br>
              <a:rPr lang="en-US" dirty="0" smtClean="0"/>
            </a:br>
            <a:r>
              <a:rPr lang="en-US" dirty="0" smtClean="0"/>
              <a:t>by HPP</a:t>
            </a:r>
          </a:p>
          <a:p>
            <a:r>
              <a:rPr lang="en-US" dirty="0" smtClean="0"/>
              <a:t>Continues customer</a:t>
            </a:r>
            <a:br>
              <a:rPr lang="en-US" dirty="0" smtClean="0"/>
            </a:br>
            <a:r>
              <a:rPr lang="en-US" dirty="0" smtClean="0"/>
              <a:t>conversation</a:t>
            </a:r>
          </a:p>
        </p:txBody>
      </p:sp>
      <p:sp>
        <p:nvSpPr>
          <p:cNvPr id="8" name="Rectangle 7"/>
          <p:cNvSpPr/>
          <p:nvPr/>
        </p:nvSpPr>
        <p:spPr bwMode="auto">
          <a:xfrm>
            <a:off x="5623132" y="2333003"/>
            <a:ext cx="1598063" cy="11622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a typeface="ＭＳ Ｐゴシック" pitchFamily="34" charset="-128"/>
            </a:endParaRPr>
          </a:p>
        </p:txBody>
      </p:sp>
      <p:pic>
        <p:nvPicPr>
          <p:cNvPr id="10" name="Picture 9"/>
          <p:cNvPicPr>
            <a:picLocks noChangeAspect="1"/>
          </p:cNvPicPr>
          <p:nvPr/>
        </p:nvPicPr>
        <p:blipFill rotWithShape="1">
          <a:blip r:embed="rId2" cstate="print">
            <a:extLst>
              <a:ext uri="{28A0092B-C50C-407E-A947-70E740481C1C}">
                <a14:useLocalDpi xmlns="" xmlns:a14="http://schemas.microsoft.com/office/drawing/2010/main" val="0"/>
              </a:ext>
            </a:extLst>
          </a:blip>
          <a:srcRect l="20000"/>
          <a:stretch/>
        </p:blipFill>
        <p:spPr>
          <a:xfrm>
            <a:off x="3962400" y="1457641"/>
            <a:ext cx="5101447" cy="3876359"/>
          </a:xfrm>
          <a:prstGeom prst="rect">
            <a:avLst/>
          </a:prstGeom>
          <a:ln w="9525">
            <a:solidFill>
              <a:schemeClr val="tx1"/>
            </a:solid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3402" y="1474655"/>
            <a:ext cx="6974811" cy="4321792"/>
          </a:xfrm>
        </p:spPr>
        <p:txBody>
          <a:bodyPr/>
          <a:lstStyle/>
          <a:p>
            <a:pPr>
              <a:defRPr/>
            </a:pPr>
            <a:r>
              <a:rPr lang="en-US" sz="1500" b="0" dirty="0" smtClean="0"/>
              <a:t>Resource Online (ROL) is Chase </a:t>
            </a:r>
            <a:r>
              <a:rPr lang="en-US" sz="1500" b="0" dirty="0" err="1" smtClean="0"/>
              <a:t>Paymentech’s</a:t>
            </a:r>
            <a:r>
              <a:rPr lang="en-US" sz="1500" b="0" dirty="0" smtClean="0"/>
              <a:t> proprietary suite of innovative web-based tools that enables you to quickly and easily access all of your payment processing data.  With a few simple clicks of a mouse, you have round-the-clock answers to your payment processing questions.  </a:t>
            </a:r>
          </a:p>
          <a:p>
            <a:pPr marL="0" indent="0">
              <a:buNone/>
            </a:pPr>
            <a:endParaRPr lang="en-US" sz="1400" dirty="0" smtClean="0"/>
          </a:p>
          <a:p>
            <a:endParaRPr lang="en-US" dirty="0"/>
          </a:p>
        </p:txBody>
      </p:sp>
      <p:sp>
        <p:nvSpPr>
          <p:cNvPr id="3" name="Title 2"/>
          <p:cNvSpPr>
            <a:spLocks noGrp="1"/>
          </p:cNvSpPr>
          <p:nvPr>
            <p:ph type="title"/>
          </p:nvPr>
        </p:nvSpPr>
        <p:spPr/>
        <p:txBody>
          <a:bodyPr/>
          <a:lstStyle/>
          <a:p>
            <a:r>
              <a:rPr lang="en-US" dirty="0" smtClean="0"/>
              <a:t>Internet Reporting</a:t>
            </a:r>
            <a:endParaRPr lang="en-US" dirty="0"/>
          </a:p>
        </p:txBody>
      </p:sp>
      <p:sp>
        <p:nvSpPr>
          <p:cNvPr id="4" name="Text Placeholder 3"/>
          <p:cNvSpPr>
            <a:spLocks noGrp="1"/>
          </p:cNvSpPr>
          <p:nvPr>
            <p:ph type="body" sz="quarter" idx="13"/>
          </p:nvPr>
        </p:nvSpPr>
        <p:spPr/>
        <p:txBody>
          <a:bodyPr/>
          <a:lstStyle/>
          <a:p>
            <a:r>
              <a:rPr lang="en-US" sz="1600" dirty="0" smtClean="0"/>
              <a:t>Resource Online (ROL) Get your financial data straight from the source</a:t>
            </a:r>
          </a:p>
          <a:p>
            <a:endParaRPr lang="en-US" dirty="0"/>
          </a:p>
        </p:txBody>
      </p:sp>
      <p:pic>
        <p:nvPicPr>
          <p:cNvPr id="5" name="Picture 14" descr="Home"/>
          <p:cNvPicPr>
            <a:picLocks noChangeAspect="1" noChangeArrowheads="1"/>
          </p:cNvPicPr>
          <p:nvPr/>
        </p:nvPicPr>
        <p:blipFill>
          <a:blip r:embed="rId2" cstate="print"/>
          <a:srcRect/>
          <a:stretch>
            <a:fillRect/>
          </a:stretch>
        </p:blipFill>
        <p:spPr bwMode="auto">
          <a:xfrm>
            <a:off x="2346162" y="2898112"/>
            <a:ext cx="4506350" cy="3442839"/>
          </a:xfrm>
          <a:prstGeom prst="rect">
            <a:avLst/>
          </a:prstGeom>
          <a:noFill/>
          <a:ln w="9525">
            <a:solidFill>
              <a:schemeClr val="tx1"/>
            </a:solid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6840948" y="3277146"/>
            <a:ext cx="1609726" cy="815865"/>
          </a:xfrm>
          <a:prstGeom prst="rect">
            <a:avLst/>
          </a:prstGeom>
          <a:solidFill>
            <a:schemeClr val="bg1"/>
          </a:solidFill>
          <a:ln w="317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6840948" y="2393667"/>
            <a:ext cx="1609726" cy="819783"/>
          </a:xfrm>
          <a:prstGeom prst="rect">
            <a:avLst/>
          </a:prstGeom>
          <a:solidFill>
            <a:schemeClr val="bg1"/>
          </a:solidFill>
          <a:ln w="317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a:lnSpc>
                <a:spcPct val="90000"/>
              </a:lnSpc>
              <a:defRPr/>
            </a:pPr>
            <a:r>
              <a:rPr lang="en-US" sz="1600" b="1" kern="0" dirty="0" smtClean="0">
                <a:solidFill>
                  <a:schemeClr val="accent6">
                    <a:lumMod val="75000"/>
                  </a:schemeClr>
                </a:solidFill>
              </a:rPr>
              <a:t>Leader in ecommerce market share</a:t>
            </a:r>
          </a:p>
        </p:txBody>
      </p:sp>
      <p:sp>
        <p:nvSpPr>
          <p:cNvPr id="20" name="Rectangle 19"/>
          <p:cNvSpPr/>
          <p:nvPr/>
        </p:nvSpPr>
        <p:spPr bwMode="auto">
          <a:xfrm>
            <a:off x="6844119" y="1506584"/>
            <a:ext cx="1609726" cy="827313"/>
          </a:xfrm>
          <a:prstGeom prst="rect">
            <a:avLst/>
          </a:prstGeom>
          <a:solidFill>
            <a:schemeClr val="bg1"/>
          </a:solidFill>
          <a:ln w="317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1" name="Title 1"/>
          <p:cNvSpPr>
            <a:spLocks noGrp="1"/>
          </p:cNvSpPr>
          <p:nvPr>
            <p:ph type="title"/>
          </p:nvPr>
        </p:nvSpPr>
        <p:spPr>
          <a:xfrm>
            <a:off x="538769" y="466446"/>
            <a:ext cx="7762875" cy="540684"/>
          </a:xfrm>
        </p:spPr>
        <p:txBody>
          <a:bodyPr/>
          <a:lstStyle/>
          <a:p>
            <a:pPr algn="l"/>
            <a:r>
              <a:rPr lang="en-US" sz="2800" dirty="0" smtClean="0">
                <a:solidFill>
                  <a:schemeClr val="accent6">
                    <a:lumMod val="75000"/>
                  </a:schemeClr>
                </a:solidFill>
              </a:rPr>
              <a:t>Chase Paymentech Overview</a:t>
            </a:r>
            <a:endParaRPr lang="en-US" sz="2800" dirty="0">
              <a:solidFill>
                <a:schemeClr val="accent6">
                  <a:lumMod val="75000"/>
                </a:schemeClr>
              </a:solidFill>
            </a:endParaRPr>
          </a:p>
        </p:txBody>
      </p:sp>
      <p:pic>
        <p:nvPicPr>
          <p:cNvPr id="26" name="Picture 25" descr="iStock_000011934252Medium.jpg"/>
          <p:cNvPicPr>
            <a:picLocks noChangeAspect="1"/>
          </p:cNvPicPr>
          <p:nvPr/>
        </p:nvPicPr>
        <p:blipFill>
          <a:blip r:embed="rId3" cstate="print"/>
          <a:srcRect/>
          <a:stretch>
            <a:fillRect/>
          </a:stretch>
        </p:blipFill>
        <p:spPr>
          <a:xfrm>
            <a:off x="755457" y="1524001"/>
            <a:ext cx="3868794" cy="2292618"/>
          </a:xfrm>
          <a:prstGeom prst="rect">
            <a:avLst/>
          </a:prstGeom>
          <a:effectLst>
            <a:softEdge rad="317500"/>
          </a:effectLst>
        </p:spPr>
      </p:pic>
      <p:pic>
        <p:nvPicPr>
          <p:cNvPr id="27" name="Picture 26" descr="Portal 300 Blue.png"/>
          <p:cNvPicPr>
            <a:picLocks noChangeAspect="1"/>
          </p:cNvPicPr>
          <p:nvPr/>
        </p:nvPicPr>
        <p:blipFill>
          <a:blip r:embed="rId4" cstate="print"/>
          <a:stretch>
            <a:fillRect/>
          </a:stretch>
        </p:blipFill>
        <p:spPr>
          <a:xfrm>
            <a:off x="1889102" y="2821151"/>
            <a:ext cx="179945" cy="201614"/>
          </a:xfrm>
          <a:prstGeom prst="rect">
            <a:avLst/>
          </a:prstGeom>
          <a:effectLst>
            <a:outerShdw blurRad="50800" dist="38100" dir="2700000" algn="tl" rotWithShape="0">
              <a:prstClr val="black">
                <a:alpha val="40000"/>
              </a:prstClr>
            </a:outerShdw>
          </a:effectLst>
        </p:spPr>
      </p:pic>
      <p:pic>
        <p:nvPicPr>
          <p:cNvPr id="28" name="Picture 27" descr="Portal 300 Blue.png"/>
          <p:cNvPicPr>
            <a:picLocks noChangeAspect="1"/>
          </p:cNvPicPr>
          <p:nvPr/>
        </p:nvPicPr>
        <p:blipFill>
          <a:blip r:embed="rId4" cstate="print"/>
          <a:stretch>
            <a:fillRect/>
          </a:stretch>
        </p:blipFill>
        <p:spPr>
          <a:xfrm>
            <a:off x="3465111" y="2490169"/>
            <a:ext cx="179945" cy="201614"/>
          </a:xfrm>
          <a:prstGeom prst="rect">
            <a:avLst/>
          </a:prstGeom>
          <a:effectLst>
            <a:outerShdw blurRad="50800" dist="38100" dir="2700000" algn="tl" rotWithShape="0">
              <a:prstClr val="black">
                <a:alpha val="40000"/>
              </a:prstClr>
            </a:outerShdw>
          </a:effectLst>
        </p:spPr>
      </p:pic>
      <p:pic>
        <p:nvPicPr>
          <p:cNvPr id="29" name="Picture 28" descr="Portal 300 Lt Blue.png"/>
          <p:cNvPicPr>
            <a:picLocks noChangeAspect="1"/>
          </p:cNvPicPr>
          <p:nvPr/>
        </p:nvPicPr>
        <p:blipFill>
          <a:blip r:embed="rId5" cstate="print"/>
          <a:stretch>
            <a:fillRect/>
          </a:stretch>
        </p:blipFill>
        <p:spPr>
          <a:xfrm>
            <a:off x="2428935" y="2690102"/>
            <a:ext cx="188942" cy="211695"/>
          </a:xfrm>
          <a:prstGeom prst="rect">
            <a:avLst/>
          </a:prstGeom>
          <a:effectLst>
            <a:outerShdw blurRad="50800" dist="38100" dir="2700000" algn="tl" rotWithShape="0">
              <a:prstClr val="black">
                <a:alpha val="40000"/>
              </a:prstClr>
            </a:outerShdw>
          </a:effectLst>
        </p:spPr>
      </p:pic>
      <p:pic>
        <p:nvPicPr>
          <p:cNvPr id="30" name="Picture 29" descr="Portal 300 Lt Blue.png"/>
          <p:cNvPicPr>
            <a:picLocks noChangeAspect="1"/>
          </p:cNvPicPr>
          <p:nvPr/>
        </p:nvPicPr>
        <p:blipFill>
          <a:blip r:embed="rId5" cstate="print"/>
          <a:stretch>
            <a:fillRect/>
          </a:stretch>
        </p:blipFill>
        <p:spPr>
          <a:xfrm>
            <a:off x="2160519" y="3034526"/>
            <a:ext cx="188942" cy="211695"/>
          </a:xfrm>
          <a:prstGeom prst="rect">
            <a:avLst/>
          </a:prstGeom>
          <a:effectLst>
            <a:outerShdw blurRad="50800" dist="38100" dir="2700000" algn="tl" rotWithShape="0">
              <a:prstClr val="black">
                <a:alpha val="40000"/>
              </a:prstClr>
            </a:outerShdw>
          </a:effectLst>
        </p:spPr>
      </p:pic>
      <p:pic>
        <p:nvPicPr>
          <p:cNvPr id="31" name="Picture 30" descr="Portal 300 White.png"/>
          <p:cNvPicPr>
            <a:picLocks noChangeAspect="1"/>
          </p:cNvPicPr>
          <p:nvPr/>
        </p:nvPicPr>
        <p:blipFill>
          <a:blip r:embed="rId6" cstate="print">
            <a:duotone>
              <a:prstClr val="black"/>
              <a:schemeClr val="tx2">
                <a:tint val="45000"/>
                <a:satMod val="400000"/>
              </a:schemeClr>
            </a:duotone>
          </a:blip>
          <a:stretch>
            <a:fillRect/>
          </a:stretch>
        </p:blipFill>
        <p:spPr>
          <a:xfrm>
            <a:off x="1646179" y="2730426"/>
            <a:ext cx="186693" cy="209175"/>
          </a:xfrm>
          <a:prstGeom prst="rect">
            <a:avLst/>
          </a:prstGeom>
          <a:effectLst>
            <a:outerShdw blurRad="50800" dist="38100" dir="2700000" algn="tl" rotWithShape="0">
              <a:prstClr val="black">
                <a:alpha val="40000"/>
              </a:prstClr>
            </a:outerShdw>
          </a:effectLst>
        </p:spPr>
      </p:pic>
      <p:pic>
        <p:nvPicPr>
          <p:cNvPr id="32" name="Picture 31" descr="Portal 300 White.png"/>
          <p:cNvPicPr>
            <a:picLocks noChangeAspect="1"/>
          </p:cNvPicPr>
          <p:nvPr/>
        </p:nvPicPr>
        <p:blipFill>
          <a:blip r:embed="rId6" cstate="print">
            <a:duotone>
              <a:prstClr val="black"/>
              <a:schemeClr val="tx2">
                <a:tint val="45000"/>
                <a:satMod val="400000"/>
              </a:schemeClr>
            </a:duotone>
          </a:blip>
          <a:stretch>
            <a:fillRect/>
          </a:stretch>
        </p:blipFill>
        <p:spPr>
          <a:xfrm>
            <a:off x="2105463" y="2540573"/>
            <a:ext cx="186693" cy="209175"/>
          </a:xfrm>
          <a:prstGeom prst="rect">
            <a:avLst/>
          </a:prstGeom>
          <a:effectLst>
            <a:outerShdw blurRad="50800" dist="38100" dir="2700000" algn="tl" rotWithShape="0">
              <a:prstClr val="black">
                <a:alpha val="40000"/>
              </a:prstClr>
            </a:outerShdw>
          </a:effectLst>
        </p:spPr>
      </p:pic>
      <p:pic>
        <p:nvPicPr>
          <p:cNvPr id="33" name="Picture 32" descr="Portal 300 White.png"/>
          <p:cNvPicPr>
            <a:picLocks noChangeAspect="1"/>
          </p:cNvPicPr>
          <p:nvPr/>
        </p:nvPicPr>
        <p:blipFill>
          <a:blip r:embed="rId6" cstate="print">
            <a:duotone>
              <a:prstClr val="black"/>
              <a:schemeClr val="tx2">
                <a:tint val="45000"/>
                <a:satMod val="400000"/>
              </a:schemeClr>
            </a:duotone>
          </a:blip>
          <a:stretch>
            <a:fillRect/>
          </a:stretch>
        </p:blipFill>
        <p:spPr>
          <a:xfrm>
            <a:off x="2241493" y="2812752"/>
            <a:ext cx="186693" cy="209175"/>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3015446" y="2578855"/>
            <a:ext cx="728773" cy="124016"/>
          </a:xfrm>
          <a:prstGeom prst="rect">
            <a:avLst/>
          </a:prstGeom>
          <a:noFill/>
        </p:spPr>
        <p:txBody>
          <a:bodyPr wrap="square" rtlCol="0">
            <a:spAutoFit/>
          </a:bodyPr>
          <a:lstStyle/>
          <a:p>
            <a:r>
              <a:rPr lang="en-US" sz="1100" b="1" dirty="0">
                <a:solidFill>
                  <a:srgbClr val="004C99"/>
                </a:solidFill>
              </a:rPr>
              <a:t>Dublin</a:t>
            </a:r>
          </a:p>
        </p:txBody>
      </p:sp>
      <p:sp>
        <p:nvSpPr>
          <p:cNvPr id="35" name="TextBox 34"/>
          <p:cNvSpPr txBox="1"/>
          <p:nvPr/>
        </p:nvSpPr>
        <p:spPr>
          <a:xfrm>
            <a:off x="2325958" y="2789826"/>
            <a:ext cx="728773" cy="124016"/>
          </a:xfrm>
          <a:prstGeom prst="rect">
            <a:avLst/>
          </a:prstGeom>
          <a:noFill/>
        </p:spPr>
        <p:txBody>
          <a:bodyPr wrap="square" rtlCol="0">
            <a:spAutoFit/>
          </a:bodyPr>
          <a:lstStyle/>
          <a:p>
            <a:r>
              <a:rPr lang="en-US" sz="1100" b="1" dirty="0">
                <a:solidFill>
                  <a:srgbClr val="66CCFF">
                    <a:lumMod val="50000"/>
                  </a:srgbClr>
                </a:solidFill>
              </a:rPr>
              <a:t>Salem</a:t>
            </a:r>
          </a:p>
        </p:txBody>
      </p:sp>
      <p:sp>
        <p:nvSpPr>
          <p:cNvPr id="36" name="TextBox 35"/>
          <p:cNvSpPr txBox="1"/>
          <p:nvPr/>
        </p:nvSpPr>
        <p:spPr>
          <a:xfrm>
            <a:off x="2117031" y="3215138"/>
            <a:ext cx="728773" cy="124016"/>
          </a:xfrm>
          <a:prstGeom prst="rect">
            <a:avLst/>
          </a:prstGeom>
          <a:noFill/>
        </p:spPr>
        <p:txBody>
          <a:bodyPr wrap="square" rtlCol="0">
            <a:spAutoFit/>
          </a:bodyPr>
          <a:lstStyle/>
          <a:p>
            <a:r>
              <a:rPr lang="en-US" sz="1100" b="1" dirty="0">
                <a:solidFill>
                  <a:srgbClr val="66CCFF">
                    <a:lumMod val="50000"/>
                  </a:srgbClr>
                </a:solidFill>
              </a:rPr>
              <a:t>Tampa</a:t>
            </a:r>
          </a:p>
        </p:txBody>
      </p:sp>
      <p:sp>
        <p:nvSpPr>
          <p:cNvPr id="37" name="TextBox 36"/>
          <p:cNvSpPr txBox="1"/>
          <p:nvPr/>
        </p:nvSpPr>
        <p:spPr>
          <a:xfrm>
            <a:off x="1620687" y="2991683"/>
            <a:ext cx="728773" cy="124016"/>
          </a:xfrm>
          <a:prstGeom prst="rect">
            <a:avLst/>
          </a:prstGeom>
          <a:noFill/>
        </p:spPr>
        <p:txBody>
          <a:bodyPr wrap="square" rtlCol="0">
            <a:spAutoFit/>
          </a:bodyPr>
          <a:lstStyle/>
          <a:p>
            <a:pPr algn="ctr"/>
            <a:r>
              <a:rPr lang="en-US" sz="1100" b="1" dirty="0">
                <a:solidFill>
                  <a:srgbClr val="004C99"/>
                </a:solidFill>
              </a:rPr>
              <a:t>Dallas</a:t>
            </a:r>
          </a:p>
        </p:txBody>
      </p:sp>
      <p:sp>
        <p:nvSpPr>
          <p:cNvPr id="38" name="TextBox 37"/>
          <p:cNvSpPr txBox="1"/>
          <p:nvPr/>
        </p:nvSpPr>
        <p:spPr>
          <a:xfrm>
            <a:off x="1493712" y="2417277"/>
            <a:ext cx="874262" cy="207132"/>
          </a:xfrm>
          <a:prstGeom prst="rect">
            <a:avLst/>
          </a:prstGeom>
          <a:noFill/>
        </p:spPr>
        <p:txBody>
          <a:bodyPr wrap="square" rtlCol="0">
            <a:spAutoFit/>
          </a:bodyPr>
          <a:lstStyle/>
          <a:p>
            <a:pPr algn="ctr"/>
            <a:r>
              <a:rPr lang="en-US" sz="1100" b="1" dirty="0" smtClean="0">
                <a:solidFill>
                  <a:srgbClr val="808080"/>
                </a:solidFill>
              </a:rPr>
              <a:t>Columbus</a:t>
            </a:r>
            <a:endParaRPr lang="en-US" sz="1100" b="1" dirty="0">
              <a:solidFill>
                <a:srgbClr val="808080"/>
              </a:solidFill>
            </a:endParaRPr>
          </a:p>
        </p:txBody>
      </p:sp>
      <p:pic>
        <p:nvPicPr>
          <p:cNvPr id="39" name="Picture 38" descr="Portal 300 White.png"/>
          <p:cNvPicPr>
            <a:picLocks noChangeAspect="1"/>
          </p:cNvPicPr>
          <p:nvPr/>
        </p:nvPicPr>
        <p:blipFill>
          <a:blip r:embed="rId6" cstate="print">
            <a:duotone>
              <a:prstClr val="black"/>
              <a:schemeClr val="tx2">
                <a:tint val="45000"/>
                <a:satMod val="400000"/>
              </a:schemeClr>
            </a:duotone>
          </a:blip>
          <a:stretch>
            <a:fillRect/>
          </a:stretch>
        </p:blipFill>
        <p:spPr>
          <a:xfrm>
            <a:off x="2314970" y="2401124"/>
            <a:ext cx="186693" cy="209175"/>
          </a:xfrm>
          <a:prstGeom prst="rect">
            <a:avLst/>
          </a:prstGeom>
          <a:effectLst>
            <a:outerShdw blurRad="50800" dist="38100" dir="2700000" algn="tl" rotWithShape="0">
              <a:prstClr val="black">
                <a:alpha val="40000"/>
              </a:prstClr>
            </a:outerShdw>
          </a:effectLst>
        </p:spPr>
      </p:pic>
      <p:sp>
        <p:nvSpPr>
          <p:cNvPr id="40" name="TextBox 39"/>
          <p:cNvSpPr txBox="1"/>
          <p:nvPr/>
        </p:nvSpPr>
        <p:spPr>
          <a:xfrm>
            <a:off x="2287653" y="2473370"/>
            <a:ext cx="728773" cy="124016"/>
          </a:xfrm>
          <a:prstGeom prst="rect">
            <a:avLst/>
          </a:prstGeom>
          <a:noFill/>
        </p:spPr>
        <p:txBody>
          <a:bodyPr wrap="square" rtlCol="0">
            <a:spAutoFit/>
          </a:bodyPr>
          <a:lstStyle/>
          <a:p>
            <a:r>
              <a:rPr lang="en-US" sz="1100" b="1" dirty="0">
                <a:solidFill>
                  <a:srgbClr val="808080"/>
                </a:solidFill>
              </a:rPr>
              <a:t>Toronto</a:t>
            </a:r>
          </a:p>
        </p:txBody>
      </p:sp>
      <p:sp>
        <p:nvSpPr>
          <p:cNvPr id="41" name="TextBox 40"/>
          <p:cNvSpPr txBox="1"/>
          <p:nvPr/>
        </p:nvSpPr>
        <p:spPr>
          <a:xfrm>
            <a:off x="2259988" y="2956888"/>
            <a:ext cx="1151984" cy="245969"/>
          </a:xfrm>
          <a:prstGeom prst="rect">
            <a:avLst/>
          </a:prstGeom>
          <a:noFill/>
        </p:spPr>
        <p:txBody>
          <a:bodyPr wrap="square" rtlCol="0">
            <a:spAutoFit/>
          </a:bodyPr>
          <a:lstStyle/>
          <a:p>
            <a:r>
              <a:rPr lang="en-US" sz="1100" b="1" dirty="0">
                <a:solidFill>
                  <a:srgbClr val="808080"/>
                </a:solidFill>
              </a:rPr>
              <a:t>New York City</a:t>
            </a:r>
          </a:p>
        </p:txBody>
      </p:sp>
      <p:sp>
        <p:nvSpPr>
          <p:cNvPr id="42" name="TextBox 41"/>
          <p:cNvSpPr txBox="1"/>
          <p:nvPr/>
        </p:nvSpPr>
        <p:spPr>
          <a:xfrm>
            <a:off x="954088" y="3725092"/>
            <a:ext cx="3530826" cy="203133"/>
          </a:xfrm>
          <a:prstGeom prst="rect">
            <a:avLst/>
          </a:prstGeom>
          <a:noFill/>
        </p:spPr>
        <p:txBody>
          <a:bodyPr wrap="square" rtlCol="0">
            <a:spAutoFit/>
          </a:bodyPr>
          <a:lstStyle/>
          <a:p>
            <a:pPr algn="ctr">
              <a:lnSpc>
                <a:spcPct val="80000"/>
              </a:lnSpc>
            </a:pPr>
            <a:r>
              <a:rPr lang="en-US" sz="900" b="1" dirty="0" smtClean="0">
                <a:solidFill>
                  <a:srgbClr val="004C99"/>
                </a:solidFill>
              </a:rPr>
              <a:t>Regional Headquarters           Data Centers          Offices  </a:t>
            </a:r>
            <a:endParaRPr lang="en-US" sz="900" b="1" dirty="0">
              <a:solidFill>
                <a:srgbClr val="004C99"/>
              </a:solidFill>
            </a:endParaRPr>
          </a:p>
        </p:txBody>
      </p:sp>
      <p:pic>
        <p:nvPicPr>
          <p:cNvPr id="43" name="Picture 42" descr="Portal 300 Blue.png"/>
          <p:cNvPicPr>
            <a:picLocks noChangeAspect="1"/>
          </p:cNvPicPr>
          <p:nvPr/>
        </p:nvPicPr>
        <p:blipFill>
          <a:blip r:embed="rId4" cstate="print"/>
          <a:stretch>
            <a:fillRect/>
          </a:stretch>
        </p:blipFill>
        <p:spPr>
          <a:xfrm>
            <a:off x="1006342" y="3713723"/>
            <a:ext cx="179945" cy="201614"/>
          </a:xfrm>
          <a:prstGeom prst="rect">
            <a:avLst/>
          </a:prstGeom>
          <a:effectLst>
            <a:outerShdw blurRad="50800" dist="38100" dir="2700000" algn="tl" rotWithShape="0">
              <a:prstClr val="black">
                <a:alpha val="40000"/>
              </a:prstClr>
            </a:outerShdw>
          </a:effectLst>
        </p:spPr>
      </p:pic>
      <p:pic>
        <p:nvPicPr>
          <p:cNvPr id="44" name="Picture 43" descr="Portal 300 Lt Blue.png"/>
          <p:cNvPicPr>
            <a:picLocks noChangeAspect="1"/>
          </p:cNvPicPr>
          <p:nvPr/>
        </p:nvPicPr>
        <p:blipFill>
          <a:blip r:embed="rId5" cstate="print"/>
          <a:stretch>
            <a:fillRect/>
          </a:stretch>
        </p:blipFill>
        <p:spPr>
          <a:xfrm>
            <a:off x="2574176" y="3709441"/>
            <a:ext cx="188942" cy="211695"/>
          </a:xfrm>
          <a:prstGeom prst="rect">
            <a:avLst/>
          </a:prstGeom>
          <a:effectLst>
            <a:outerShdw blurRad="50800" dist="38100" dir="2700000" algn="tl" rotWithShape="0">
              <a:prstClr val="black">
                <a:alpha val="40000"/>
              </a:prstClr>
            </a:outerShdw>
          </a:effectLst>
        </p:spPr>
      </p:pic>
      <p:pic>
        <p:nvPicPr>
          <p:cNvPr id="45" name="Picture 44" descr="Portal 300 White.png"/>
          <p:cNvPicPr>
            <a:picLocks noChangeAspect="1"/>
          </p:cNvPicPr>
          <p:nvPr/>
        </p:nvPicPr>
        <p:blipFill>
          <a:blip r:embed="rId6" cstate="print">
            <a:duotone>
              <a:prstClr val="black"/>
              <a:schemeClr val="tx2">
                <a:tint val="45000"/>
                <a:satMod val="400000"/>
              </a:schemeClr>
            </a:duotone>
          </a:blip>
          <a:stretch>
            <a:fillRect/>
          </a:stretch>
        </p:blipFill>
        <p:spPr>
          <a:xfrm>
            <a:off x="3592544" y="3702425"/>
            <a:ext cx="186693" cy="209175"/>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6905896" y="3315609"/>
            <a:ext cx="1547949" cy="7817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accent6">
                    <a:lumMod val="75000"/>
                  </a:schemeClr>
                </a:solidFill>
                <a:uLnTx/>
                <a:uFillTx/>
              </a:rPr>
              <a:t>1,500</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accent6">
                    <a:lumMod val="75000"/>
                  </a:schemeClr>
                </a:solidFill>
                <a:uLnTx/>
                <a:uFillTx/>
              </a:rPr>
              <a:t>transactions </a:t>
            </a:r>
            <a:br>
              <a:rPr kumimoji="0" lang="en-US" sz="1600" b="1" i="0" u="none" strike="noStrike" kern="0" cap="none" spc="0" normalizeH="0" baseline="0" noProof="0" dirty="0" smtClean="0">
                <a:ln>
                  <a:noFill/>
                </a:ln>
                <a:solidFill>
                  <a:schemeClr val="accent6">
                    <a:lumMod val="75000"/>
                  </a:schemeClr>
                </a:solidFill>
                <a:uLnTx/>
                <a:uFillTx/>
              </a:rPr>
            </a:br>
            <a:r>
              <a:rPr kumimoji="0" lang="en-US" sz="1600" b="1" i="0" u="none" strike="noStrike" kern="0" cap="none" spc="0" normalizeH="0" baseline="0" noProof="0" dirty="0" smtClean="0">
                <a:ln>
                  <a:noFill/>
                </a:ln>
                <a:solidFill>
                  <a:schemeClr val="accent6">
                    <a:lumMod val="75000"/>
                  </a:schemeClr>
                </a:solidFill>
                <a:uLnTx/>
                <a:uFillTx/>
              </a:rPr>
              <a:t>per second</a:t>
            </a:r>
          </a:p>
        </p:txBody>
      </p:sp>
      <p:sp>
        <p:nvSpPr>
          <p:cNvPr id="47" name="TextBox 46"/>
          <p:cNvSpPr txBox="1"/>
          <p:nvPr/>
        </p:nvSpPr>
        <p:spPr>
          <a:xfrm>
            <a:off x="6905896" y="1532550"/>
            <a:ext cx="154794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accent6">
                    <a:lumMod val="75000"/>
                  </a:schemeClr>
                </a:solidFill>
                <a:uLnTx/>
                <a:uFillTx/>
              </a:rPr>
              <a:t>521k</a:t>
            </a: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chemeClr val="accent6">
                    <a:lumMod val="75000"/>
                  </a:schemeClr>
                </a:solidFill>
              </a:rPr>
              <a:t>m</a:t>
            </a:r>
            <a:r>
              <a:rPr kumimoji="0" lang="en-US" sz="1600" b="1" i="0" u="none" strike="noStrike" kern="0" cap="none" spc="0" normalizeH="0" baseline="0" noProof="0" dirty="0" smtClean="0">
                <a:ln>
                  <a:noFill/>
                </a:ln>
                <a:solidFill>
                  <a:schemeClr val="accent6">
                    <a:lumMod val="75000"/>
                  </a:schemeClr>
                </a:solidFill>
                <a:uLnTx/>
                <a:uFillTx/>
              </a:rPr>
              <a:t>erchant </a:t>
            </a: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noProof="0" dirty="0" smtClean="0">
                <a:solidFill>
                  <a:schemeClr val="accent6">
                    <a:lumMod val="75000"/>
                  </a:schemeClr>
                </a:solidFill>
              </a:rPr>
              <a:t>o</a:t>
            </a:r>
            <a:r>
              <a:rPr kumimoji="0" lang="en-US" sz="1600" b="1" i="0" u="none" strike="noStrike" kern="0" cap="none" spc="0" normalizeH="0" baseline="0" noProof="0" dirty="0" smtClean="0">
                <a:ln>
                  <a:noFill/>
                </a:ln>
                <a:solidFill>
                  <a:schemeClr val="accent6">
                    <a:lumMod val="75000"/>
                  </a:schemeClr>
                </a:solidFill>
                <a:uLnTx/>
                <a:uFillTx/>
              </a:rPr>
              <a:t>utlets</a:t>
            </a:r>
          </a:p>
        </p:txBody>
      </p:sp>
      <p:pic>
        <p:nvPicPr>
          <p:cNvPr id="48" name="Picture 47" descr="CBP1047765.JPG"/>
          <p:cNvPicPr>
            <a:picLocks noChangeAspect="1"/>
          </p:cNvPicPr>
          <p:nvPr/>
        </p:nvPicPr>
        <p:blipFill>
          <a:blip r:embed="rId7" cstate="print"/>
          <a:srcRect l="1245" t="12798" b="28050"/>
          <a:stretch>
            <a:fillRect/>
          </a:stretch>
        </p:blipFill>
        <p:spPr>
          <a:xfrm>
            <a:off x="4762773" y="1506584"/>
            <a:ext cx="2081350" cy="827313"/>
          </a:xfrm>
          <a:prstGeom prst="rect">
            <a:avLst/>
          </a:prstGeom>
          <a:effectLst>
            <a:outerShdw blurRad="50800" dist="38100" dir="2700000" algn="tl" rotWithShape="0">
              <a:prstClr val="black">
                <a:alpha val="40000"/>
              </a:prstClr>
            </a:outerShdw>
          </a:effectLst>
        </p:spPr>
      </p:pic>
      <p:pic>
        <p:nvPicPr>
          <p:cNvPr id="49" name="Picture 48" descr="iStock_000015591839Medium.jpg"/>
          <p:cNvPicPr>
            <a:picLocks noChangeAspect="1"/>
          </p:cNvPicPr>
          <p:nvPr/>
        </p:nvPicPr>
        <p:blipFill>
          <a:blip r:embed="rId8" cstate="print"/>
          <a:srcRect l="830" t="14758" b="26622"/>
          <a:stretch>
            <a:fillRect/>
          </a:stretch>
        </p:blipFill>
        <p:spPr>
          <a:xfrm>
            <a:off x="4762772" y="2394845"/>
            <a:ext cx="2081349" cy="818608"/>
          </a:xfrm>
          <a:prstGeom prst="rect">
            <a:avLst/>
          </a:prstGeom>
          <a:effectLst>
            <a:outerShdw blurRad="50800" dist="38100" dir="2700000" algn="tl" rotWithShape="0">
              <a:prstClr val="black">
                <a:alpha val="40000"/>
              </a:prstClr>
            </a:outerShdw>
          </a:effectLst>
        </p:spPr>
      </p:pic>
      <p:pic>
        <p:nvPicPr>
          <p:cNvPr id="50" name="Picture 49" descr="iStock_000013389144Medium.jpg"/>
          <p:cNvPicPr>
            <a:picLocks noChangeAspect="1"/>
          </p:cNvPicPr>
          <p:nvPr/>
        </p:nvPicPr>
        <p:blipFill>
          <a:blip r:embed="rId9" cstate="print"/>
          <a:srcRect l="830" t="15018" b="26528"/>
          <a:stretch>
            <a:fillRect/>
          </a:stretch>
        </p:blipFill>
        <p:spPr>
          <a:xfrm>
            <a:off x="4762770" y="3275855"/>
            <a:ext cx="2081349" cy="817155"/>
          </a:xfrm>
          <a:prstGeom prst="rect">
            <a:avLst/>
          </a:prstGeom>
          <a:effectLst>
            <a:outerShdw blurRad="50800" dist="38100" dir="2700000" algn="tl" rotWithShape="0">
              <a:prstClr val="black">
                <a:alpha val="40000"/>
              </a:prstClr>
            </a:outerShdw>
          </a:effectLst>
        </p:spPr>
      </p:pic>
      <p:sp>
        <p:nvSpPr>
          <p:cNvPr id="51" name="Text Placeholder 2"/>
          <p:cNvSpPr txBox="1">
            <a:spLocks/>
          </p:cNvSpPr>
          <p:nvPr/>
        </p:nvSpPr>
        <p:spPr>
          <a:xfrm>
            <a:off x="954088" y="4375520"/>
            <a:ext cx="3665537" cy="278141"/>
          </a:xfrm>
          <a:prstGeom prst="rect">
            <a:avLst/>
          </a:prstGeom>
          <a:solidFill>
            <a:schemeClr val="accent6"/>
          </a:solidFill>
        </p:spPr>
        <p:txBody>
          <a:bodyPr lIns="82058" tIns="41029" rIns="82058" bIns="41029" anchor="b"/>
          <a:lstStyle/>
          <a:p>
            <a:pPr marL="0" marR="0" lvl="0" indent="0" algn="l" defTabSz="914400" rtl="0" eaLnBrk="0" fontAlgn="base" latinLnBrk="0" hangingPunct="0">
              <a:lnSpc>
                <a:spcPct val="100000"/>
              </a:lnSpc>
              <a:spcBef>
                <a:spcPct val="20000"/>
              </a:spcBef>
              <a:spcAft>
                <a:spcPct val="0"/>
              </a:spcAft>
              <a:buClr>
                <a:srgbClr val="0066CC"/>
              </a:buClr>
              <a:buSzPct val="92000"/>
              <a:buFont typeface="Wingdings" pitchFamily="1" charset="2"/>
              <a:buNone/>
              <a:tabLst/>
              <a:defRPr/>
            </a:pPr>
            <a:r>
              <a:rPr kumimoji="0" lang="en-US" sz="13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Chase Paymentech by</a:t>
            </a:r>
            <a:r>
              <a:rPr kumimoji="0" lang="en-US" sz="13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the Numbers</a:t>
            </a:r>
            <a:endParaRPr kumimoji="0" lang="en-US" sz="13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52" name="TextBox 51"/>
          <p:cNvSpPr txBox="1"/>
          <p:nvPr/>
        </p:nvSpPr>
        <p:spPr>
          <a:xfrm>
            <a:off x="966787" y="4710899"/>
            <a:ext cx="1038225" cy="350022"/>
          </a:xfrm>
          <a:prstGeom prst="rect">
            <a:avLst/>
          </a:prstGeom>
          <a:solidFill>
            <a:srgbClr val="0079C1">
              <a:alpha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a:rPr>
              <a:t>$655.2 B</a:t>
            </a:r>
          </a:p>
        </p:txBody>
      </p:sp>
      <p:sp>
        <p:nvSpPr>
          <p:cNvPr id="53" name="TextBox 52"/>
          <p:cNvSpPr txBox="1"/>
          <p:nvPr/>
        </p:nvSpPr>
        <p:spPr>
          <a:xfrm>
            <a:off x="966787" y="5108311"/>
            <a:ext cx="1038225" cy="338554"/>
          </a:xfrm>
          <a:prstGeom prst="rect">
            <a:avLst/>
          </a:prstGeom>
          <a:solidFill>
            <a:srgbClr val="0079C1">
              <a:alpha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a:rPr>
              <a:t>29.5 B</a:t>
            </a:r>
          </a:p>
        </p:txBody>
      </p:sp>
      <p:sp>
        <p:nvSpPr>
          <p:cNvPr id="54" name="TextBox 53"/>
          <p:cNvSpPr txBox="1"/>
          <p:nvPr/>
        </p:nvSpPr>
        <p:spPr>
          <a:xfrm>
            <a:off x="966787" y="5492988"/>
            <a:ext cx="1038225" cy="346814"/>
          </a:xfrm>
          <a:prstGeom prst="rect">
            <a:avLst/>
          </a:prstGeom>
          <a:solidFill>
            <a:srgbClr val="0079C1">
              <a:alpha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a:rPr>
              <a:t>2,800</a:t>
            </a:r>
          </a:p>
        </p:txBody>
      </p:sp>
      <p:sp>
        <p:nvSpPr>
          <p:cNvPr id="55" name="Rectangle 54"/>
          <p:cNvSpPr/>
          <p:nvPr/>
        </p:nvSpPr>
        <p:spPr bwMode="auto">
          <a:xfrm>
            <a:off x="2052638" y="4713509"/>
            <a:ext cx="2571614" cy="348079"/>
          </a:xfrm>
          <a:prstGeom prst="rect">
            <a:avLst/>
          </a:prstGeom>
          <a:solidFill>
            <a:srgbClr val="40404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schemeClr val="accent5">
                  <a:lumMod val="25000"/>
                </a:schemeClr>
              </a:solidFill>
              <a:effectLst/>
              <a:uLnTx/>
              <a:uFillTx/>
            </a:endParaRPr>
          </a:p>
        </p:txBody>
      </p:sp>
      <p:sp>
        <p:nvSpPr>
          <p:cNvPr id="56" name="TextBox 55"/>
          <p:cNvSpPr txBox="1"/>
          <p:nvPr/>
        </p:nvSpPr>
        <p:spPr>
          <a:xfrm>
            <a:off x="2050584" y="4778736"/>
            <a:ext cx="2453050" cy="24622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2012 VOLUME</a:t>
            </a:r>
          </a:p>
        </p:txBody>
      </p:sp>
      <p:sp>
        <p:nvSpPr>
          <p:cNvPr id="57" name="Rectangle 56"/>
          <p:cNvSpPr/>
          <p:nvPr/>
        </p:nvSpPr>
        <p:spPr bwMode="auto">
          <a:xfrm>
            <a:off x="2052638" y="5106440"/>
            <a:ext cx="2571614" cy="343404"/>
          </a:xfrm>
          <a:prstGeom prst="rect">
            <a:avLst/>
          </a:prstGeom>
          <a:solidFill>
            <a:srgbClr val="40404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schemeClr val="accent5">
                  <a:lumMod val="25000"/>
                </a:schemeClr>
              </a:solidFill>
              <a:effectLst/>
              <a:uLnTx/>
              <a:uFillTx/>
            </a:endParaRPr>
          </a:p>
        </p:txBody>
      </p:sp>
      <p:sp>
        <p:nvSpPr>
          <p:cNvPr id="58" name="TextBox 57"/>
          <p:cNvSpPr txBox="1"/>
          <p:nvPr/>
        </p:nvSpPr>
        <p:spPr>
          <a:xfrm>
            <a:off x="2052889" y="5158182"/>
            <a:ext cx="2664389" cy="24622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2012 TRANSACTIONS</a:t>
            </a:r>
          </a:p>
        </p:txBody>
      </p:sp>
      <p:sp>
        <p:nvSpPr>
          <p:cNvPr id="59" name="Rectangle 58"/>
          <p:cNvSpPr/>
          <p:nvPr/>
        </p:nvSpPr>
        <p:spPr bwMode="auto">
          <a:xfrm>
            <a:off x="2052638" y="5496279"/>
            <a:ext cx="2566987" cy="346626"/>
          </a:xfrm>
          <a:prstGeom prst="rect">
            <a:avLst/>
          </a:prstGeom>
          <a:solidFill>
            <a:srgbClr val="40404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schemeClr val="accent5">
                  <a:lumMod val="25000"/>
                </a:schemeClr>
              </a:solidFill>
              <a:effectLst/>
              <a:uLnTx/>
              <a:uFillTx/>
            </a:endParaRPr>
          </a:p>
        </p:txBody>
      </p:sp>
      <p:sp>
        <p:nvSpPr>
          <p:cNvPr id="60" name="TextBox 59"/>
          <p:cNvSpPr txBox="1"/>
          <p:nvPr/>
        </p:nvSpPr>
        <p:spPr>
          <a:xfrm>
            <a:off x="2048280" y="5559073"/>
            <a:ext cx="1946650" cy="24622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NUMBER OF EMPLOYEES</a:t>
            </a:r>
          </a:p>
        </p:txBody>
      </p:sp>
      <p:sp>
        <p:nvSpPr>
          <p:cNvPr id="61" name="Rectangle 60"/>
          <p:cNvSpPr/>
          <p:nvPr/>
        </p:nvSpPr>
        <p:spPr bwMode="auto">
          <a:xfrm>
            <a:off x="2052638" y="5885173"/>
            <a:ext cx="2566988" cy="371475"/>
          </a:xfrm>
          <a:prstGeom prst="rect">
            <a:avLst/>
          </a:prstGeom>
          <a:solidFill>
            <a:srgbClr val="40404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schemeClr val="accent5">
                  <a:lumMod val="25000"/>
                </a:schemeClr>
              </a:solidFill>
              <a:effectLst/>
              <a:uLnTx/>
              <a:uFillTx/>
            </a:endParaRPr>
          </a:p>
        </p:txBody>
      </p:sp>
      <p:sp>
        <p:nvSpPr>
          <p:cNvPr id="62" name="Rectangle 61"/>
          <p:cNvSpPr/>
          <p:nvPr/>
        </p:nvSpPr>
        <p:spPr bwMode="auto">
          <a:xfrm>
            <a:off x="966788" y="5881977"/>
            <a:ext cx="1038212" cy="370830"/>
          </a:xfrm>
          <a:prstGeom prst="rect">
            <a:avLst/>
          </a:prstGeom>
          <a:solidFill>
            <a:srgbClr val="0079C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srgbClr val="000000"/>
              </a:solidFill>
              <a:effectLst/>
              <a:uLnTx/>
              <a:uFillTx/>
            </a:endParaRPr>
          </a:p>
        </p:txBody>
      </p:sp>
      <p:sp>
        <p:nvSpPr>
          <p:cNvPr id="63" name="TextBox 62"/>
          <p:cNvSpPr txBox="1"/>
          <p:nvPr/>
        </p:nvSpPr>
        <p:spPr>
          <a:xfrm>
            <a:off x="977619" y="5911877"/>
            <a:ext cx="1085761"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FFFFFF"/>
                </a:solidFill>
                <a:effectLst>
                  <a:outerShdw blurRad="38100" dist="38100" dir="2700000" algn="tl">
                    <a:srgbClr val="000000">
                      <a:alpha val="43137"/>
                    </a:srgbClr>
                  </a:outerShdw>
                </a:effectLst>
                <a:latin typeface="Trebuchet MS"/>
              </a:rPr>
              <a:t>1,500</a:t>
            </a:r>
            <a:endParaRPr kumimoji="0" 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a:endParaRPr>
          </a:p>
        </p:txBody>
      </p:sp>
      <p:sp>
        <p:nvSpPr>
          <p:cNvPr id="64" name="TextBox 63"/>
          <p:cNvSpPr txBox="1"/>
          <p:nvPr/>
        </p:nvSpPr>
        <p:spPr>
          <a:xfrm>
            <a:off x="2053340" y="5868202"/>
            <a:ext cx="2091939" cy="24622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FFFFFF"/>
                </a:solidFill>
                <a:effectLst>
                  <a:outerShdw blurRad="38100" dist="38100" dir="2700000" algn="tl">
                    <a:srgbClr val="000000">
                      <a:alpha val="43137"/>
                    </a:srgbClr>
                  </a:outerShdw>
                </a:effectLst>
              </a:rPr>
              <a:t>TRANSACTIONS PER SECOND</a:t>
            </a:r>
            <a:endParaRPr kumimoji="0" lang="en-US" sz="1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endParaRPr>
          </a:p>
        </p:txBody>
      </p:sp>
      <p:pic>
        <p:nvPicPr>
          <p:cNvPr id="65" name="Picture 2"/>
          <p:cNvPicPr>
            <a:picLocks noChangeAspect="1" noChangeArrowheads="1"/>
          </p:cNvPicPr>
          <p:nvPr/>
        </p:nvPicPr>
        <p:blipFill>
          <a:blip r:embed="rId10" cstate="print"/>
          <a:srcRect/>
          <a:stretch>
            <a:fillRect/>
          </a:stretch>
        </p:blipFill>
        <p:spPr bwMode="auto">
          <a:xfrm>
            <a:off x="4718085" y="4348263"/>
            <a:ext cx="3769423" cy="2015585"/>
          </a:xfrm>
          <a:prstGeom prst="rect">
            <a:avLst/>
          </a:prstGeom>
          <a:noFill/>
          <a:ln w="9525">
            <a:noFill/>
            <a:miter lim="800000"/>
            <a:headEnd/>
            <a:tailEnd/>
          </a:ln>
        </p:spPr>
      </p:pic>
      <p:sp>
        <p:nvSpPr>
          <p:cNvPr id="71" name="Text Placeholder 2"/>
          <p:cNvSpPr>
            <a:spLocks noGrp="1"/>
          </p:cNvSpPr>
          <p:nvPr/>
        </p:nvSpPr>
        <p:spPr>
          <a:xfrm>
            <a:off x="990600" y="1169193"/>
            <a:ext cx="3665538" cy="277813"/>
          </a:xfrm>
          <a:prstGeom prst="rect">
            <a:avLst/>
          </a:prstGeom>
          <a:solidFill>
            <a:schemeClr val="accent6"/>
          </a:solidFill>
        </p:spPr>
        <p:txBody>
          <a:bodyPr lIns="82058" tIns="41029" rIns="82058" bIns="41029" anchor="b"/>
          <a:lstStyle>
            <a:lvl1pPr marL="0" indent="0" algn="l" rtl="0" eaLnBrk="0" fontAlgn="base" hangingPunct="0">
              <a:spcBef>
                <a:spcPct val="20000"/>
              </a:spcBef>
              <a:spcAft>
                <a:spcPct val="0"/>
              </a:spcAft>
              <a:buClr>
                <a:srgbClr val="0066CC"/>
              </a:buClr>
              <a:buFont typeface="Wingdings" pitchFamily="2" charset="2"/>
              <a:buNone/>
              <a:defRPr sz="1300" b="1">
                <a:solidFill>
                  <a:schemeClr val="bg1"/>
                </a:solidFill>
                <a:effectLst>
                  <a:outerShdw blurRad="38100" dist="38100" dir="2700000" algn="tl">
                    <a:srgbClr val="000000">
                      <a:alpha val="43137"/>
                    </a:srgbClr>
                  </a:outerShdw>
                </a:effectLst>
                <a:latin typeface="+mn-lt"/>
                <a:ea typeface="+mn-ea"/>
                <a:cs typeface="+mn-cs"/>
              </a:defRPr>
            </a:lvl1pPr>
            <a:lvl2pPr marL="410291" indent="0" algn="l" rtl="0" eaLnBrk="0" fontAlgn="base" hangingPunct="0">
              <a:spcBef>
                <a:spcPct val="20000"/>
              </a:spcBef>
              <a:spcAft>
                <a:spcPct val="0"/>
              </a:spcAft>
              <a:buClr>
                <a:srgbClr val="CC9900"/>
              </a:buClr>
              <a:buFont typeface="Wingdings" pitchFamily="2" charset="2"/>
              <a:buNone/>
              <a:defRPr sz="1800" b="1">
                <a:solidFill>
                  <a:schemeClr val="tx1"/>
                </a:solidFill>
                <a:latin typeface="+mn-lt"/>
                <a:ea typeface="+mn-ea"/>
              </a:defRPr>
            </a:lvl2pPr>
            <a:lvl3pPr marL="820583" indent="0" algn="l" rtl="0" eaLnBrk="0" fontAlgn="base" hangingPunct="0">
              <a:spcBef>
                <a:spcPct val="20000"/>
              </a:spcBef>
              <a:spcAft>
                <a:spcPct val="0"/>
              </a:spcAft>
              <a:buNone/>
              <a:defRPr sz="1600" b="1">
                <a:solidFill>
                  <a:schemeClr val="tx1"/>
                </a:solidFill>
                <a:latin typeface="+mn-lt"/>
                <a:ea typeface="+mn-ea"/>
              </a:defRPr>
            </a:lvl3pPr>
            <a:lvl4pPr marL="1230874" indent="0" algn="l" rtl="0" eaLnBrk="0" fontAlgn="base" hangingPunct="0">
              <a:spcBef>
                <a:spcPct val="20000"/>
              </a:spcBef>
              <a:spcAft>
                <a:spcPct val="0"/>
              </a:spcAft>
              <a:buNone/>
              <a:defRPr sz="1400" b="1">
                <a:solidFill>
                  <a:schemeClr val="tx1"/>
                </a:solidFill>
                <a:latin typeface="+mn-lt"/>
                <a:ea typeface="+mn-ea"/>
              </a:defRPr>
            </a:lvl4pPr>
            <a:lvl5pPr marL="1641165" indent="0" algn="l" rtl="0" eaLnBrk="0" fontAlgn="base" hangingPunct="0">
              <a:spcBef>
                <a:spcPct val="20000"/>
              </a:spcBef>
              <a:spcAft>
                <a:spcPct val="0"/>
              </a:spcAft>
              <a:buNone/>
              <a:defRPr sz="1400" b="1">
                <a:solidFill>
                  <a:schemeClr val="tx1"/>
                </a:solidFill>
                <a:latin typeface="+mn-lt"/>
                <a:ea typeface="+mn-ea"/>
              </a:defRPr>
            </a:lvl5pPr>
            <a:lvl6pPr marL="2051456" indent="0" algn="l" rtl="0" fontAlgn="base">
              <a:spcBef>
                <a:spcPct val="20000"/>
              </a:spcBef>
              <a:spcAft>
                <a:spcPct val="0"/>
              </a:spcAft>
              <a:buNone/>
              <a:defRPr sz="1400" b="1">
                <a:solidFill>
                  <a:schemeClr val="tx1"/>
                </a:solidFill>
                <a:latin typeface="+mn-lt"/>
                <a:ea typeface="+mn-ea"/>
              </a:defRPr>
            </a:lvl6pPr>
            <a:lvl7pPr marL="2461748" indent="0" algn="l" rtl="0" fontAlgn="base">
              <a:spcBef>
                <a:spcPct val="20000"/>
              </a:spcBef>
              <a:spcAft>
                <a:spcPct val="0"/>
              </a:spcAft>
              <a:buNone/>
              <a:defRPr sz="1400" b="1">
                <a:solidFill>
                  <a:schemeClr val="tx1"/>
                </a:solidFill>
                <a:latin typeface="+mn-lt"/>
                <a:ea typeface="+mn-ea"/>
              </a:defRPr>
            </a:lvl7pPr>
            <a:lvl8pPr marL="2872039" indent="0" algn="l" rtl="0" fontAlgn="base">
              <a:spcBef>
                <a:spcPct val="20000"/>
              </a:spcBef>
              <a:spcAft>
                <a:spcPct val="0"/>
              </a:spcAft>
              <a:buNone/>
              <a:defRPr sz="1400" b="1">
                <a:solidFill>
                  <a:schemeClr val="tx1"/>
                </a:solidFill>
                <a:latin typeface="+mn-lt"/>
                <a:ea typeface="+mn-ea"/>
              </a:defRPr>
            </a:lvl8pPr>
            <a:lvl9pPr marL="3282330" indent="0" algn="l" rtl="0" fontAlgn="base">
              <a:spcBef>
                <a:spcPct val="20000"/>
              </a:spcBef>
              <a:spcAft>
                <a:spcPct val="0"/>
              </a:spcAft>
              <a:buNone/>
              <a:defRPr sz="1400" b="1">
                <a:solidFill>
                  <a:schemeClr val="tx1"/>
                </a:solidFill>
                <a:latin typeface="+mn-lt"/>
                <a:ea typeface="+mn-ea"/>
              </a:defRPr>
            </a:lvl9pPr>
          </a:lstStyle>
          <a:p>
            <a:r>
              <a:rPr lang="en-US" dirty="0" smtClean="0"/>
              <a:t>A Global Presence</a:t>
            </a:r>
            <a:endParaRPr lang="en-US" dirty="0"/>
          </a:p>
        </p:txBody>
      </p:sp>
      <p:sp>
        <p:nvSpPr>
          <p:cNvPr id="72" name="Text Placeholder 4"/>
          <p:cNvSpPr>
            <a:spLocks noGrp="1"/>
          </p:cNvSpPr>
          <p:nvPr/>
        </p:nvSpPr>
        <p:spPr>
          <a:xfrm>
            <a:off x="4761441" y="1174369"/>
            <a:ext cx="3709460" cy="272638"/>
          </a:xfrm>
          <a:prstGeom prst="rect">
            <a:avLst/>
          </a:prstGeom>
          <a:solidFill>
            <a:schemeClr val="accent6"/>
          </a:solidFill>
        </p:spPr>
        <p:txBody>
          <a:bodyPr lIns="82058" tIns="41029" rIns="82058" bIns="41029" anchor="b"/>
          <a:lstStyle>
            <a:lvl1pPr marL="0" indent="0" algn="l" rtl="0" eaLnBrk="0" fontAlgn="base" hangingPunct="0">
              <a:spcBef>
                <a:spcPct val="20000"/>
              </a:spcBef>
              <a:spcAft>
                <a:spcPct val="0"/>
              </a:spcAft>
              <a:buClr>
                <a:srgbClr val="0066CC"/>
              </a:buClr>
              <a:buFont typeface="Wingdings" pitchFamily="2" charset="2"/>
              <a:buNone/>
              <a:defRPr sz="1300" b="1">
                <a:solidFill>
                  <a:schemeClr val="bg1"/>
                </a:solidFill>
                <a:effectLst>
                  <a:outerShdw blurRad="38100" dist="38100" dir="2700000" algn="tl">
                    <a:srgbClr val="000000">
                      <a:alpha val="43137"/>
                    </a:srgbClr>
                  </a:outerShdw>
                </a:effectLst>
                <a:latin typeface="+mn-lt"/>
                <a:ea typeface="+mn-ea"/>
                <a:cs typeface="+mn-cs"/>
              </a:defRPr>
            </a:lvl1pPr>
            <a:lvl2pPr marL="410291" indent="0" algn="l" rtl="0" eaLnBrk="0" fontAlgn="base" hangingPunct="0">
              <a:spcBef>
                <a:spcPct val="20000"/>
              </a:spcBef>
              <a:spcAft>
                <a:spcPct val="0"/>
              </a:spcAft>
              <a:buClr>
                <a:srgbClr val="CC9900"/>
              </a:buClr>
              <a:buFont typeface="Wingdings" pitchFamily="2" charset="2"/>
              <a:buNone/>
              <a:defRPr sz="1800" b="1">
                <a:solidFill>
                  <a:schemeClr val="tx1"/>
                </a:solidFill>
                <a:latin typeface="+mn-lt"/>
                <a:ea typeface="+mn-ea"/>
              </a:defRPr>
            </a:lvl2pPr>
            <a:lvl3pPr marL="820583" indent="0" algn="l" rtl="0" eaLnBrk="0" fontAlgn="base" hangingPunct="0">
              <a:spcBef>
                <a:spcPct val="20000"/>
              </a:spcBef>
              <a:spcAft>
                <a:spcPct val="0"/>
              </a:spcAft>
              <a:buNone/>
              <a:defRPr sz="1600" b="1">
                <a:solidFill>
                  <a:schemeClr val="tx1"/>
                </a:solidFill>
                <a:latin typeface="+mn-lt"/>
                <a:ea typeface="+mn-ea"/>
              </a:defRPr>
            </a:lvl3pPr>
            <a:lvl4pPr marL="1230874" indent="0" algn="l" rtl="0" eaLnBrk="0" fontAlgn="base" hangingPunct="0">
              <a:spcBef>
                <a:spcPct val="20000"/>
              </a:spcBef>
              <a:spcAft>
                <a:spcPct val="0"/>
              </a:spcAft>
              <a:buNone/>
              <a:defRPr sz="1400" b="1">
                <a:solidFill>
                  <a:schemeClr val="tx1"/>
                </a:solidFill>
                <a:latin typeface="+mn-lt"/>
                <a:ea typeface="+mn-ea"/>
              </a:defRPr>
            </a:lvl4pPr>
            <a:lvl5pPr marL="1641165" indent="0" algn="l" rtl="0" eaLnBrk="0" fontAlgn="base" hangingPunct="0">
              <a:spcBef>
                <a:spcPct val="20000"/>
              </a:spcBef>
              <a:spcAft>
                <a:spcPct val="0"/>
              </a:spcAft>
              <a:buNone/>
              <a:defRPr sz="1400" b="1">
                <a:solidFill>
                  <a:schemeClr val="tx1"/>
                </a:solidFill>
                <a:latin typeface="+mn-lt"/>
                <a:ea typeface="+mn-ea"/>
              </a:defRPr>
            </a:lvl5pPr>
            <a:lvl6pPr marL="2051456" indent="0" algn="l" rtl="0" fontAlgn="base">
              <a:spcBef>
                <a:spcPct val="20000"/>
              </a:spcBef>
              <a:spcAft>
                <a:spcPct val="0"/>
              </a:spcAft>
              <a:buNone/>
              <a:defRPr sz="1400" b="1">
                <a:solidFill>
                  <a:schemeClr val="tx1"/>
                </a:solidFill>
                <a:latin typeface="+mn-lt"/>
                <a:ea typeface="+mn-ea"/>
              </a:defRPr>
            </a:lvl6pPr>
            <a:lvl7pPr marL="2461748" indent="0" algn="l" rtl="0" fontAlgn="base">
              <a:spcBef>
                <a:spcPct val="20000"/>
              </a:spcBef>
              <a:spcAft>
                <a:spcPct val="0"/>
              </a:spcAft>
              <a:buNone/>
              <a:defRPr sz="1400" b="1">
                <a:solidFill>
                  <a:schemeClr val="tx1"/>
                </a:solidFill>
                <a:latin typeface="+mn-lt"/>
                <a:ea typeface="+mn-ea"/>
              </a:defRPr>
            </a:lvl7pPr>
            <a:lvl8pPr marL="2872039" indent="0" algn="l" rtl="0" fontAlgn="base">
              <a:spcBef>
                <a:spcPct val="20000"/>
              </a:spcBef>
              <a:spcAft>
                <a:spcPct val="0"/>
              </a:spcAft>
              <a:buNone/>
              <a:defRPr sz="1400" b="1">
                <a:solidFill>
                  <a:schemeClr val="tx1"/>
                </a:solidFill>
                <a:latin typeface="+mn-lt"/>
                <a:ea typeface="+mn-ea"/>
              </a:defRPr>
            </a:lvl8pPr>
            <a:lvl9pPr marL="3282330" indent="0" algn="l" rtl="0" fontAlgn="base">
              <a:spcBef>
                <a:spcPct val="20000"/>
              </a:spcBef>
              <a:spcAft>
                <a:spcPct val="0"/>
              </a:spcAft>
              <a:buNone/>
              <a:defRPr sz="1400" b="1">
                <a:solidFill>
                  <a:schemeClr val="tx1"/>
                </a:solidFill>
                <a:latin typeface="+mn-lt"/>
                <a:ea typeface="+mn-ea"/>
              </a:defRPr>
            </a:lvl9pPr>
          </a:lstStyle>
          <a:p>
            <a:r>
              <a:rPr lang="en-US" dirty="0" smtClean="0"/>
              <a:t>A Leader in Global Payment Processing</a:t>
            </a:r>
            <a:endParaRPr 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casalin\Local Settings\Temporary Internet Files\Content.IE5\IR2FGTP7\MP900315598[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692505" y="1230594"/>
            <a:ext cx="5665423" cy="4041335"/>
          </a:xfrm>
          <a:prstGeom prst="ellipse">
            <a:avLst/>
          </a:prstGeom>
          <a:ln>
            <a:noFill/>
          </a:ln>
          <a:effectLst>
            <a:softEdge rad="112500"/>
          </a:effectLst>
        </p:spPr>
      </p:pic>
      <p:sp>
        <p:nvSpPr>
          <p:cNvPr id="2" name="Content Placeholder 1"/>
          <p:cNvSpPr>
            <a:spLocks noGrp="1"/>
          </p:cNvSpPr>
          <p:nvPr>
            <p:ph idx="1"/>
          </p:nvPr>
        </p:nvSpPr>
        <p:spPr>
          <a:xfrm>
            <a:off x="1393043" y="3124444"/>
            <a:ext cx="6974811" cy="610068"/>
          </a:xfrm>
        </p:spPr>
        <p:txBody>
          <a:bodyPr/>
          <a:lstStyle/>
          <a:p>
            <a:pPr algn="ctr">
              <a:buNone/>
            </a:pPr>
            <a:r>
              <a:rPr lang="en-US" sz="3200" dirty="0" smtClean="0"/>
              <a:t>Questions?</a:t>
            </a:r>
          </a:p>
          <a:p>
            <a:pPr>
              <a:spcBef>
                <a:spcPts val="0"/>
              </a:spcBef>
              <a:buNone/>
            </a:pPr>
            <a:endParaRPr lang="en-US" sz="1600" dirty="0" smtClean="0"/>
          </a:p>
          <a:p>
            <a:pPr>
              <a:spcBef>
                <a:spcPts val="0"/>
              </a:spcBef>
              <a:buNone/>
            </a:pPr>
            <a:endParaRPr lang="en-US" sz="1600" dirty="0" smtClean="0"/>
          </a:p>
          <a:p>
            <a:pPr>
              <a:spcBef>
                <a:spcPts val="0"/>
              </a:spcBef>
              <a:buNone/>
            </a:pPr>
            <a:endParaRPr lang="en-US" sz="1600" dirty="0" smtClean="0"/>
          </a:p>
          <a:p>
            <a:pPr>
              <a:spcBef>
                <a:spcPts val="0"/>
              </a:spcBef>
              <a:buNone/>
            </a:pPr>
            <a:endParaRPr lang="en-US" sz="1600" dirty="0" smtClean="0"/>
          </a:p>
          <a:p>
            <a:pPr>
              <a:spcBef>
                <a:spcPts val="0"/>
              </a:spcBef>
              <a:buNone/>
            </a:pPr>
            <a:r>
              <a:rPr lang="en-US" sz="1600" dirty="0" smtClean="0"/>
              <a:t>Wendy Burleson</a:t>
            </a:r>
          </a:p>
          <a:p>
            <a:pPr>
              <a:spcBef>
                <a:spcPts val="0"/>
              </a:spcBef>
              <a:buNone/>
            </a:pPr>
            <a:r>
              <a:rPr lang="en-US" sz="1600" dirty="0" smtClean="0"/>
              <a:t>517-586-0292</a:t>
            </a:r>
          </a:p>
          <a:p>
            <a:pPr>
              <a:spcBef>
                <a:spcPts val="0"/>
              </a:spcBef>
              <a:buNone/>
            </a:pPr>
            <a:r>
              <a:rPr lang="en-US" sz="1600" dirty="0" smtClean="0"/>
              <a:t>wendy.burleson@chasepaymentech.com</a:t>
            </a:r>
            <a:endParaRPr lang="en-US" sz="16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99779261.jpg"/>
          <p:cNvPicPr>
            <a:picLocks noChangeAspect="1"/>
          </p:cNvPicPr>
          <p:nvPr/>
        </p:nvPicPr>
        <p:blipFill>
          <a:blip r:embed="rId3" cstate="print"/>
          <a:srcRect b="-139"/>
          <a:stretch>
            <a:fillRect/>
          </a:stretch>
        </p:blipFill>
        <p:spPr>
          <a:xfrm>
            <a:off x="3339548" y="2081213"/>
            <a:ext cx="5804452" cy="3995737"/>
          </a:xfrm>
          <a:prstGeom prst="rect">
            <a:avLst/>
          </a:prstGeom>
        </p:spPr>
      </p:pic>
      <p:pic>
        <p:nvPicPr>
          <p:cNvPr id="20" name="Picture 19" descr="Text Portals.png"/>
          <p:cNvPicPr>
            <a:picLocks noChangeAspect="1"/>
          </p:cNvPicPr>
          <p:nvPr/>
        </p:nvPicPr>
        <p:blipFill>
          <a:blip r:embed="rId4" cstate="print"/>
          <a:srcRect/>
          <a:stretch>
            <a:fillRect/>
          </a:stretch>
        </p:blipFill>
        <p:spPr>
          <a:xfrm>
            <a:off x="0" y="224014"/>
            <a:ext cx="1101825" cy="6633986"/>
          </a:xfrm>
          <a:prstGeom prst="rect">
            <a:avLst/>
          </a:prstGeom>
        </p:spPr>
      </p:pic>
      <p:sp>
        <p:nvSpPr>
          <p:cNvPr id="22" name="Rectangle 21"/>
          <p:cNvSpPr/>
          <p:nvPr/>
        </p:nvSpPr>
        <p:spPr bwMode="auto">
          <a:xfrm>
            <a:off x="0" y="6568440"/>
            <a:ext cx="9144000" cy="28956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defTabSz="914186" eaLnBrk="0" fontAlgn="base" hangingPunct="0">
              <a:spcBef>
                <a:spcPct val="0"/>
              </a:spcBef>
              <a:spcAft>
                <a:spcPct val="0"/>
              </a:spcAft>
            </a:pPr>
            <a:endParaRPr lang="en-US" sz="6000" dirty="0">
              <a:solidFill>
                <a:srgbClr val="000000"/>
              </a:solidFill>
            </a:endParaRPr>
          </a:p>
        </p:txBody>
      </p:sp>
      <p:sp>
        <p:nvSpPr>
          <p:cNvPr id="16" name="Title 1"/>
          <p:cNvSpPr>
            <a:spLocks noGrp="1"/>
          </p:cNvSpPr>
          <p:nvPr>
            <p:ph type="title"/>
          </p:nvPr>
        </p:nvSpPr>
        <p:spPr/>
        <p:txBody>
          <a:bodyPr/>
          <a:lstStyle/>
          <a:p>
            <a:r>
              <a:rPr lang="en-US" dirty="0" smtClean="0"/>
              <a:t>Today’s Agenda</a:t>
            </a:r>
            <a:endParaRPr lang="en-US" dirty="0"/>
          </a:p>
        </p:txBody>
      </p:sp>
      <p:sp>
        <p:nvSpPr>
          <p:cNvPr id="26" name="TextBox 25"/>
          <p:cNvSpPr txBox="1"/>
          <p:nvPr/>
        </p:nvSpPr>
        <p:spPr>
          <a:xfrm>
            <a:off x="8667135" y="6630651"/>
            <a:ext cx="466299" cy="200055"/>
          </a:xfrm>
          <a:prstGeom prst="rect">
            <a:avLst/>
          </a:prstGeom>
          <a:noFill/>
        </p:spPr>
        <p:txBody>
          <a:bodyPr wrap="square" lIns="91418" tIns="45709" rIns="91418" bIns="45709" rtlCol="0">
            <a:spAutoFit/>
          </a:bodyPr>
          <a:lstStyle/>
          <a:p>
            <a:pPr algn="ctr" defTabSz="914186"/>
            <a:fld id="{6274638C-A57D-4B9B-AEE0-F4FAF9A1EA78}" type="slidenum">
              <a:rPr lang="en-US" sz="700" b="1">
                <a:solidFill>
                  <a:srgbClr val="FFFFFF"/>
                </a:solidFill>
                <a:effectLst>
                  <a:outerShdw blurRad="38100" dist="38100" dir="2700000" algn="tl">
                    <a:srgbClr val="000000">
                      <a:alpha val="43137"/>
                    </a:srgbClr>
                  </a:outerShdw>
                </a:effectLst>
              </a:rPr>
              <a:pPr algn="ctr" defTabSz="914186"/>
              <a:t>2</a:t>
            </a:fld>
            <a:endParaRPr lang="en-US" sz="700" b="1" dirty="0">
              <a:solidFill>
                <a:srgbClr val="FFFFFF"/>
              </a:solidFill>
              <a:effectLst>
                <a:outerShdw blurRad="38100" dist="38100" dir="2700000" algn="tl">
                  <a:srgbClr val="000000">
                    <a:alpha val="43137"/>
                  </a:srgbClr>
                </a:outerShdw>
              </a:effectLst>
            </a:endParaRPr>
          </a:p>
        </p:txBody>
      </p:sp>
      <p:pic>
        <p:nvPicPr>
          <p:cNvPr id="27" name="Picture 26" descr="ChasePaym_Horiz_RGB_Blk_HR.png"/>
          <p:cNvPicPr>
            <a:picLocks noChangeAspect="1"/>
          </p:cNvPicPr>
          <p:nvPr/>
        </p:nvPicPr>
        <p:blipFill>
          <a:blip r:embed="rId5" cstate="print">
            <a:lum bright="100000"/>
          </a:blip>
          <a:stretch>
            <a:fillRect/>
          </a:stretch>
        </p:blipFill>
        <p:spPr>
          <a:xfrm>
            <a:off x="333810" y="6628112"/>
            <a:ext cx="1393202" cy="171094"/>
          </a:xfrm>
          <a:prstGeom prst="rect">
            <a:avLst/>
          </a:prstGeom>
        </p:spPr>
      </p:pic>
      <p:pic>
        <p:nvPicPr>
          <p:cNvPr id="28" name="Picture 2"/>
          <p:cNvPicPr>
            <a:picLocks noChangeAspect="1" noChangeArrowheads="1"/>
          </p:cNvPicPr>
          <p:nvPr/>
        </p:nvPicPr>
        <p:blipFill>
          <a:blip r:embed="rId6" cstate="print"/>
          <a:srcRect/>
          <a:stretch>
            <a:fillRect/>
          </a:stretch>
        </p:blipFill>
        <p:spPr bwMode="auto">
          <a:xfrm>
            <a:off x="1" y="1"/>
            <a:ext cx="9144000" cy="345056"/>
          </a:xfrm>
          <a:prstGeom prst="rect">
            <a:avLst/>
          </a:prstGeom>
          <a:noFill/>
          <a:ln w="9525">
            <a:noFill/>
            <a:miter lim="800000"/>
            <a:headEnd/>
            <a:tailEnd/>
          </a:ln>
          <a:effectLst/>
        </p:spPr>
      </p:pic>
      <p:sp>
        <p:nvSpPr>
          <p:cNvPr id="30" name="Rectangle 29"/>
          <p:cNvSpPr/>
          <p:nvPr/>
        </p:nvSpPr>
        <p:spPr bwMode="auto">
          <a:xfrm>
            <a:off x="3120887" y="1719072"/>
            <a:ext cx="4452729" cy="4547616"/>
          </a:xfrm>
          <a:prstGeom prst="rect">
            <a:avLst/>
          </a:prstGeom>
          <a:gradFill flip="none" rotWithShape="1">
            <a:gsLst>
              <a:gs pos="21000">
                <a:schemeClr val="bg1"/>
              </a:gs>
              <a:gs pos="72000">
                <a:schemeClr val="bg1">
                  <a:alpha val="74000"/>
                </a:schemeClr>
              </a:gs>
              <a:gs pos="100000">
                <a:schemeClr val="bg1">
                  <a:shade val="100000"/>
                  <a:satMod val="115000"/>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a typeface="ＭＳ Ｐゴシック" pitchFamily="34" charset="-128"/>
            </a:endParaRPr>
          </a:p>
        </p:txBody>
      </p:sp>
      <p:graphicFrame>
        <p:nvGraphicFramePr>
          <p:cNvPr id="29" name="Table 28"/>
          <p:cNvGraphicFramePr>
            <a:graphicFrameLocks noGrp="1"/>
          </p:cNvGraphicFramePr>
          <p:nvPr/>
        </p:nvGraphicFramePr>
        <p:xfrm>
          <a:off x="1426258" y="2217393"/>
          <a:ext cx="4226052" cy="3682153"/>
        </p:xfrm>
        <a:graphic>
          <a:graphicData uri="http://schemas.openxmlformats.org/drawingml/2006/table">
            <a:tbl>
              <a:tblPr firstRow="1" bandRow="1">
                <a:tableStyleId>{5C22544A-7EE6-4342-B048-85BDC9FD1C3A}</a:tableStyleId>
              </a:tblPr>
              <a:tblGrid>
                <a:gridCol w="4226052"/>
              </a:tblGrid>
              <a:tr h="664633">
                <a:tc>
                  <a:txBody>
                    <a:bodyPr/>
                    <a:lstStyle/>
                    <a:p>
                      <a:r>
                        <a:rPr lang="en-US" sz="2000" b="0" dirty="0" smtClean="0">
                          <a:solidFill>
                            <a:schemeClr val="tx2"/>
                          </a:solidFill>
                        </a:rPr>
                        <a:t>Landscape:</a:t>
                      </a:r>
                      <a:r>
                        <a:rPr lang="en-US" sz="2000" b="0" baseline="0" dirty="0" smtClean="0">
                          <a:solidFill>
                            <a:schemeClr val="tx2"/>
                          </a:solidFill>
                        </a:rPr>
                        <a:t> Education</a:t>
                      </a:r>
                      <a:endParaRPr lang="en-US" sz="2000" b="0" dirty="0">
                        <a:solidFill>
                          <a:schemeClr val="tx2"/>
                        </a:solidFill>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664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rPr>
                        <a:t>Today’s Challenges:</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b="0" dirty="0" smtClean="0">
                          <a:solidFill>
                            <a:schemeClr val="tx2"/>
                          </a:solidFill>
                        </a:rPr>
                        <a:t> Costs</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b="0" dirty="0" smtClean="0">
                          <a:solidFill>
                            <a:schemeClr val="tx2"/>
                          </a:solidFill>
                        </a:rPr>
                        <a:t> PCI Compliance</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b="0" dirty="0" smtClean="0">
                          <a:solidFill>
                            <a:schemeClr val="tx2"/>
                          </a:solidFill>
                        </a:rPr>
                        <a:t> Hosted</a:t>
                      </a:r>
                      <a:r>
                        <a:rPr lang="en-US" sz="2000" b="0" baseline="0" dirty="0" smtClean="0">
                          <a:solidFill>
                            <a:schemeClr val="tx2"/>
                          </a:solidFill>
                        </a:rPr>
                        <a:t> Solutions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b="0" baseline="0" dirty="0" smtClean="0">
                        <a:solidFill>
                          <a:schemeClr val="tx2"/>
                        </a:solidFill>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664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rPr>
                        <a:t>About Chase Paymentech</a:t>
                      </a:r>
                    </a:p>
                    <a:p>
                      <a:endParaRPr lang="en-US" sz="2000" b="0" dirty="0">
                        <a:solidFill>
                          <a:schemeClr val="tx2"/>
                        </a:solidFill>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664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2"/>
                          </a:solidFill>
                        </a:rPr>
                        <a:t>Q &amp; A</a:t>
                      </a:r>
                    </a:p>
                    <a:p>
                      <a:endParaRPr lang="en-US" sz="2000" b="0" dirty="0">
                        <a:solidFill>
                          <a:schemeClr val="tx2"/>
                        </a:solidFill>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Rectangle 5"/>
          <p:cNvSpPr txBox="1">
            <a:spLocks noChangeArrowheads="1"/>
          </p:cNvSpPr>
          <p:nvPr/>
        </p:nvSpPr>
        <p:spPr>
          <a:xfrm>
            <a:off x="1729740" y="6624948"/>
            <a:ext cx="6936587" cy="457200"/>
          </a:xfrm>
          <a:prstGeom prst="rect">
            <a:avLst/>
          </a:prstGeom>
          <a:ln/>
        </p:spPr>
        <p:txBody>
          <a:bodyPr lIns="91418" tIns="45709" rIns="91418" bIns="45709"/>
          <a:lstStyle>
            <a:lvl1pPr>
              <a:defRPr sz="700">
                <a:solidFill>
                  <a:schemeClr val="tx2">
                    <a:lumMod val="75000"/>
                  </a:schemeClr>
                </a:solidFill>
              </a:defRPr>
            </a:lvl1pPr>
          </a:lstStyle>
          <a:p>
            <a:pPr marL="0" marR="0" lvl="0" indent="0" algn="r" defTabSz="914186" rtl="0" eaLnBrk="1" fontAlgn="auto" latinLnBrk="0" hangingPunct="1">
              <a:lnSpc>
                <a:spcPct val="100000"/>
              </a:lnSpc>
              <a:spcBef>
                <a:spcPts val="0"/>
              </a:spcBef>
              <a:spcAft>
                <a:spcPts val="0"/>
              </a:spcAft>
              <a:buClrTx/>
              <a:buSzTx/>
              <a:buFontTx/>
              <a:buNone/>
              <a:tabLst/>
              <a:defRPr/>
            </a:pPr>
            <a:fld id="{C0CB49B5-7C5E-49B3-ABAC-D486E65C3DE1}" type="datetime4">
              <a:rPr lang="en-US" smtClean="0">
                <a:solidFill>
                  <a:srgbClr val="808080">
                    <a:lumMod val="50000"/>
                  </a:srgbClr>
                </a:solidFill>
              </a:rPr>
              <a:pPr marL="0" marR="0" lvl="0" indent="0" algn="r" defTabSz="914186" rtl="0" eaLnBrk="1" fontAlgn="auto" latinLnBrk="0" hangingPunct="1">
                <a:lnSpc>
                  <a:spcPct val="100000"/>
                </a:lnSpc>
                <a:spcBef>
                  <a:spcPts val="0"/>
                </a:spcBef>
                <a:spcAft>
                  <a:spcPts val="0"/>
                </a:spcAft>
                <a:buClrTx/>
                <a:buSzTx/>
                <a:buFontTx/>
                <a:buNone/>
                <a:tabLst/>
                <a:defRPr/>
              </a:pPr>
              <a:t>March 11, 2013</a:t>
            </a:fld>
            <a:r>
              <a:rPr lang="en-US" baseline="0" dirty="0" smtClean="0">
                <a:solidFill>
                  <a:srgbClr val="808080">
                    <a:lumMod val="50000"/>
                  </a:srgbClr>
                </a:solidFill>
              </a:rPr>
              <a:t> </a:t>
            </a:r>
            <a:r>
              <a:rPr lang="en-US" dirty="0" smtClean="0">
                <a:solidFill>
                  <a:srgbClr val="808080">
                    <a:lumMod val="50000"/>
                  </a:srgbClr>
                </a:solidFill>
              </a:rPr>
              <a:t>© 2012, Chase </a:t>
            </a:r>
            <a:r>
              <a:rPr lang="en-US" dirty="0" err="1" smtClean="0">
                <a:solidFill>
                  <a:srgbClr val="808080">
                    <a:lumMod val="50000"/>
                  </a:srgbClr>
                </a:solidFill>
              </a:rPr>
              <a:t>Paymentech</a:t>
            </a:r>
            <a:r>
              <a:rPr lang="en-US" dirty="0" smtClean="0">
                <a:solidFill>
                  <a:srgbClr val="808080">
                    <a:lumMod val="50000"/>
                  </a:srgbClr>
                </a:solidFill>
              </a:rPr>
              <a:t> Solutions, LLC. All rights reserved. </a:t>
            </a:r>
            <a:endParaRPr lang="en-US" dirty="0">
              <a:solidFill>
                <a:srgbClr val="808080">
                  <a:lumMod val="50000"/>
                </a:srgbClr>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2692400" y="861042"/>
            <a:ext cx="1881632" cy="1128019"/>
            <a:chOff x="2692400" y="765493"/>
            <a:chExt cx="1881632" cy="1128019"/>
          </a:xfrm>
        </p:grpSpPr>
        <p:pic>
          <p:nvPicPr>
            <p:cNvPr id="32" name="Picture 31" descr="Talk-balloon.png"/>
            <p:cNvPicPr>
              <a:picLocks noChangeAspect="1"/>
            </p:cNvPicPr>
            <p:nvPr/>
          </p:nvPicPr>
          <p:blipFill>
            <a:blip r:embed="rId3" cstate="print"/>
            <a:stretch>
              <a:fillRect/>
            </a:stretch>
          </p:blipFill>
          <p:spPr>
            <a:xfrm>
              <a:off x="2692400" y="765493"/>
              <a:ext cx="1881632" cy="1128019"/>
            </a:xfrm>
            <a:prstGeom prst="rect">
              <a:avLst/>
            </a:prstGeom>
            <a:effectLst>
              <a:outerShdw blurRad="88900" dist="38100" dir="2700000" algn="tl" rotWithShape="0">
                <a:prstClr val="black">
                  <a:alpha val="23000"/>
                </a:prstClr>
              </a:outerShdw>
            </a:effectLst>
          </p:spPr>
        </p:pic>
        <p:sp>
          <p:nvSpPr>
            <p:cNvPr id="46" name="Rectangle 3"/>
            <p:cNvSpPr>
              <a:spLocks noChangeArrowheads="1"/>
            </p:cNvSpPr>
            <p:nvPr/>
          </p:nvSpPr>
          <p:spPr bwMode="auto">
            <a:xfrm>
              <a:off x="2733040" y="843907"/>
              <a:ext cx="1778000" cy="619971"/>
            </a:xfrm>
            <a:prstGeom prst="rect">
              <a:avLst/>
            </a:prstGeom>
            <a:noFill/>
            <a:ln w="9525" algn="ctr">
              <a:noFill/>
              <a:round/>
              <a:headEnd/>
              <a:tailEnd/>
            </a:ln>
          </p:spPr>
          <p:txBody>
            <a:bodyPr anchor="ctr"/>
            <a:lstStyle/>
            <a:p>
              <a:pPr>
                <a:lnSpc>
                  <a:spcPts val="1400"/>
                </a:lnSpc>
                <a:spcBef>
                  <a:spcPct val="0"/>
                </a:spcBef>
              </a:pPr>
              <a:r>
                <a:rPr lang="en-US" sz="1400" spc="-30" dirty="0" smtClean="0">
                  <a:ea typeface="+mj-ea"/>
                  <a:cs typeface="+mj-cs"/>
                </a:rPr>
                <a:t>KEEPING UP WITH PCI COMPLIANCE</a:t>
              </a:r>
            </a:p>
          </p:txBody>
        </p:sp>
      </p:grpSp>
      <p:grpSp>
        <p:nvGrpSpPr>
          <p:cNvPr id="3" name="Group 40"/>
          <p:cNvGrpSpPr/>
          <p:nvPr/>
        </p:nvGrpSpPr>
        <p:grpSpPr>
          <a:xfrm>
            <a:off x="4785360" y="861042"/>
            <a:ext cx="1881632" cy="1128019"/>
            <a:chOff x="4785360" y="765493"/>
            <a:chExt cx="1881632" cy="1128019"/>
          </a:xfrm>
        </p:grpSpPr>
        <p:pic>
          <p:nvPicPr>
            <p:cNvPr id="33" name="Picture 32" descr="Talk-balloon.png"/>
            <p:cNvPicPr>
              <a:picLocks noChangeAspect="1"/>
            </p:cNvPicPr>
            <p:nvPr/>
          </p:nvPicPr>
          <p:blipFill>
            <a:blip r:embed="rId3" cstate="print"/>
            <a:stretch>
              <a:fillRect/>
            </a:stretch>
          </p:blipFill>
          <p:spPr>
            <a:xfrm>
              <a:off x="4785360" y="765493"/>
              <a:ext cx="1881632" cy="1128019"/>
            </a:xfrm>
            <a:prstGeom prst="rect">
              <a:avLst/>
            </a:prstGeom>
            <a:effectLst>
              <a:outerShdw blurRad="88900" dist="38100" dir="2700000" algn="tl" rotWithShape="0">
                <a:prstClr val="black">
                  <a:alpha val="23000"/>
                </a:prstClr>
              </a:outerShdw>
            </a:effectLst>
          </p:spPr>
        </p:pic>
        <p:sp>
          <p:nvSpPr>
            <p:cNvPr id="49" name="Rectangle 3"/>
            <p:cNvSpPr>
              <a:spLocks noChangeArrowheads="1"/>
            </p:cNvSpPr>
            <p:nvPr/>
          </p:nvSpPr>
          <p:spPr bwMode="auto">
            <a:xfrm>
              <a:off x="4836160" y="843907"/>
              <a:ext cx="1778000" cy="619971"/>
            </a:xfrm>
            <a:prstGeom prst="rect">
              <a:avLst/>
            </a:prstGeom>
            <a:noFill/>
            <a:ln w="9525" algn="ctr">
              <a:noFill/>
              <a:round/>
              <a:headEnd/>
              <a:tailEnd/>
            </a:ln>
          </p:spPr>
          <p:txBody>
            <a:bodyPr anchor="ctr"/>
            <a:lstStyle/>
            <a:p>
              <a:pPr>
                <a:lnSpc>
                  <a:spcPts val="1400"/>
                </a:lnSpc>
                <a:spcBef>
                  <a:spcPct val="0"/>
                </a:spcBef>
              </a:pPr>
              <a:r>
                <a:rPr lang="en-US" sz="1400" spc="-30" dirty="0" smtClean="0">
                  <a:ea typeface="+mj-ea"/>
                  <a:cs typeface="+mj-cs"/>
                </a:rPr>
                <a:t>IMPROVING STUDENT</a:t>
              </a:r>
            </a:p>
            <a:p>
              <a:pPr>
                <a:lnSpc>
                  <a:spcPts val="1400"/>
                </a:lnSpc>
                <a:spcBef>
                  <a:spcPct val="0"/>
                </a:spcBef>
              </a:pPr>
              <a:r>
                <a:rPr lang="en-US" sz="1400" spc="-30" dirty="0" smtClean="0">
                  <a:ea typeface="+mj-ea"/>
                  <a:cs typeface="+mj-cs"/>
                </a:rPr>
                <a:t>EXPERIENCE</a:t>
              </a:r>
            </a:p>
          </p:txBody>
        </p:sp>
      </p:grpSp>
      <p:grpSp>
        <p:nvGrpSpPr>
          <p:cNvPr id="4" name="Group 41"/>
          <p:cNvGrpSpPr/>
          <p:nvPr/>
        </p:nvGrpSpPr>
        <p:grpSpPr>
          <a:xfrm>
            <a:off x="6878320" y="861042"/>
            <a:ext cx="1881632" cy="1128019"/>
            <a:chOff x="6878320" y="765493"/>
            <a:chExt cx="1881632" cy="1128019"/>
          </a:xfrm>
        </p:grpSpPr>
        <p:pic>
          <p:nvPicPr>
            <p:cNvPr id="34" name="Picture 33" descr="Talk-balloon.png"/>
            <p:cNvPicPr>
              <a:picLocks noChangeAspect="1"/>
            </p:cNvPicPr>
            <p:nvPr/>
          </p:nvPicPr>
          <p:blipFill>
            <a:blip r:embed="rId3" cstate="print"/>
            <a:stretch>
              <a:fillRect/>
            </a:stretch>
          </p:blipFill>
          <p:spPr>
            <a:xfrm>
              <a:off x="6878320" y="765493"/>
              <a:ext cx="1881632" cy="1128019"/>
            </a:xfrm>
            <a:prstGeom prst="rect">
              <a:avLst/>
            </a:prstGeom>
            <a:effectLst>
              <a:outerShdw blurRad="88900" dist="38100" dir="2700000" algn="tl" rotWithShape="0">
                <a:prstClr val="black">
                  <a:alpha val="23000"/>
                </a:prstClr>
              </a:outerShdw>
            </a:effectLst>
          </p:spPr>
        </p:pic>
        <p:sp>
          <p:nvSpPr>
            <p:cNvPr id="51" name="Rectangle 3"/>
            <p:cNvSpPr>
              <a:spLocks noChangeArrowheads="1"/>
            </p:cNvSpPr>
            <p:nvPr/>
          </p:nvSpPr>
          <p:spPr bwMode="auto">
            <a:xfrm>
              <a:off x="6918960" y="843907"/>
              <a:ext cx="1778000" cy="619971"/>
            </a:xfrm>
            <a:prstGeom prst="rect">
              <a:avLst/>
            </a:prstGeom>
            <a:noFill/>
            <a:ln w="9525" algn="ctr">
              <a:noFill/>
              <a:round/>
              <a:headEnd/>
              <a:tailEnd/>
            </a:ln>
          </p:spPr>
          <p:txBody>
            <a:bodyPr anchor="ctr"/>
            <a:lstStyle/>
            <a:p>
              <a:pPr>
                <a:lnSpc>
                  <a:spcPts val="1400"/>
                </a:lnSpc>
                <a:spcBef>
                  <a:spcPct val="0"/>
                </a:spcBef>
              </a:pPr>
              <a:r>
                <a:rPr lang="en-US" sz="1400" spc="-30" dirty="0" smtClean="0">
                  <a:ea typeface="+mj-ea"/>
                  <a:cs typeface="+mj-cs"/>
                </a:rPr>
                <a:t>PROCESSOR SERVICE</a:t>
              </a:r>
            </a:p>
          </p:txBody>
        </p:sp>
      </p:grpSp>
      <p:grpSp>
        <p:nvGrpSpPr>
          <p:cNvPr id="5" name="Group 38"/>
          <p:cNvGrpSpPr/>
          <p:nvPr/>
        </p:nvGrpSpPr>
        <p:grpSpPr>
          <a:xfrm>
            <a:off x="599440" y="861042"/>
            <a:ext cx="1881632" cy="1128019"/>
            <a:chOff x="599440" y="765493"/>
            <a:chExt cx="1881632" cy="1128019"/>
          </a:xfrm>
        </p:grpSpPr>
        <p:pic>
          <p:nvPicPr>
            <p:cNvPr id="23" name="Picture 22" descr="Talk-balloon.png"/>
            <p:cNvPicPr>
              <a:picLocks noChangeAspect="1"/>
            </p:cNvPicPr>
            <p:nvPr/>
          </p:nvPicPr>
          <p:blipFill>
            <a:blip r:embed="rId3" cstate="print"/>
            <a:stretch>
              <a:fillRect/>
            </a:stretch>
          </p:blipFill>
          <p:spPr>
            <a:xfrm>
              <a:off x="599440" y="765493"/>
              <a:ext cx="1881632" cy="1128019"/>
            </a:xfrm>
            <a:prstGeom prst="rect">
              <a:avLst/>
            </a:prstGeom>
            <a:effectLst>
              <a:outerShdw blurRad="88900" dist="38100" dir="2700000" algn="tl" rotWithShape="0">
                <a:prstClr val="black">
                  <a:alpha val="23000"/>
                </a:prstClr>
              </a:outerShdw>
            </a:effectLst>
          </p:spPr>
        </p:pic>
        <p:sp>
          <p:nvSpPr>
            <p:cNvPr id="25" name="Rectangle 3"/>
            <p:cNvSpPr>
              <a:spLocks noChangeArrowheads="1"/>
            </p:cNvSpPr>
            <p:nvPr/>
          </p:nvSpPr>
          <p:spPr bwMode="auto">
            <a:xfrm>
              <a:off x="650240" y="833747"/>
              <a:ext cx="1767840" cy="619971"/>
            </a:xfrm>
            <a:prstGeom prst="rect">
              <a:avLst/>
            </a:prstGeom>
            <a:noFill/>
            <a:ln w="9525" algn="ctr">
              <a:noFill/>
              <a:round/>
              <a:headEnd/>
              <a:tailEnd/>
            </a:ln>
          </p:spPr>
          <p:txBody>
            <a:bodyPr anchor="ctr"/>
            <a:lstStyle/>
            <a:p>
              <a:pPr>
                <a:lnSpc>
                  <a:spcPts val="1400"/>
                </a:lnSpc>
                <a:spcBef>
                  <a:spcPct val="0"/>
                </a:spcBef>
              </a:pPr>
              <a:r>
                <a:rPr lang="en-US" sz="1400" spc="-30" dirty="0" smtClean="0">
                  <a:ea typeface="+mj-ea"/>
                  <a:cs typeface="+mj-cs"/>
                </a:rPr>
                <a:t>SURCHARGING? REDUCE </a:t>
              </a:r>
              <a:br>
                <a:rPr lang="en-US" sz="1400" spc="-30" dirty="0" smtClean="0">
                  <a:ea typeface="+mj-ea"/>
                  <a:cs typeface="+mj-cs"/>
                </a:rPr>
              </a:br>
              <a:r>
                <a:rPr lang="en-US" sz="1400" spc="-30" dirty="0" smtClean="0">
                  <a:ea typeface="+mj-ea"/>
                  <a:cs typeface="+mj-cs"/>
                </a:rPr>
                <a:t>MY COSTS!  </a:t>
              </a:r>
              <a:endParaRPr lang="en-US" sz="1400" spc="-30" dirty="0">
                <a:ea typeface="+mj-ea"/>
                <a:cs typeface="+mj-cs"/>
              </a:endParaRPr>
            </a:p>
          </p:txBody>
        </p:sp>
      </p:grpSp>
      <p:pic>
        <p:nvPicPr>
          <p:cNvPr id="24" name="Picture 23" descr="Person-Man.png"/>
          <p:cNvPicPr>
            <a:picLocks noChangeAspect="1"/>
          </p:cNvPicPr>
          <p:nvPr/>
        </p:nvPicPr>
        <p:blipFill>
          <a:blip r:embed="rId4" cstate="print"/>
          <a:stretch>
            <a:fillRect/>
          </a:stretch>
        </p:blipFill>
        <p:spPr>
          <a:xfrm>
            <a:off x="305982" y="1525908"/>
            <a:ext cx="2104006" cy="5002993"/>
          </a:xfrm>
          <a:prstGeom prst="rect">
            <a:avLst/>
          </a:prstGeom>
          <a:ln>
            <a:noFill/>
          </a:ln>
          <a:effectLst>
            <a:outerShdw blurRad="88900" dist="12700" algn="tl" rotWithShape="0">
              <a:srgbClr val="000000">
                <a:alpha val="30000"/>
              </a:srgbClr>
            </a:outerShdw>
          </a:effectLst>
        </p:spPr>
      </p:pic>
      <p:sp>
        <p:nvSpPr>
          <p:cNvPr id="16" name="Title 1"/>
          <p:cNvSpPr>
            <a:spLocks noGrp="1"/>
          </p:cNvSpPr>
          <p:nvPr>
            <p:ph type="title"/>
          </p:nvPr>
        </p:nvSpPr>
        <p:spPr>
          <a:xfrm>
            <a:off x="688399" y="204952"/>
            <a:ext cx="7478568" cy="732511"/>
          </a:xfrm>
        </p:spPr>
        <p:txBody>
          <a:bodyPr>
            <a:noAutofit/>
          </a:bodyPr>
          <a:lstStyle/>
          <a:p>
            <a:pPr algn="l">
              <a:lnSpc>
                <a:spcPts val="2502"/>
              </a:lnSpc>
            </a:pPr>
            <a:r>
              <a:rPr lang="en-US" sz="2800" dirty="0" smtClean="0">
                <a:solidFill>
                  <a:schemeClr val="accent6">
                    <a:lumMod val="75000"/>
                  </a:schemeClr>
                </a:solidFill>
              </a:rPr>
              <a:t>What is on your mind today?</a:t>
            </a:r>
            <a:r>
              <a:rPr lang="en-US" sz="2400" dirty="0" smtClean="0">
                <a:solidFill>
                  <a:schemeClr val="tx2"/>
                </a:solidFill>
              </a:rPr>
              <a:t/>
            </a:r>
            <a:br>
              <a:rPr lang="en-US" sz="2400" dirty="0" smtClean="0">
                <a:solidFill>
                  <a:schemeClr val="tx2"/>
                </a:solidFill>
              </a:rPr>
            </a:br>
            <a:endParaRPr lang="en-US" sz="2400" dirty="0" smtClean="0">
              <a:solidFill>
                <a:schemeClr val="tx2"/>
              </a:solidFill>
            </a:endParaRPr>
          </a:p>
        </p:txBody>
      </p:sp>
      <p:pic>
        <p:nvPicPr>
          <p:cNvPr id="43" name="Picture 42" descr="Person-AfricanAmericann-Woman.png"/>
          <p:cNvPicPr>
            <a:picLocks noChangeAspect="1"/>
          </p:cNvPicPr>
          <p:nvPr/>
        </p:nvPicPr>
        <p:blipFill>
          <a:blip r:embed="rId5" cstate="print"/>
          <a:stretch>
            <a:fillRect/>
          </a:stretch>
        </p:blipFill>
        <p:spPr>
          <a:xfrm>
            <a:off x="2843289" y="1647265"/>
            <a:ext cx="1225901" cy="4849787"/>
          </a:xfrm>
          <a:prstGeom prst="rect">
            <a:avLst/>
          </a:prstGeom>
          <a:ln>
            <a:noFill/>
          </a:ln>
          <a:effectLst>
            <a:outerShdw blurRad="88900" dist="12700" algn="tl" rotWithShape="0">
              <a:srgbClr val="000000">
                <a:alpha val="30000"/>
              </a:srgbClr>
            </a:outerShdw>
          </a:effectLst>
        </p:spPr>
      </p:pic>
      <p:pic>
        <p:nvPicPr>
          <p:cNvPr id="44" name="Picture 43" descr="Person-Asian-Man.png"/>
          <p:cNvPicPr>
            <a:picLocks noChangeAspect="1"/>
          </p:cNvPicPr>
          <p:nvPr/>
        </p:nvPicPr>
        <p:blipFill>
          <a:blip r:embed="rId6" cstate="print"/>
          <a:stretch>
            <a:fillRect/>
          </a:stretch>
        </p:blipFill>
        <p:spPr>
          <a:xfrm>
            <a:off x="4717802" y="1571625"/>
            <a:ext cx="1524646" cy="4936044"/>
          </a:xfrm>
          <a:prstGeom prst="rect">
            <a:avLst/>
          </a:prstGeom>
          <a:ln>
            <a:noFill/>
          </a:ln>
          <a:effectLst>
            <a:outerShdw blurRad="88900" dist="12700" algn="tl" rotWithShape="0">
              <a:srgbClr val="000000">
                <a:alpha val="30000"/>
              </a:srgbClr>
            </a:outerShdw>
          </a:effectLst>
        </p:spPr>
      </p:pic>
      <p:pic>
        <p:nvPicPr>
          <p:cNvPr id="29" name="Picture 28" descr="Person-Woman.png"/>
          <p:cNvPicPr>
            <a:picLocks noChangeAspect="1"/>
          </p:cNvPicPr>
          <p:nvPr/>
        </p:nvPicPr>
        <p:blipFill>
          <a:blip r:embed="rId7" cstate="print"/>
          <a:stretch>
            <a:fillRect/>
          </a:stretch>
        </p:blipFill>
        <p:spPr>
          <a:xfrm>
            <a:off x="6866463" y="1689287"/>
            <a:ext cx="1263304" cy="4765302"/>
          </a:xfrm>
          <a:prstGeom prst="rect">
            <a:avLst/>
          </a:prstGeom>
          <a:ln>
            <a:noFill/>
          </a:ln>
          <a:effectLst>
            <a:outerShdw blurRad="88900" dist="12700" algn="tl" rotWithShape="0">
              <a:srgbClr val="000000">
                <a:alpha val="3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819" y="994685"/>
            <a:ext cx="7310396" cy="3987221"/>
          </a:xfrm>
        </p:spPr>
        <p:txBody>
          <a:bodyPr/>
          <a:lstStyle/>
          <a:p>
            <a:r>
              <a:rPr lang="en-US" sz="1550" b="0" dirty="0" smtClean="0"/>
              <a:t>The current Tax Payment Program has been renamed the Government and Higher Education Payment Program.  Colleges may now charge a convenience fee on Visa Transactions to cover the cost of acceptance.  Some of the requirements include:</a:t>
            </a:r>
          </a:p>
          <a:p>
            <a:pPr lvl="1"/>
            <a:r>
              <a:rPr lang="en-US" sz="1550" dirty="0" smtClean="0"/>
              <a:t>Registrations with Visa and your merchant acquirer</a:t>
            </a:r>
          </a:p>
          <a:p>
            <a:pPr lvl="1"/>
            <a:r>
              <a:rPr lang="en-US" sz="1550" dirty="0" smtClean="0"/>
              <a:t>C</a:t>
            </a:r>
            <a:r>
              <a:rPr lang="en-US" sz="1550" b="0" dirty="0" smtClean="0"/>
              <a:t>onvenience fee transactions must be submitted and processed as two separate transactions. </a:t>
            </a:r>
          </a:p>
          <a:p>
            <a:pPr lvl="1"/>
            <a:r>
              <a:rPr lang="en-US" sz="1550" b="0" dirty="0" smtClean="0"/>
              <a:t>The service fee must be disclosed to the cardholder as a fee assessed by the merchant or third party</a:t>
            </a:r>
          </a:p>
          <a:p>
            <a:pPr lvl="1"/>
            <a:r>
              <a:rPr lang="en-US" sz="1550" b="0" dirty="0" smtClean="0"/>
              <a:t>The service must be clearly disclosed to the cardholder in advance of the payment.</a:t>
            </a:r>
          </a:p>
          <a:p>
            <a:pPr lvl="1"/>
            <a:r>
              <a:rPr lang="en-US" sz="1550" b="0" dirty="0" smtClean="0"/>
              <a:t>The variable service fee applies to both card present and card not present environments</a:t>
            </a:r>
          </a:p>
          <a:p>
            <a:r>
              <a:rPr lang="en-US" sz="1550" b="0" dirty="0" smtClean="0"/>
              <a:t> Only applicable to tuition and fees.  (Not cafeteria, foundation etc)</a:t>
            </a:r>
          </a:p>
          <a:p>
            <a:r>
              <a:rPr lang="en-US" sz="1550" b="0" dirty="0" smtClean="0"/>
              <a:t>Surcharging is different than Convenience fees.  Numerous rules apply.</a:t>
            </a:r>
          </a:p>
          <a:p>
            <a:r>
              <a:rPr lang="en-US" sz="1550" b="0" dirty="0" smtClean="0"/>
              <a:t>See </a:t>
            </a:r>
            <a:r>
              <a:rPr lang="en-US" sz="1550" dirty="0" smtClean="0">
                <a:hlinkClick r:id="rId2"/>
              </a:rPr>
              <a:t>www.visa.com/merchantsurcharging</a:t>
            </a:r>
            <a:r>
              <a:rPr lang="en-US" sz="1550" dirty="0" smtClean="0"/>
              <a:t> </a:t>
            </a:r>
            <a:r>
              <a:rPr lang="en-US" sz="1550" b="0" dirty="0" smtClean="0"/>
              <a:t>for more information</a:t>
            </a:r>
          </a:p>
        </p:txBody>
      </p:sp>
      <p:sp>
        <p:nvSpPr>
          <p:cNvPr id="3" name="Title 2"/>
          <p:cNvSpPr>
            <a:spLocks noGrp="1"/>
          </p:cNvSpPr>
          <p:nvPr>
            <p:ph type="title"/>
          </p:nvPr>
        </p:nvSpPr>
        <p:spPr>
          <a:xfrm>
            <a:off x="258793" y="422694"/>
            <a:ext cx="8885207" cy="609600"/>
          </a:xfrm>
        </p:spPr>
        <p:txBody>
          <a:bodyPr/>
          <a:lstStyle/>
          <a:p>
            <a:r>
              <a:rPr lang="en-US" dirty="0" smtClean="0"/>
              <a:t>Convenience Fees and Surcharging are different</a:t>
            </a:r>
            <a:endParaRPr lang="en-US" dirty="0"/>
          </a:p>
        </p:txBody>
      </p:sp>
      <p:pic>
        <p:nvPicPr>
          <p:cNvPr id="4" name="Picture 3" descr="higher education.jpg"/>
          <p:cNvPicPr>
            <a:picLocks noChangeAspect="1"/>
          </p:cNvPicPr>
          <p:nvPr/>
        </p:nvPicPr>
        <p:blipFill>
          <a:blip r:embed="rId3" cstate="print"/>
          <a:stretch>
            <a:fillRect/>
          </a:stretch>
        </p:blipFill>
        <p:spPr>
          <a:xfrm>
            <a:off x="7001042" y="4335657"/>
            <a:ext cx="2090057" cy="1395113"/>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Pricing Methodologies</a:t>
            </a:r>
            <a:endParaRPr lang="en-US" dirty="0"/>
          </a:p>
        </p:txBody>
      </p:sp>
      <p:graphicFrame>
        <p:nvGraphicFramePr>
          <p:cNvPr id="5" name="Content Placeholder 4"/>
          <p:cNvGraphicFramePr>
            <a:graphicFrameLocks noGrp="1"/>
          </p:cNvGraphicFramePr>
          <p:nvPr>
            <p:ph idx="1"/>
          </p:nvPr>
        </p:nvGraphicFramePr>
        <p:xfrm>
          <a:off x="1273175" y="1774825"/>
          <a:ext cx="6975475"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902" y="1164608"/>
            <a:ext cx="7832498" cy="4690091"/>
          </a:xfrm>
        </p:spPr>
        <p:txBody>
          <a:bodyPr/>
          <a:lstStyle/>
          <a:p>
            <a:r>
              <a:rPr lang="en-US" sz="1600" dirty="0" smtClean="0"/>
              <a:t>Chase Paymentech is fully PCI Compliant</a:t>
            </a:r>
          </a:p>
          <a:p>
            <a:pPr lvl="1"/>
            <a:r>
              <a:rPr lang="en-US" sz="1600" dirty="0" smtClean="0"/>
              <a:t>Hosted Solutions</a:t>
            </a:r>
          </a:p>
          <a:p>
            <a:pPr lvl="1"/>
            <a:r>
              <a:rPr lang="en-US" sz="1600" dirty="0" smtClean="0"/>
              <a:t>Certified Third Parties</a:t>
            </a:r>
          </a:p>
          <a:p>
            <a:r>
              <a:rPr lang="en-US" sz="1600" dirty="0" smtClean="0"/>
              <a:t>Merchant Compliance</a:t>
            </a:r>
          </a:p>
          <a:p>
            <a:pPr lvl="1"/>
            <a:r>
              <a:rPr lang="en-US" sz="1600" dirty="0" smtClean="0"/>
              <a:t>No non-receipt of PCI validation charges</a:t>
            </a:r>
          </a:p>
          <a:p>
            <a:pPr lvl="1"/>
            <a:r>
              <a:rPr lang="en-US" sz="1600" dirty="0" smtClean="0"/>
              <a:t>SAQ is between your college and the payment brands (i.e. Chase does not automatically require a copy) </a:t>
            </a:r>
          </a:p>
          <a:p>
            <a:pPr lvl="1"/>
            <a:r>
              <a:rPr lang="en-US" sz="1600" dirty="0" smtClean="0"/>
              <a:t>Network scans are recommended but not required by Chase Paymentech</a:t>
            </a:r>
          </a:p>
          <a:p>
            <a:r>
              <a:rPr lang="en-US" sz="1600" dirty="0" smtClean="0"/>
              <a:t>Best Practices</a:t>
            </a:r>
          </a:p>
          <a:p>
            <a:pPr lvl="1"/>
            <a:r>
              <a:rPr lang="en-US" sz="1600" dirty="0" smtClean="0"/>
              <a:t>Verify compliance of point-of-sale software providers and your specific version</a:t>
            </a:r>
          </a:p>
          <a:p>
            <a:pPr lvl="1"/>
            <a:r>
              <a:rPr lang="en-US" sz="1600" dirty="0" smtClean="0"/>
              <a:t>Examine your hardware regularly </a:t>
            </a:r>
          </a:p>
          <a:p>
            <a:pPr lvl="1"/>
            <a:r>
              <a:rPr lang="en-US" sz="1600" dirty="0" smtClean="0"/>
              <a:t>Review your business practices</a:t>
            </a:r>
          </a:p>
          <a:p>
            <a:pPr lvl="1"/>
            <a:r>
              <a:rPr lang="en-US" sz="1600" dirty="0" smtClean="0"/>
              <a:t>Visit www.pcisecuritystandards.org</a:t>
            </a:r>
          </a:p>
          <a:p>
            <a:pPr lvl="1"/>
            <a:endParaRPr lang="en-US" sz="1600" dirty="0"/>
          </a:p>
        </p:txBody>
      </p:sp>
      <p:sp>
        <p:nvSpPr>
          <p:cNvPr id="3" name="Title 2"/>
          <p:cNvSpPr>
            <a:spLocks noGrp="1"/>
          </p:cNvSpPr>
          <p:nvPr>
            <p:ph type="title"/>
          </p:nvPr>
        </p:nvSpPr>
        <p:spPr>
          <a:xfrm>
            <a:off x="801889" y="495300"/>
            <a:ext cx="6976423" cy="609600"/>
          </a:xfrm>
        </p:spPr>
        <p:txBody>
          <a:bodyPr/>
          <a:lstStyle/>
          <a:p>
            <a:r>
              <a:rPr lang="en-US" dirty="0" smtClean="0"/>
              <a:t>PCI Compliance</a:t>
            </a:r>
            <a:endParaRPr lang="en-US" dirty="0"/>
          </a:p>
        </p:txBody>
      </p:sp>
      <p:pic>
        <p:nvPicPr>
          <p:cNvPr id="4" name="Picture 3" descr="pci-compliance.jpg"/>
          <p:cNvPicPr>
            <a:picLocks noChangeAspect="1"/>
          </p:cNvPicPr>
          <p:nvPr/>
        </p:nvPicPr>
        <p:blipFill>
          <a:blip r:embed="rId2" cstate="print"/>
          <a:stretch>
            <a:fillRect/>
          </a:stretch>
        </p:blipFill>
        <p:spPr>
          <a:xfrm>
            <a:off x="6664984" y="814926"/>
            <a:ext cx="1714500" cy="1743075"/>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5" y="1457325"/>
            <a:ext cx="6975475" cy="4321175"/>
          </a:xfrm>
        </p:spPr>
        <p:txBody>
          <a:bodyPr/>
          <a:lstStyle/>
          <a:p>
            <a:r>
              <a:rPr lang="en-US" sz="2000" b="0" dirty="0" smtClean="0"/>
              <a:t>Automate and reduce cost of payments</a:t>
            </a:r>
          </a:p>
          <a:p>
            <a:r>
              <a:rPr lang="en-US" sz="2000" b="0" dirty="0" smtClean="0"/>
              <a:t>Speed cash flow/revenue cycle</a:t>
            </a:r>
          </a:p>
          <a:p>
            <a:r>
              <a:rPr lang="en-US" sz="2000" b="0" dirty="0" smtClean="0"/>
              <a:t>Billing reconciliation improvement through reporting</a:t>
            </a:r>
          </a:p>
          <a:p>
            <a:r>
              <a:rPr lang="en-US" sz="2000" b="0" dirty="0" smtClean="0"/>
              <a:t>Improve Customer service</a:t>
            </a:r>
          </a:p>
          <a:p>
            <a:r>
              <a:rPr lang="en-US" sz="2000" b="0" dirty="0" smtClean="0"/>
              <a:t>Streamline technology and eliminate unnecessary providers</a:t>
            </a:r>
          </a:p>
          <a:p>
            <a:r>
              <a:rPr lang="en-US" sz="2000" b="0" dirty="0" smtClean="0"/>
              <a:t>Reduce outstanding receivables implementing reoccurring payments best practices</a:t>
            </a:r>
          </a:p>
          <a:p>
            <a:r>
              <a:rPr lang="en-US" sz="2000" b="0" dirty="0" smtClean="0"/>
              <a:t>Reduce PCI compliance scope/cost of compliance through Chase Paymentech hosted solutions</a:t>
            </a:r>
            <a:endParaRPr lang="en-US" sz="2000" b="0" dirty="0"/>
          </a:p>
        </p:txBody>
      </p:sp>
      <p:sp>
        <p:nvSpPr>
          <p:cNvPr id="3" name="Title 2"/>
          <p:cNvSpPr>
            <a:spLocks noGrp="1"/>
          </p:cNvSpPr>
          <p:nvPr>
            <p:ph type="title"/>
          </p:nvPr>
        </p:nvSpPr>
        <p:spPr>
          <a:xfrm>
            <a:off x="357188" y="457200"/>
            <a:ext cx="6977062" cy="609600"/>
          </a:xfrm>
        </p:spPr>
        <p:txBody>
          <a:bodyPr/>
          <a:lstStyle/>
          <a:p>
            <a:pPr>
              <a:defRPr/>
            </a:pPr>
            <a:r>
              <a:rPr lang="en-US" dirty="0" smtClean="0"/>
              <a:t/>
            </a:r>
            <a:br>
              <a:rPr lang="en-US" dirty="0" smtClean="0"/>
            </a:br>
            <a:r>
              <a:rPr lang="en-US" dirty="0" smtClean="0"/>
              <a:t/>
            </a:r>
            <a:br>
              <a:rPr lang="en-US" dirty="0" smtClean="0"/>
            </a:br>
            <a:r>
              <a:rPr lang="en-US" dirty="0" smtClean="0"/>
              <a:t>How We Help Our Clients</a:t>
            </a:r>
            <a:endParaRPr lang="en-US" dirty="0">
              <a:cs typeface="Arial" pitchFamily="34" charset="0"/>
            </a:endParaRPr>
          </a:p>
        </p:txBody>
      </p:sp>
      <p:pic>
        <p:nvPicPr>
          <p:cNvPr id="5" name="Picture 4" descr="BLP0062568.JPG"/>
          <p:cNvPicPr>
            <a:picLocks noChangeAspect="1"/>
          </p:cNvPicPr>
          <p:nvPr/>
        </p:nvPicPr>
        <p:blipFill>
          <a:blip r:embed="rId3" cstate="print"/>
          <a:srcRect l="2489"/>
          <a:stretch>
            <a:fillRect/>
          </a:stretch>
        </p:blipFill>
        <p:spPr>
          <a:xfrm>
            <a:off x="7502525" y="463550"/>
            <a:ext cx="1641475" cy="958850"/>
          </a:xfrm>
          <a:prstGeom prst="rect">
            <a:avLst/>
          </a:prstGeom>
          <a:effectLst>
            <a:outerShdw blurRad="50800" dist="38100" algn="l" rotWithShape="0">
              <a:prstClr val="black">
                <a:alpha val="40000"/>
              </a:prstClr>
            </a:outerShdw>
          </a:effectLst>
        </p:spPr>
      </p:pic>
      <p:sp>
        <p:nvSpPr>
          <p:cNvPr id="6" name="TextBox 5"/>
          <p:cNvSpPr txBox="1"/>
          <p:nvPr/>
        </p:nvSpPr>
        <p:spPr>
          <a:xfrm>
            <a:off x="7234238" y="1417638"/>
            <a:ext cx="2117725" cy="276225"/>
          </a:xfrm>
          <a:prstGeom prst="rect">
            <a:avLst/>
          </a:prstGeom>
          <a:noFill/>
        </p:spPr>
        <p:txBody>
          <a:bodyPr>
            <a:spAutoFit/>
          </a:bodyPr>
          <a:lstStyle/>
          <a:p>
            <a:pPr algn="ctr">
              <a:defRPr/>
            </a:pPr>
            <a:r>
              <a:rPr lang="en-US" sz="1150" b="1" dirty="0"/>
              <a:t>Bulletproof Technology</a:t>
            </a:r>
          </a:p>
        </p:txBody>
      </p:sp>
      <p:sp>
        <p:nvSpPr>
          <p:cNvPr id="5127" name="TextBox 6"/>
          <p:cNvSpPr txBox="1">
            <a:spLocks noChangeArrowheads="1"/>
          </p:cNvSpPr>
          <p:nvPr/>
        </p:nvSpPr>
        <p:spPr bwMode="auto">
          <a:xfrm>
            <a:off x="7488238" y="2605088"/>
            <a:ext cx="1655762" cy="277812"/>
          </a:xfrm>
          <a:prstGeom prst="rect">
            <a:avLst/>
          </a:prstGeom>
          <a:noFill/>
          <a:ln w="9525">
            <a:noFill/>
            <a:miter lim="800000"/>
            <a:headEnd/>
            <a:tailEnd/>
          </a:ln>
        </p:spPr>
        <p:txBody>
          <a:bodyPr>
            <a:spAutoFit/>
          </a:bodyPr>
          <a:lstStyle/>
          <a:p>
            <a:pPr algn="ctr"/>
            <a:r>
              <a:rPr lang="en-US" sz="1200" b="1"/>
              <a:t>Robust Products</a:t>
            </a:r>
          </a:p>
        </p:txBody>
      </p:sp>
      <p:sp>
        <p:nvSpPr>
          <p:cNvPr id="5128" name="TextBox 7"/>
          <p:cNvSpPr txBox="1">
            <a:spLocks noChangeArrowheads="1"/>
          </p:cNvSpPr>
          <p:nvPr/>
        </p:nvSpPr>
        <p:spPr bwMode="auto">
          <a:xfrm>
            <a:off x="7496175" y="3846513"/>
            <a:ext cx="1647825" cy="277812"/>
          </a:xfrm>
          <a:prstGeom prst="rect">
            <a:avLst/>
          </a:prstGeom>
          <a:noFill/>
          <a:ln w="9525">
            <a:noFill/>
            <a:miter lim="800000"/>
            <a:headEnd/>
            <a:tailEnd/>
          </a:ln>
        </p:spPr>
        <p:txBody>
          <a:bodyPr>
            <a:spAutoFit/>
          </a:bodyPr>
          <a:lstStyle/>
          <a:p>
            <a:pPr algn="ctr"/>
            <a:r>
              <a:rPr lang="en-US" sz="1200" b="1"/>
              <a:t>Deep Expertise</a:t>
            </a:r>
          </a:p>
        </p:txBody>
      </p:sp>
      <p:pic>
        <p:nvPicPr>
          <p:cNvPr id="5129" name="Picture 8" descr="technology.jpg"/>
          <p:cNvPicPr>
            <a:picLocks noChangeAspect="1"/>
          </p:cNvPicPr>
          <p:nvPr/>
        </p:nvPicPr>
        <p:blipFill>
          <a:blip r:embed="rId4" cstate="print"/>
          <a:srcRect l="23952" r="3004"/>
          <a:stretch>
            <a:fillRect/>
          </a:stretch>
        </p:blipFill>
        <p:spPr bwMode="auto">
          <a:xfrm>
            <a:off x="7497763" y="1652588"/>
            <a:ext cx="1646237" cy="952500"/>
          </a:xfrm>
          <a:prstGeom prst="rect">
            <a:avLst/>
          </a:prstGeom>
          <a:noFill/>
          <a:ln w="9525">
            <a:noFill/>
            <a:miter lim="800000"/>
            <a:headEnd/>
            <a:tailEnd/>
          </a:ln>
        </p:spPr>
      </p:pic>
      <p:pic>
        <p:nvPicPr>
          <p:cNvPr id="10" name="Picture 9" descr="iStock_000015861915Medium.jpg"/>
          <p:cNvPicPr>
            <a:picLocks noChangeAspect="1"/>
          </p:cNvPicPr>
          <p:nvPr/>
        </p:nvPicPr>
        <p:blipFill>
          <a:blip r:embed="rId5" cstate="print"/>
          <a:srcRect/>
          <a:stretch>
            <a:fillRect/>
          </a:stretch>
        </p:blipFill>
        <p:spPr>
          <a:xfrm>
            <a:off x="7500938" y="4086225"/>
            <a:ext cx="1643062" cy="935038"/>
          </a:xfrm>
          <a:prstGeom prst="rect">
            <a:avLst/>
          </a:prstGeom>
          <a:effectLst>
            <a:outerShdw blurRad="50800" dist="38100" dir="2700000" algn="tl" rotWithShape="0">
              <a:prstClr val="black">
                <a:alpha val="40000"/>
              </a:prstClr>
            </a:outerShdw>
          </a:effectLst>
        </p:spPr>
      </p:pic>
      <p:pic>
        <p:nvPicPr>
          <p:cNvPr id="11" name="Picture 10" descr="iStock_000015861915Medium.jpg"/>
          <p:cNvPicPr>
            <a:picLocks noChangeAspect="1"/>
          </p:cNvPicPr>
          <p:nvPr/>
        </p:nvPicPr>
        <p:blipFill>
          <a:blip r:embed="rId6" cstate="print"/>
          <a:srcRect/>
          <a:stretch>
            <a:fillRect/>
          </a:stretch>
        </p:blipFill>
        <p:spPr>
          <a:xfrm>
            <a:off x="7504113" y="5278438"/>
            <a:ext cx="1639887" cy="935037"/>
          </a:xfrm>
          <a:prstGeom prst="rect">
            <a:avLst/>
          </a:prstGeom>
          <a:effectLst>
            <a:outerShdw blurRad="50800" dist="38100" dir="2700000" algn="tl" rotWithShape="0">
              <a:prstClr val="black">
                <a:alpha val="40000"/>
              </a:prstClr>
            </a:outerShdw>
          </a:effectLst>
        </p:spPr>
      </p:pic>
      <p:sp>
        <p:nvSpPr>
          <p:cNvPr id="5132" name="TextBox 11"/>
          <p:cNvSpPr txBox="1">
            <a:spLocks noChangeArrowheads="1"/>
          </p:cNvSpPr>
          <p:nvPr/>
        </p:nvSpPr>
        <p:spPr bwMode="auto">
          <a:xfrm>
            <a:off x="7502525" y="5006975"/>
            <a:ext cx="1641475" cy="277813"/>
          </a:xfrm>
          <a:prstGeom prst="rect">
            <a:avLst/>
          </a:prstGeom>
          <a:noFill/>
          <a:ln w="9525">
            <a:noFill/>
            <a:miter lim="800000"/>
            <a:headEnd/>
            <a:tailEnd/>
          </a:ln>
        </p:spPr>
        <p:txBody>
          <a:bodyPr>
            <a:spAutoFit/>
          </a:bodyPr>
          <a:lstStyle/>
          <a:p>
            <a:pPr algn="ctr"/>
            <a:r>
              <a:rPr lang="en-US" sz="1200" b="1"/>
              <a:t>Innovation</a:t>
            </a:r>
          </a:p>
        </p:txBody>
      </p:sp>
      <p:sp>
        <p:nvSpPr>
          <p:cNvPr id="5133" name="TextBox 12"/>
          <p:cNvSpPr txBox="1">
            <a:spLocks noChangeArrowheads="1"/>
          </p:cNvSpPr>
          <p:nvPr/>
        </p:nvSpPr>
        <p:spPr bwMode="auto">
          <a:xfrm>
            <a:off x="7415213" y="6205538"/>
            <a:ext cx="1728787" cy="277812"/>
          </a:xfrm>
          <a:prstGeom prst="rect">
            <a:avLst/>
          </a:prstGeom>
          <a:noFill/>
          <a:ln w="9525">
            <a:noFill/>
            <a:miter lim="800000"/>
            <a:headEnd/>
            <a:tailEnd/>
          </a:ln>
        </p:spPr>
        <p:txBody>
          <a:bodyPr>
            <a:spAutoFit/>
          </a:bodyPr>
          <a:lstStyle/>
          <a:p>
            <a:pPr algn="ctr"/>
            <a:r>
              <a:rPr lang="en-US" sz="1200" b="1"/>
              <a:t>Process</a:t>
            </a:r>
          </a:p>
        </p:txBody>
      </p:sp>
      <p:pic>
        <p:nvPicPr>
          <p:cNvPr id="14" name="Picture 13" descr="1508877.jpg"/>
          <p:cNvPicPr>
            <a:picLocks noChangeAspect="1"/>
          </p:cNvPicPr>
          <p:nvPr/>
        </p:nvPicPr>
        <p:blipFill>
          <a:blip r:embed="rId7" cstate="print"/>
          <a:srcRect/>
          <a:stretch>
            <a:fillRect/>
          </a:stretch>
        </p:blipFill>
        <p:spPr bwMode="auto">
          <a:xfrm>
            <a:off x="7518400" y="2895600"/>
            <a:ext cx="1625600" cy="957263"/>
          </a:xfrm>
          <a:prstGeom prst="rect">
            <a:avLst/>
          </a:prstGeom>
          <a:noFill/>
          <a:ln w="9525">
            <a:noFill/>
            <a:miter lim="800000"/>
            <a:headEnd/>
            <a:tailEnd/>
          </a:ln>
          <a:effectLst>
            <a:outerShdw dist="38100" algn="l" rotWithShape="0">
              <a:srgbClr val="000000">
                <a:alpha val="39999"/>
              </a:srgbClr>
            </a:outerShdw>
          </a:effec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305" y="1774209"/>
            <a:ext cx="3854154" cy="4321792"/>
          </a:xfrm>
        </p:spPr>
        <p:txBody>
          <a:bodyPr/>
          <a:lstStyle/>
          <a:p>
            <a:r>
              <a:rPr lang="en-US" sz="2000" b="0" dirty="0" smtClean="0"/>
              <a:t>An application on Chase </a:t>
            </a:r>
            <a:r>
              <a:rPr lang="en-US" sz="2000" b="0" dirty="0" err="1" smtClean="0"/>
              <a:t>Paymentech's</a:t>
            </a:r>
            <a:r>
              <a:rPr lang="en-US" sz="2000" b="0" dirty="0" smtClean="0"/>
              <a:t> web servers </a:t>
            </a:r>
          </a:p>
          <a:p>
            <a:r>
              <a:rPr lang="en-US" sz="2000" b="0" dirty="0" smtClean="0"/>
              <a:t>Supports transaction processing for the retail, card-present environment</a:t>
            </a:r>
          </a:p>
          <a:p>
            <a:r>
              <a:rPr lang="en-US" sz="2000" b="0" dirty="0" smtClean="0"/>
              <a:t>Offers card processing from your web-enabled personal computer, paired with an external card reader; a receipt printer is also available</a:t>
            </a:r>
          </a:p>
          <a:p>
            <a:pPr marL="166688" indent="-166688" eaLnBrk="1" hangingPunct="1"/>
            <a:endParaRPr lang="en-US" sz="2000" dirty="0" smtClean="0"/>
          </a:p>
          <a:p>
            <a:pPr eaLnBrk="1" hangingPunct="1">
              <a:lnSpc>
                <a:spcPct val="90000"/>
              </a:lnSpc>
            </a:pPr>
            <a:endParaRPr lang="en-US" sz="2000" dirty="0" smtClean="0">
              <a:solidFill>
                <a:schemeClr val="tx1"/>
              </a:solidFill>
            </a:endParaRPr>
          </a:p>
        </p:txBody>
      </p:sp>
      <p:sp>
        <p:nvSpPr>
          <p:cNvPr id="3" name="Title 2"/>
          <p:cNvSpPr>
            <a:spLocks noGrp="1"/>
          </p:cNvSpPr>
          <p:nvPr>
            <p:ph type="title"/>
          </p:nvPr>
        </p:nvSpPr>
        <p:spPr>
          <a:xfrm>
            <a:off x="911853" y="457200"/>
            <a:ext cx="6976423" cy="609600"/>
          </a:xfrm>
        </p:spPr>
        <p:txBody>
          <a:bodyPr/>
          <a:lstStyle/>
          <a:p>
            <a:r>
              <a:rPr lang="en-US" dirty="0" err="1" smtClean="0"/>
              <a:t>iTerminal</a:t>
            </a:r>
            <a:r>
              <a:rPr lang="en-US" baseline="30000" dirty="0" smtClean="0"/>
              <a:t> ®</a:t>
            </a:r>
            <a:endParaRPr lang="en-US" dirty="0"/>
          </a:p>
        </p:txBody>
      </p:sp>
      <p:sp>
        <p:nvSpPr>
          <p:cNvPr id="4" name="Text Placeholder 3"/>
          <p:cNvSpPr>
            <a:spLocks noGrp="1"/>
          </p:cNvSpPr>
          <p:nvPr>
            <p:ph type="body" sz="quarter" idx="13"/>
          </p:nvPr>
        </p:nvSpPr>
        <p:spPr>
          <a:xfrm>
            <a:off x="911853" y="989861"/>
            <a:ext cx="6976423" cy="554037"/>
          </a:xfrm>
        </p:spPr>
        <p:txBody>
          <a:bodyPr/>
          <a:lstStyle/>
          <a:p>
            <a:r>
              <a:rPr lang="en-US" dirty="0" smtClean="0"/>
              <a:t>Card-Present, hosted solution</a:t>
            </a:r>
            <a:endParaRPr lang="en-US" dirty="0"/>
          </a:p>
        </p:txBody>
      </p:sp>
      <p:pic>
        <p:nvPicPr>
          <p:cNvPr id="5" name="Picture 4" descr="New_iTerm_Screen.jpg"/>
          <p:cNvPicPr>
            <a:picLocks noChangeAspect="1"/>
          </p:cNvPicPr>
          <p:nvPr/>
        </p:nvPicPr>
        <p:blipFill>
          <a:blip r:embed="rId2" cstate="print"/>
          <a:stretch>
            <a:fillRect/>
          </a:stretch>
        </p:blipFill>
        <p:spPr>
          <a:xfrm>
            <a:off x="4634362" y="1478423"/>
            <a:ext cx="4287446" cy="2299013"/>
          </a:xfrm>
          <a:prstGeom prst="rect">
            <a:avLst/>
          </a:prstGeom>
          <a:ln>
            <a:solidFill>
              <a:schemeClr val="bg1">
                <a:lumMod val="50000"/>
              </a:schemeClr>
            </a:solid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2568" y="1774209"/>
            <a:ext cx="7675645" cy="4321792"/>
          </a:xfrm>
        </p:spPr>
        <p:txBody>
          <a:bodyPr/>
          <a:lstStyle/>
          <a:p>
            <a:r>
              <a:rPr lang="en-US" sz="2000" b="0" dirty="0" smtClean="0"/>
              <a:t>Your </a:t>
            </a:r>
            <a:r>
              <a:rPr lang="en-US" sz="2000" b="0" dirty="0" err="1" smtClean="0"/>
              <a:t>iTerminal</a:t>
            </a:r>
            <a:r>
              <a:rPr lang="en-US" sz="2000" b="0" dirty="0" smtClean="0"/>
              <a:t> account may have multiple user logons. You have the flexibility to designate each user’s level of access. Control permissions and track users’ transaction history by assigning one of these three access levels:</a:t>
            </a:r>
          </a:p>
          <a:p>
            <a:r>
              <a:rPr lang="en-US" sz="2000" b="0" dirty="0" smtClean="0"/>
              <a:t>Manager Full Access: No security restrictions and full rights to all features without having to enter access codes</a:t>
            </a:r>
          </a:p>
          <a:p>
            <a:r>
              <a:rPr lang="en-US" sz="2000" b="0" dirty="0" smtClean="0"/>
              <a:t>Administrator Read-Only Access: Read-only rights to </a:t>
            </a:r>
            <a:r>
              <a:rPr lang="en-US" sz="2000" b="0" dirty="0" err="1" smtClean="0"/>
              <a:t>iTerminal</a:t>
            </a:r>
            <a:r>
              <a:rPr lang="en-US" sz="2000" b="0" dirty="0" smtClean="0"/>
              <a:t> screens and report generation</a:t>
            </a:r>
          </a:p>
          <a:p>
            <a:r>
              <a:rPr lang="en-US" sz="2000" b="0" dirty="0" smtClean="0"/>
              <a:t>Store Regular Access: User must enter correct access codes where enabled</a:t>
            </a:r>
          </a:p>
        </p:txBody>
      </p:sp>
      <p:sp>
        <p:nvSpPr>
          <p:cNvPr id="3" name="Title 2"/>
          <p:cNvSpPr>
            <a:spLocks noGrp="1"/>
          </p:cNvSpPr>
          <p:nvPr>
            <p:ph type="title"/>
          </p:nvPr>
        </p:nvSpPr>
        <p:spPr>
          <a:xfrm>
            <a:off x="717293" y="457200"/>
            <a:ext cx="6976423" cy="609600"/>
          </a:xfrm>
        </p:spPr>
        <p:txBody>
          <a:bodyPr/>
          <a:lstStyle/>
          <a:p>
            <a:r>
              <a:rPr lang="en-US" dirty="0" err="1" smtClean="0"/>
              <a:t>iTerminal</a:t>
            </a:r>
            <a:r>
              <a:rPr lang="en-US" baseline="30000" dirty="0" smtClean="0"/>
              <a:t>®</a:t>
            </a:r>
            <a:endParaRPr lang="en-US" dirty="0"/>
          </a:p>
        </p:txBody>
      </p:sp>
      <p:sp>
        <p:nvSpPr>
          <p:cNvPr id="4" name="Text Placeholder 3"/>
          <p:cNvSpPr>
            <a:spLocks noGrp="1"/>
          </p:cNvSpPr>
          <p:nvPr>
            <p:ph type="body" sz="quarter" idx="13"/>
          </p:nvPr>
        </p:nvSpPr>
        <p:spPr>
          <a:xfrm>
            <a:off x="717293" y="989861"/>
            <a:ext cx="6976423" cy="554037"/>
          </a:xfrm>
        </p:spPr>
        <p:txBody>
          <a:bodyPr/>
          <a:lstStyle/>
          <a:p>
            <a:r>
              <a:rPr lang="en-US" dirty="0" smtClean="0"/>
              <a:t>How can I control my account?</a:t>
            </a:r>
            <a:endParaRPr lang="en-US" dirty="0"/>
          </a:p>
        </p:txBody>
      </p:sp>
    </p:spTree>
  </p:cSld>
  <p:clrMapOvr>
    <a:masterClrMapping/>
  </p:clrMapOvr>
  <p:transition spd="med">
    <p:fade/>
  </p:transition>
</p:sld>
</file>

<file path=ppt/theme/theme1.xml><?xml version="1.0" encoding="utf-8"?>
<a:theme xmlns:a="http://schemas.openxmlformats.org/drawingml/2006/main" name="Blank Presentation">
  <a:themeElements>
    <a:clrScheme name="Chase Paymentech">
      <a:dk1>
        <a:srgbClr val="000000"/>
      </a:dk1>
      <a:lt1>
        <a:srgbClr val="FFFFFF"/>
      </a:lt1>
      <a:dk2>
        <a:srgbClr val="808080"/>
      </a:dk2>
      <a:lt2>
        <a:srgbClr val="E6D25A"/>
      </a:lt2>
      <a:accent1>
        <a:srgbClr val="66CCFF"/>
      </a:accent1>
      <a:accent2>
        <a:srgbClr val="CC9900"/>
      </a:accent2>
      <a:accent3>
        <a:srgbClr val="DE6A13"/>
      </a:accent3>
      <a:accent4>
        <a:srgbClr val="93AD28"/>
      </a:accent4>
      <a:accent5>
        <a:srgbClr val="808080"/>
      </a:accent5>
      <a:accent6>
        <a:srgbClr val="0066CC"/>
      </a:accent6>
      <a:hlink>
        <a:srgbClr val="009999"/>
      </a:hlink>
      <a:folHlink>
        <a:srgbClr val="99CC00"/>
      </a:folHlink>
    </a:clrScheme>
    <a:fontScheme name="Chase Paymentech">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23259</TotalTime>
  <Words>900</Words>
  <Application>Microsoft Office PowerPoint</Application>
  <PresentationFormat>On-screen Show (4:3)</PresentationFormat>
  <Paragraphs>157</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Slide 1</vt:lpstr>
      <vt:lpstr>Today’s Agenda</vt:lpstr>
      <vt:lpstr>What is on your mind today? </vt:lpstr>
      <vt:lpstr>Convenience Fees and Surcharging are different</vt:lpstr>
      <vt:lpstr>Pricing Methodologies</vt:lpstr>
      <vt:lpstr>PCI Compliance</vt:lpstr>
      <vt:lpstr>  How We Help Our Clients</vt:lpstr>
      <vt:lpstr>iTerminal ®</vt:lpstr>
      <vt:lpstr>iTerminal®</vt:lpstr>
      <vt:lpstr>Orbital® Virtual Terminal</vt:lpstr>
      <vt:lpstr>Hosted Pay Page</vt:lpstr>
      <vt:lpstr>Hosted Pay Page</vt:lpstr>
      <vt:lpstr>Hosted Pay Page</vt:lpstr>
      <vt:lpstr>Internet Reporting</vt:lpstr>
      <vt:lpstr>Chase Paymentech Overview</vt:lpstr>
      <vt:lpstr>Slide 16</vt:lpstr>
    </vt:vector>
  </TitlesOfParts>
  <Company>Chase Paymentech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somebody</dc:creator>
  <cp:lastModifiedBy>schereri</cp:lastModifiedBy>
  <cp:revision>290</cp:revision>
  <dcterms:created xsi:type="dcterms:W3CDTF">2011-08-26T22:17:05Z</dcterms:created>
  <dcterms:modified xsi:type="dcterms:W3CDTF">2013-03-11T16:38:12Z</dcterms:modified>
</cp:coreProperties>
</file>