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68" r:id="rId2"/>
    <p:sldId id="257" r:id="rId3"/>
    <p:sldId id="258" r:id="rId4"/>
    <p:sldId id="259" r:id="rId5"/>
    <p:sldId id="260" r:id="rId6"/>
    <p:sldId id="263" r:id="rId7"/>
    <p:sldId id="276" r:id="rId8"/>
    <p:sldId id="264" r:id="rId9"/>
    <p:sldId id="265" r:id="rId10"/>
    <p:sldId id="288" r:id="rId11"/>
    <p:sldId id="279" r:id="rId12"/>
    <p:sldId id="286" r:id="rId13"/>
    <p:sldId id="26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E80"/>
    <a:srgbClr val="F3CC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346763-946C-4E59-8AA7-50713322C8EE}" type="datetimeFigureOut">
              <a:rPr lang="en-US" smtClean="0"/>
              <a:pPr/>
              <a:t>7/31/2013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20479-020C-48D1-A2EC-D8412306EC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3041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3378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2272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4899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28802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9728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33715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202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47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443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61850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704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2CCC6-AA58-424C-8F37-BF33C2D8B57A}" type="datetimeFigureOut">
              <a:rPr lang="en-US" smtClean="0"/>
              <a:pPr/>
              <a:t>7/31/2013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E4250-F76C-4222-8D35-80B81354A7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9974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clark@edustaffonline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mailto:cwoods@edustaffonline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4"/>
          <a:stretch/>
        </p:blipFill>
        <p:spPr>
          <a:xfrm>
            <a:off x="0" y="152401"/>
            <a:ext cx="9144000" cy="5943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-45027" y="6153494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3CC5D"/>
                </a:solidFill>
                <a:latin typeface="Arial" pitchFamily="34" charset="0"/>
                <a:cs typeface="Arial" pitchFamily="34" charset="0"/>
              </a:rPr>
              <a:t>Adjunct Employee Staffing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1524000"/>
            <a:ext cx="45720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i="1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Innovative Staffing Solutions...</a:t>
            </a:r>
            <a:endParaRPr lang="en-US" sz="1700" b="1" i="1" dirty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57400" y="1855857"/>
            <a:ext cx="35814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US" sz="1700" b="1" i="1" dirty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255657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46335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0"/>
          <a:stretch/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429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838199"/>
          </a:xfrm>
        </p:spPr>
        <p:txBody>
          <a:bodyPr/>
          <a:lstStyle/>
          <a:p>
            <a:r>
              <a:rPr lang="en-US" dirty="0"/>
              <a:t>Collegiate Pricing &amp; Comparison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62000" y="898738"/>
            <a:ext cx="7848600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500" dirty="0" smtClean="0"/>
          </a:p>
          <a:p>
            <a:r>
              <a:rPr lang="en-US" sz="1600" u="sng" dirty="0"/>
              <a:t>Description			Community College		</a:t>
            </a:r>
            <a:r>
              <a:rPr lang="en-US" sz="1600" u="sng" dirty="0" err="1"/>
              <a:t>EDUStaff</a:t>
            </a:r>
            <a:endParaRPr lang="en-US" sz="1600" u="sng" dirty="0"/>
          </a:p>
          <a:p>
            <a:r>
              <a:rPr lang="en-US" sz="1600" dirty="0"/>
              <a:t>Social Security Tax			7.65%			7.65%</a:t>
            </a:r>
          </a:p>
          <a:p>
            <a:r>
              <a:rPr lang="en-US" sz="1600" dirty="0"/>
              <a:t>SUTA Tax				[1.00%]			1.93%	</a:t>
            </a:r>
          </a:p>
          <a:p>
            <a:r>
              <a:rPr lang="en-US" sz="1600" dirty="0"/>
              <a:t>FUTA Tax				[0.00%]			0.60%</a:t>
            </a:r>
          </a:p>
          <a:p>
            <a:r>
              <a:rPr lang="en-US" sz="1600" dirty="0"/>
              <a:t>Employer Pension Funding 		25.40%			0.00%</a:t>
            </a:r>
          </a:p>
          <a:p>
            <a:r>
              <a:rPr lang="en-US" sz="1600" dirty="0"/>
              <a:t>Workers Compensation Premium		[0.20%]			0.67%</a:t>
            </a:r>
          </a:p>
          <a:p>
            <a:r>
              <a:rPr lang="en-US" sz="1600" dirty="0"/>
              <a:t>Employment Practices Insurance Premium	[0.20%]			0.20%	     Payroll Processing Hard Cost		</a:t>
            </a:r>
            <a:r>
              <a:rPr lang="en-US" sz="1600" u="sng" dirty="0"/>
              <a:t>[0.30%]</a:t>
            </a:r>
            <a:r>
              <a:rPr lang="en-US" sz="1600" dirty="0"/>
              <a:t>			</a:t>
            </a:r>
            <a:r>
              <a:rPr lang="en-US" sz="1600" u="sng" dirty="0"/>
              <a:t>0.30%</a:t>
            </a:r>
            <a:r>
              <a:rPr lang="en-US" sz="1600" dirty="0"/>
              <a:t>	        Hard Cost Replacement		</a:t>
            </a:r>
            <a:r>
              <a:rPr lang="en-US" sz="1600" b="1" dirty="0"/>
              <a:t>35.22%</a:t>
            </a:r>
            <a:r>
              <a:rPr lang="en-US" sz="1600" dirty="0"/>
              <a:t>			</a:t>
            </a:r>
            <a:r>
              <a:rPr lang="en-US" sz="1600" b="1" dirty="0"/>
              <a:t>11.35%</a:t>
            </a:r>
          </a:p>
          <a:p>
            <a:endParaRPr lang="en-US" sz="1600" b="1" dirty="0"/>
          </a:p>
          <a:p>
            <a:r>
              <a:rPr lang="en-US" sz="1600" dirty="0"/>
              <a:t>Services Cost Replacement		[Replacement]		4.40%</a:t>
            </a:r>
            <a:br>
              <a:rPr lang="en-US" sz="1600" dirty="0"/>
            </a:br>
            <a:r>
              <a:rPr lang="en-US" sz="1600" dirty="0"/>
              <a:t>Recruiting, Screening, Training, Dispatching </a:t>
            </a:r>
          </a:p>
          <a:p>
            <a:r>
              <a:rPr lang="en-US" sz="1600" dirty="0"/>
              <a:t>Management, Employee Management, Payroll Managing </a:t>
            </a:r>
          </a:p>
          <a:p>
            <a:endParaRPr lang="en-US" sz="1600" dirty="0"/>
          </a:p>
          <a:p>
            <a:r>
              <a:rPr lang="en-US" sz="1600" dirty="0"/>
              <a:t>Total Cost:				35.22%			15.75%</a:t>
            </a:r>
          </a:p>
          <a:p>
            <a:endParaRPr lang="en-US" sz="1600" dirty="0"/>
          </a:p>
          <a:p>
            <a:r>
              <a:rPr lang="en-US" sz="1600" dirty="0"/>
              <a:t>Total Saving:			+ 19.47%	</a:t>
            </a:r>
          </a:p>
        </p:txBody>
      </p:sp>
    </p:spTree>
    <p:extLst>
      <p:ext uri="{BB962C8B-B14F-4D97-AF65-F5344CB8AC3E}">
        <p14:creationId xmlns:p14="http://schemas.microsoft.com/office/powerpoint/2010/main" xmlns="" val="111466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09420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83819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Summary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228600" y="1752600"/>
            <a:ext cx="8915400" cy="2971800"/>
          </a:xfrm>
        </p:spPr>
        <p:txBody>
          <a:bodyPr>
            <a:normAutofit/>
          </a:bodyPr>
          <a:lstStyle/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Leading Consulting Group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Emphasis on Recruiting, Screening &amp; Training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Competitively Priced Solution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Our Customers are Satisfied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4227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90"/>
          <a:stretch/>
        </p:blipFill>
        <p:spPr>
          <a:xfrm>
            <a:off x="0" y="155448"/>
            <a:ext cx="9144000" cy="5940552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2362200"/>
            <a:ext cx="9144000" cy="838199"/>
          </a:xfrm>
        </p:spPr>
        <p:txBody>
          <a:bodyPr>
            <a:noAutofit/>
          </a:bodyPr>
          <a:lstStyle/>
          <a:p>
            <a:r>
              <a:rPr lang="en-US" sz="7700" dirty="0" smtClean="0">
                <a:latin typeface="Arial" pitchFamily="34" charset="0"/>
                <a:cs typeface="Arial" pitchFamily="34" charset="0"/>
              </a:rPr>
              <a:t>Questions?</a:t>
            </a:r>
            <a:endParaRPr lang="en-US" sz="77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7046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44"/>
          <a:stretch/>
        </p:blipFill>
        <p:spPr>
          <a:xfrm>
            <a:off x="0" y="145119"/>
            <a:ext cx="9144000" cy="5950881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810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155448"/>
            <a:ext cx="9144000" cy="5940552"/>
          </a:xfrm>
        </p:spPr>
        <p:txBody>
          <a:bodyPr>
            <a:normAutofit fontScale="90000"/>
          </a:bodyPr>
          <a:lstStyle/>
          <a:p>
            <a:r>
              <a:rPr lang="en-US" sz="5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5400" dirty="0" smtClean="0">
                <a:latin typeface="Arial" pitchFamily="34" charset="0"/>
                <a:cs typeface="Arial" pitchFamily="34" charset="0"/>
              </a:rPr>
            </a:br>
            <a:r>
              <a:rPr lang="en-US" sz="5400" dirty="0" smtClean="0">
                <a:latin typeface="Arial" pitchFamily="34" charset="0"/>
                <a:cs typeface="Arial" pitchFamily="34" charset="0"/>
              </a:rPr>
              <a:t>THANK YOU!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Clark Galloway - Presenter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EDUStaff, LLC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  <a:hlinkClick r:id="rId3"/>
              </a:rPr>
              <a:t>Clark@EDUStaffOnline.com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616.309.8182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Crista Woods-Presenter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EDUStaff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, LLC</a:t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  <a:hlinkClick r:id="rId4"/>
              </a:rPr>
              <a:t>cwoods@edustaffonline.com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>877-974-6338 x 105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>
                <a:latin typeface="Arial" pitchFamily="34" charset="0"/>
                <a:cs typeface="Arial" pitchFamily="34" charset="0"/>
              </a:rPr>
            </a:br>
            <a:r>
              <a:rPr lang="en-US" sz="2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800" dirty="0" smtClean="0">
                <a:latin typeface="Arial" pitchFamily="34" charset="0"/>
                <a:cs typeface="Arial" pitchFamily="34" charset="0"/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8647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47065"/>
            <a:ext cx="9144000" cy="606731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524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28600" y="3810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83819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Welcome &amp; Introduction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228600" y="1604391"/>
            <a:ext cx="8915400" cy="3577209"/>
          </a:xfrm>
        </p:spPr>
        <p:txBody>
          <a:bodyPr>
            <a:normAutofit/>
          </a:bodyPr>
          <a:lstStyle/>
          <a:p>
            <a:pPr marL="457200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About EDUStaff &amp; Team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Subject Points: </a:t>
            </a:r>
          </a:p>
          <a:p>
            <a:pPr marL="914400" lvl="1" indent="-274320" algn="l">
              <a:spcBef>
                <a:spcPts val="0"/>
              </a:spcBef>
              <a:buSzPct val="107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Advertising, Recruiting, Screening, &amp; Training</a:t>
            </a:r>
          </a:p>
          <a:p>
            <a:pPr marL="914400" lvl="1" indent="-274320" algn="l">
              <a:spcBef>
                <a:spcPts val="0"/>
              </a:spcBef>
              <a:buSzPct val="107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Management, &amp; Reporting</a:t>
            </a:r>
          </a:p>
          <a:p>
            <a:pPr marL="914400" lvl="1" indent="-274320" algn="l">
              <a:spcBef>
                <a:spcPts val="0"/>
              </a:spcBef>
              <a:buSzPct val="107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Payroll &amp; Accounting</a:t>
            </a:r>
          </a:p>
          <a:p>
            <a:pPr marL="914400" lvl="1" indent="-274320" algn="l">
              <a:spcBef>
                <a:spcPts val="0"/>
              </a:spcBef>
              <a:buSzPct val="107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Financial, Contractual, &amp; Pricing</a:t>
            </a:r>
          </a:p>
          <a:p>
            <a:pPr marL="800100" lvl="1" indent="-342900" algn="l">
              <a:spcBef>
                <a:spcPts val="0"/>
              </a:spcBef>
              <a:buSzPct val="107000"/>
              <a:buFont typeface="Arial" pitchFamily="34" charset="0"/>
              <a:buChar char="•"/>
            </a:pPr>
            <a:endParaRPr lang="en-US" sz="2200" dirty="0" smtClean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  <a:p>
            <a:pPr marL="457200" indent="-274320" algn="l">
              <a:spcBef>
                <a:spcPts val="0"/>
              </a:spcBef>
              <a:buSzPct val="107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Open Discussion &amp; Questions throughout Presentation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18651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44"/>
            <a:ext cx="9144000" cy="60937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8600" y="3810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83819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Recruiting, Publicity, Advertising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228600" y="1600200"/>
            <a:ext cx="8915400" cy="3505200"/>
          </a:xfrm>
        </p:spPr>
        <p:txBody>
          <a:bodyPr>
            <a:normAutofit lnSpcReduction="10000"/>
          </a:bodyPr>
          <a:lstStyle/>
          <a:p>
            <a:pPr marL="457200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Advertising</a:t>
            </a:r>
          </a:p>
          <a:p>
            <a:pPr marL="914400" lvl="1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General Announcement Emails</a:t>
            </a:r>
          </a:p>
          <a:p>
            <a:pPr marL="914400" lvl="1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Print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Current Staff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Job Fairs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Collegiate Education Departments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Online Programs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SzPct val="107000"/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Retirees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59296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385"/>
            <a:ext cx="9144000" cy="609061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83819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Pre-Employment Screening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228600" y="1371600"/>
            <a:ext cx="8915400" cy="3048000"/>
          </a:xfrm>
        </p:spPr>
        <p:txBody>
          <a:bodyPr>
            <a:normAutofit/>
          </a:bodyPr>
          <a:lstStyle/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Proactive </a:t>
            </a:r>
            <a:r>
              <a:rPr lang="en-US" sz="26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Reference </a:t>
            </a: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Check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Initial Interviewing</a:t>
            </a:r>
            <a:endParaRPr lang="en-US" sz="2600" dirty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State-Required </a:t>
            </a:r>
            <a:r>
              <a:rPr lang="en-US" sz="26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Screening </a:t>
            </a: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Requirements</a:t>
            </a:r>
            <a:endParaRPr lang="en-US" sz="2600" dirty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474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6"/>
          <a:stretch/>
        </p:blipFill>
        <p:spPr>
          <a:xfrm flipH="1">
            <a:off x="0" y="155448"/>
            <a:ext cx="9144000" cy="6093756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83819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Training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228600" y="1066800"/>
            <a:ext cx="8915400" cy="4495800"/>
          </a:xfrm>
        </p:spPr>
        <p:txBody>
          <a:bodyPr>
            <a:normAutofit/>
          </a:bodyPr>
          <a:lstStyle/>
          <a:p>
            <a:pPr marL="457200" indent="-274320" algn="l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Positional Training by Site Management</a:t>
            </a:r>
          </a:p>
          <a:p>
            <a:pPr lvl="2" indent="-274320" algn="l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Written Materials, Internet, and Group Training</a:t>
            </a:r>
          </a:p>
          <a:p>
            <a:pPr marL="457200" indent="-274320"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GCN Training Modules</a:t>
            </a:r>
          </a:p>
          <a:p>
            <a:pPr marL="914400" lvl="1" indent="-274320"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9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Allergies </a:t>
            </a:r>
            <a:r>
              <a:rPr lang="en-US" sz="19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Management</a:t>
            </a:r>
          </a:p>
          <a:p>
            <a:pPr marL="914400" lvl="1" indent="-274320"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9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Blood Borne Pathogens</a:t>
            </a:r>
          </a:p>
          <a:p>
            <a:pPr marL="914400" lvl="1" indent="-274320"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9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FERPA</a:t>
            </a:r>
          </a:p>
          <a:p>
            <a:pPr marL="914400" lvl="1" indent="-274320"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9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Hazard Communications</a:t>
            </a:r>
          </a:p>
          <a:p>
            <a:pPr marL="914400" lvl="1" indent="-274320" algn="l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en-US" sz="19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Sexual Harassment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Employment </a:t>
            </a:r>
            <a:r>
              <a:rPr lang="en-US" sz="28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Orientation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Resources &amp; Tools</a:t>
            </a:r>
            <a:endParaRPr lang="en-US" sz="2800" dirty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7981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83819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Payroll &amp; Accounting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915400" cy="1905000"/>
          </a:xfrm>
        </p:spPr>
        <p:txBody>
          <a:bodyPr>
            <a:normAutofit/>
          </a:bodyPr>
          <a:lstStyle/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Completely Paperless Process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Quick Turn Payroll Timelines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Stipend / Adjustment Integration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Fully Integrated Cost Accounting</a:t>
            </a:r>
          </a:p>
        </p:txBody>
      </p:sp>
      <p:pic>
        <p:nvPicPr>
          <p:cNvPr id="1026" name="Picture 2" descr="C:\Users\ithaler.EDUSTAFF\AppData\Local\Microsoft\Windows\Temporary Internet Files\Content.IE5\O9VFG1ZD\MC9002026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04168" y="3686175"/>
            <a:ext cx="5135664" cy="210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56482" y="4343400"/>
            <a:ext cx="2458518" cy="6937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9202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27" t="3529" r="6343" b="44768"/>
          <a:stretch/>
        </p:blipFill>
        <p:spPr>
          <a:xfrm>
            <a:off x="838200" y="239232"/>
            <a:ext cx="7467600" cy="563253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858571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55448"/>
            <a:ext cx="9144000" cy="612119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810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457200"/>
            <a:ext cx="9144000" cy="83819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Financial &amp; Contractual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228600" y="2117957"/>
            <a:ext cx="8915400" cy="1996843"/>
          </a:xfrm>
        </p:spPr>
        <p:txBody>
          <a:bodyPr>
            <a:normAutofit/>
          </a:bodyPr>
          <a:lstStyle/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Simple Fee Structure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Complete Cash Flow Separation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No Indirect Escalator Clauses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Transparent Pricing</a:t>
            </a:r>
            <a:endParaRPr lang="en-US" sz="2600" dirty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97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000"/>
          <a:stretch/>
        </p:blipFill>
        <p:spPr>
          <a:xfrm>
            <a:off x="0" y="0"/>
            <a:ext cx="9144000" cy="61722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096000"/>
            <a:ext cx="9144000" cy="0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-76200"/>
            <a:ext cx="9144000" cy="228600"/>
          </a:xfrm>
          <a:prstGeom prst="rect">
            <a:avLst/>
          </a:prstGeom>
          <a:solidFill>
            <a:srgbClr val="0A4E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0" y="152400"/>
            <a:ext cx="9144000" cy="3048"/>
          </a:xfrm>
          <a:prstGeom prst="line">
            <a:avLst/>
          </a:prstGeom>
          <a:ln w="63500">
            <a:solidFill>
              <a:srgbClr val="F3CC5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6096000"/>
            <a:ext cx="9144000" cy="762000"/>
          </a:xfrm>
          <a:prstGeom prst="rect">
            <a:avLst/>
          </a:prstGeom>
          <a:pattFill prst="wdUpDiag">
            <a:fgClr>
              <a:schemeClr val="accent1">
                <a:lumMod val="75000"/>
              </a:schemeClr>
            </a:fgClr>
            <a:bgClr>
              <a:srgbClr val="0A4E80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 smtClean="0">
              <a:solidFill>
                <a:srgbClr val="F3CC5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28600" y="304800"/>
            <a:ext cx="8686800" cy="5486400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solidFill>
              <a:srgbClr val="0A4E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838199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Benefits to a Third Party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Subtitle 4"/>
          <p:cNvSpPr>
            <a:spLocks noGrp="1"/>
          </p:cNvSpPr>
          <p:nvPr>
            <p:ph type="subTitle" idx="1"/>
          </p:nvPr>
        </p:nvSpPr>
        <p:spPr>
          <a:xfrm>
            <a:off x="228600" y="1676400"/>
            <a:ext cx="8915400" cy="3429000"/>
          </a:xfrm>
        </p:spPr>
        <p:txBody>
          <a:bodyPr>
            <a:noAutofit/>
          </a:bodyPr>
          <a:lstStyle/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Release of Significant </a:t>
            </a:r>
            <a:r>
              <a:rPr lang="en-US" sz="26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HR </a:t>
            </a: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Responsibilities</a:t>
            </a:r>
            <a:endParaRPr lang="en-US" sz="2600" dirty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Access to </a:t>
            </a: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More Recruiting and Advertising</a:t>
            </a:r>
            <a:endParaRPr lang="en-US" sz="2600" dirty="0">
              <a:solidFill>
                <a:srgbClr val="0A4E80"/>
              </a:solidFill>
              <a:latin typeface="Arial" pitchFamily="34" charset="0"/>
              <a:cs typeface="Arial" pitchFamily="34" charset="0"/>
            </a:endParaRP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Paperless Payroll Process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Integrated Accounting</a:t>
            </a:r>
          </a:p>
          <a:p>
            <a:pPr marL="457200" indent="-274320" algn="l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600" dirty="0" smtClean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Collaborative </a:t>
            </a:r>
            <a:r>
              <a:rPr lang="en-US" sz="2600" dirty="0">
                <a:solidFill>
                  <a:srgbClr val="0A4E80"/>
                </a:solidFill>
                <a:latin typeface="Arial" pitchFamily="34" charset="0"/>
                <a:cs typeface="Arial" pitchFamily="34" charset="0"/>
              </a:rPr>
              <a:t>Effort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5486400"/>
            <a:ext cx="4860957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566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188</Words>
  <Application>Microsoft Office PowerPoint</Application>
  <PresentationFormat>On-screen Show (4:3)</PresentationFormat>
  <Paragraphs>74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Welcome &amp; Introduction</vt:lpstr>
      <vt:lpstr>Recruiting, Publicity, Advertising</vt:lpstr>
      <vt:lpstr>Pre-Employment Screening</vt:lpstr>
      <vt:lpstr>Training</vt:lpstr>
      <vt:lpstr>Payroll &amp; Accounting</vt:lpstr>
      <vt:lpstr>Slide 7</vt:lpstr>
      <vt:lpstr>Financial &amp; Contractual</vt:lpstr>
      <vt:lpstr>Benefits to a Third Party</vt:lpstr>
      <vt:lpstr>Collegiate Pricing &amp; Comparison</vt:lpstr>
      <vt:lpstr>Summary</vt:lpstr>
      <vt:lpstr>Questions?</vt:lpstr>
      <vt:lpstr> THANK YOU!  Clark Galloway - Presenter EDUStaff, LLC Clark@EDUStaffOnline.com 616.309.8182  Crista Woods-Presenter EDUStaff, LLC cwoods@edustaffonline.com 877-974-6338 x 105 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Isaiah D. Thaler</dc:creator>
  <cp:lastModifiedBy>schereri</cp:lastModifiedBy>
  <cp:revision>63</cp:revision>
  <cp:lastPrinted>2013-07-25T20:32:27Z</cp:lastPrinted>
  <dcterms:created xsi:type="dcterms:W3CDTF">2013-04-02T18:35:15Z</dcterms:created>
  <dcterms:modified xsi:type="dcterms:W3CDTF">2013-07-31T19:34:22Z</dcterms:modified>
</cp:coreProperties>
</file>