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9"/>
  </p:notesMasterIdLst>
  <p:sldIdLst>
    <p:sldId id="256" r:id="rId2"/>
    <p:sldId id="347" r:id="rId3"/>
    <p:sldId id="372" r:id="rId4"/>
    <p:sldId id="370" r:id="rId5"/>
    <p:sldId id="373" r:id="rId6"/>
    <p:sldId id="374" r:id="rId7"/>
    <p:sldId id="369" r:id="rId8"/>
    <p:sldId id="380" r:id="rId9"/>
    <p:sldId id="382" r:id="rId10"/>
    <p:sldId id="383" r:id="rId11"/>
    <p:sldId id="384" r:id="rId12"/>
    <p:sldId id="326" r:id="rId13"/>
    <p:sldId id="376" r:id="rId14"/>
    <p:sldId id="377" r:id="rId15"/>
    <p:sldId id="378" r:id="rId16"/>
    <p:sldId id="395" r:id="rId17"/>
    <p:sldId id="301" r:id="rId18"/>
    <p:sldId id="338" r:id="rId19"/>
    <p:sldId id="366" r:id="rId20"/>
    <p:sldId id="340" r:id="rId21"/>
    <p:sldId id="367" r:id="rId22"/>
    <p:sldId id="368" r:id="rId23"/>
    <p:sldId id="385" r:id="rId24"/>
    <p:sldId id="294" r:id="rId25"/>
    <p:sldId id="379" r:id="rId26"/>
    <p:sldId id="386" r:id="rId27"/>
    <p:sldId id="387" r:id="rId28"/>
    <p:sldId id="323" r:id="rId29"/>
    <p:sldId id="389" r:id="rId30"/>
    <p:sldId id="390" r:id="rId31"/>
    <p:sldId id="391" r:id="rId32"/>
    <p:sldId id="392" r:id="rId33"/>
    <p:sldId id="393" r:id="rId34"/>
    <p:sldId id="394" r:id="rId35"/>
    <p:sldId id="407" r:id="rId36"/>
    <p:sldId id="398" r:id="rId37"/>
    <p:sldId id="348" r:id="rId38"/>
    <p:sldId id="350" r:id="rId39"/>
    <p:sldId id="352" r:id="rId40"/>
    <p:sldId id="351" r:id="rId41"/>
    <p:sldId id="427" r:id="rId42"/>
    <p:sldId id="402" r:id="rId43"/>
    <p:sldId id="403" r:id="rId44"/>
    <p:sldId id="404" r:id="rId45"/>
    <p:sldId id="405" r:id="rId46"/>
    <p:sldId id="408" r:id="rId47"/>
    <p:sldId id="303" r:id="rId48"/>
    <p:sldId id="409" r:id="rId49"/>
    <p:sldId id="363" r:id="rId50"/>
    <p:sldId id="364" r:id="rId51"/>
    <p:sldId id="365" r:id="rId52"/>
    <p:sldId id="410" r:id="rId53"/>
    <p:sldId id="425" r:id="rId54"/>
    <p:sldId id="412" r:id="rId55"/>
    <p:sldId id="413" r:id="rId56"/>
    <p:sldId id="414" r:id="rId57"/>
    <p:sldId id="415" r:id="rId58"/>
    <p:sldId id="416" r:id="rId59"/>
    <p:sldId id="417" r:id="rId60"/>
    <p:sldId id="418" r:id="rId61"/>
    <p:sldId id="419" r:id="rId62"/>
    <p:sldId id="420" r:id="rId63"/>
    <p:sldId id="421" r:id="rId64"/>
    <p:sldId id="422" r:id="rId65"/>
    <p:sldId id="423" r:id="rId66"/>
    <p:sldId id="322" r:id="rId67"/>
    <p:sldId id="324" r:id="rId6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937190" initials="E"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4660"/>
  </p:normalViewPr>
  <p:slideViewPr>
    <p:cSldViewPr>
      <p:cViewPr varScale="1">
        <p:scale>
          <a:sx n="87" d="100"/>
          <a:sy n="87"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ifs.flnas.info53.com\home\Documents\3-8present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ifs.flnas.info53.com\home\Documents\hirotec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ifs.flnas.info53.com\home\Documents\hirotec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u="sng" dirty="0"/>
              <a:t>#</a:t>
            </a:r>
            <a:r>
              <a:rPr lang="en-US" u="sng" baseline="0" dirty="0"/>
              <a:t> of Months with FOMC on hold</a:t>
            </a:r>
            <a:endParaRPr lang="en-US" u="sng" dirty="0"/>
          </a:p>
        </c:rich>
      </c:tx>
      <c:overlay val="0"/>
    </c:title>
    <c:autoTitleDeleted val="0"/>
    <c:plotArea>
      <c:layout/>
      <c:barChart>
        <c:barDir val="col"/>
        <c:grouping val="clustered"/>
        <c:varyColors val="0"/>
        <c:ser>
          <c:idx val="0"/>
          <c:order val="0"/>
          <c:invertIfNegative val="0"/>
          <c:dLbls>
            <c:dLbl>
              <c:idx val="0"/>
              <c:tx>
                <c:rich>
                  <a:bodyPr/>
                  <a:lstStyle/>
                  <a:p>
                    <a:r>
                      <a:rPr lang="en-US" dirty="0" smtClean="0"/>
                      <a:t>84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Sheet1!$A$55:$A$61</c:f>
              <c:strCache>
                <c:ptCount val="7"/>
                <c:pt idx="0">
                  <c:v>12/08-</c:v>
                </c:pt>
                <c:pt idx="1">
                  <c:v>6/06-8/07</c:v>
                </c:pt>
                <c:pt idx="2">
                  <c:v>6/03-5/04</c:v>
                </c:pt>
                <c:pt idx="3">
                  <c:v>12/01-10/02</c:v>
                </c:pt>
                <c:pt idx="4">
                  <c:v>3/97-8/98</c:v>
                </c:pt>
                <c:pt idx="5">
                  <c:v>1/96-2/97</c:v>
                </c:pt>
                <c:pt idx="6">
                  <c:v>1/92-2/94</c:v>
                </c:pt>
              </c:strCache>
            </c:strRef>
          </c:cat>
          <c:val>
            <c:numRef>
              <c:f>Sheet1!$B$55:$B$61</c:f>
              <c:numCache>
                <c:formatCode>General</c:formatCode>
                <c:ptCount val="7"/>
                <c:pt idx="0">
                  <c:v>76</c:v>
                </c:pt>
                <c:pt idx="1">
                  <c:v>15</c:v>
                </c:pt>
                <c:pt idx="2">
                  <c:v>12</c:v>
                </c:pt>
                <c:pt idx="3">
                  <c:v>11</c:v>
                </c:pt>
                <c:pt idx="4">
                  <c:v>19</c:v>
                </c:pt>
                <c:pt idx="5">
                  <c:v>14</c:v>
                </c:pt>
                <c:pt idx="6">
                  <c:v>25</c:v>
                </c:pt>
              </c:numCache>
            </c:numRef>
          </c:val>
        </c:ser>
        <c:dLbls>
          <c:showLegendKey val="0"/>
          <c:showVal val="0"/>
          <c:showCatName val="0"/>
          <c:showSerName val="0"/>
          <c:showPercent val="0"/>
          <c:showBubbleSize val="0"/>
        </c:dLbls>
        <c:gapWidth val="150"/>
        <c:axId val="164190288"/>
        <c:axId val="164166680"/>
      </c:barChart>
      <c:catAx>
        <c:axId val="164190288"/>
        <c:scaling>
          <c:orientation val="minMax"/>
        </c:scaling>
        <c:delete val="0"/>
        <c:axPos val="b"/>
        <c:numFmt formatCode="General" sourceLinked="0"/>
        <c:majorTickMark val="out"/>
        <c:minorTickMark val="none"/>
        <c:tickLblPos val="nextTo"/>
        <c:txPr>
          <a:bodyPr rot="0" vert="horz"/>
          <a:lstStyle/>
          <a:p>
            <a:pPr>
              <a:defRPr/>
            </a:pPr>
            <a:endParaRPr lang="en-US"/>
          </a:p>
        </c:txPr>
        <c:crossAx val="164166680"/>
        <c:crosses val="autoZero"/>
        <c:auto val="1"/>
        <c:lblAlgn val="ctr"/>
        <c:lblOffset val="100"/>
        <c:noMultiLvlLbl val="0"/>
      </c:catAx>
      <c:valAx>
        <c:axId val="164166680"/>
        <c:scaling>
          <c:orientation val="minMax"/>
        </c:scaling>
        <c:delete val="0"/>
        <c:axPos val="l"/>
        <c:majorGridlines/>
        <c:title>
          <c:tx>
            <c:rich>
              <a:bodyPr rot="-5400000" vert="horz"/>
              <a:lstStyle/>
              <a:p>
                <a:pPr>
                  <a:defRPr/>
                </a:pPr>
                <a:r>
                  <a:rPr lang="en-US" dirty="0"/>
                  <a:t>#</a:t>
                </a:r>
                <a:r>
                  <a:rPr lang="en-US" baseline="0" dirty="0"/>
                  <a:t> Months</a:t>
                </a:r>
                <a:endParaRPr lang="en-US" dirty="0"/>
              </a:p>
            </c:rich>
          </c:tx>
          <c:overlay val="0"/>
        </c:title>
        <c:numFmt formatCode="General" sourceLinked="1"/>
        <c:majorTickMark val="out"/>
        <c:minorTickMark val="none"/>
        <c:tickLblPos val="nextTo"/>
        <c:crossAx val="16419028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FOMC</a:t>
            </a:r>
            <a:r>
              <a:rPr lang="en-US" baseline="0" dirty="0"/>
              <a:t> Y/E Fed Fund Dot Plot Median</a:t>
            </a:r>
            <a:endParaRPr lang="en-US" dirty="0"/>
          </a:p>
        </c:rich>
      </c:tx>
      <c:overlay val="0"/>
    </c:title>
    <c:autoTitleDeleted val="0"/>
    <c:plotArea>
      <c:layout/>
      <c:barChart>
        <c:barDir val="col"/>
        <c:grouping val="clustered"/>
        <c:varyColors val="0"/>
        <c:ser>
          <c:idx val="0"/>
          <c:order val="0"/>
          <c:tx>
            <c:v>Y/E 2015</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Mar 2105</c:v>
                </c:pt>
                <c:pt idx="1">
                  <c:v>June 2015</c:v>
                </c:pt>
                <c:pt idx="2">
                  <c:v>Sept 2015</c:v>
                </c:pt>
                <c:pt idx="3">
                  <c:v>Dec 2015</c:v>
                </c:pt>
              </c:strCache>
            </c:strRef>
          </c:cat>
          <c:val>
            <c:numRef>
              <c:f>Sheet1!$B$2:$B$5</c:f>
              <c:numCache>
                <c:formatCode>0.000%</c:formatCode>
                <c:ptCount val="4"/>
                <c:pt idx="0">
                  <c:v>6.2500000000000082E-3</c:v>
                </c:pt>
                <c:pt idx="1">
                  <c:v>6.2500000000000082E-3</c:v>
                </c:pt>
                <c:pt idx="2">
                  <c:v>3.7500000000000055E-3</c:v>
                </c:pt>
                <c:pt idx="3">
                  <c:v>5.000000000000007E-3</c:v>
                </c:pt>
              </c:numCache>
            </c:numRef>
          </c:val>
        </c:ser>
        <c:ser>
          <c:idx val="1"/>
          <c:order val="1"/>
          <c:tx>
            <c:v>Y/E 2016</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Mar 2105</c:v>
                </c:pt>
                <c:pt idx="1">
                  <c:v>June 2015</c:v>
                </c:pt>
                <c:pt idx="2">
                  <c:v>Sept 2015</c:v>
                </c:pt>
                <c:pt idx="3">
                  <c:v>Dec 2015</c:v>
                </c:pt>
              </c:strCache>
            </c:strRef>
          </c:cat>
          <c:val>
            <c:numRef>
              <c:f>Sheet1!$C$2:$C$5</c:f>
              <c:numCache>
                <c:formatCode>0.000%</c:formatCode>
                <c:ptCount val="4"/>
                <c:pt idx="0">
                  <c:v>1.8749999999999999E-2</c:v>
                </c:pt>
                <c:pt idx="1">
                  <c:v>1.6250000000000001E-2</c:v>
                </c:pt>
                <c:pt idx="2">
                  <c:v>1.3750000000000005E-2</c:v>
                </c:pt>
                <c:pt idx="3">
                  <c:v>1.3750000000000005E-2</c:v>
                </c:pt>
              </c:numCache>
            </c:numRef>
          </c:val>
        </c:ser>
        <c:ser>
          <c:idx val="2"/>
          <c:order val="2"/>
          <c:tx>
            <c:v>Y/E 2017</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Mar 2105</c:v>
                </c:pt>
                <c:pt idx="1">
                  <c:v>June 2015</c:v>
                </c:pt>
                <c:pt idx="2">
                  <c:v>Sept 2015</c:v>
                </c:pt>
                <c:pt idx="3">
                  <c:v>Dec 2015</c:v>
                </c:pt>
              </c:strCache>
            </c:strRef>
          </c:cat>
          <c:val>
            <c:numRef>
              <c:f>Sheet1!$D$2:$D$5</c:f>
              <c:numCache>
                <c:formatCode>0.000%</c:formatCode>
                <c:ptCount val="4"/>
                <c:pt idx="0">
                  <c:v>3.125E-2</c:v>
                </c:pt>
                <c:pt idx="1">
                  <c:v>2.8749999999999998E-2</c:v>
                </c:pt>
                <c:pt idx="2">
                  <c:v>2.6250000000000002E-2</c:v>
                </c:pt>
                <c:pt idx="3">
                  <c:v>2.3749999999999997E-2</c:v>
                </c:pt>
              </c:numCache>
            </c:numRef>
          </c:val>
        </c:ser>
        <c:dLbls>
          <c:showLegendKey val="0"/>
          <c:showVal val="0"/>
          <c:showCatName val="0"/>
          <c:showSerName val="0"/>
          <c:showPercent val="0"/>
          <c:showBubbleSize val="0"/>
        </c:dLbls>
        <c:gapWidth val="150"/>
        <c:axId val="164599912"/>
        <c:axId val="164600296"/>
      </c:barChart>
      <c:catAx>
        <c:axId val="164599912"/>
        <c:scaling>
          <c:orientation val="minMax"/>
        </c:scaling>
        <c:delete val="0"/>
        <c:axPos val="b"/>
        <c:numFmt formatCode="General" sourceLinked="1"/>
        <c:majorTickMark val="out"/>
        <c:minorTickMark val="none"/>
        <c:tickLblPos val="nextTo"/>
        <c:crossAx val="164600296"/>
        <c:crosses val="autoZero"/>
        <c:auto val="1"/>
        <c:lblAlgn val="ctr"/>
        <c:lblOffset val="100"/>
        <c:noMultiLvlLbl val="0"/>
      </c:catAx>
      <c:valAx>
        <c:axId val="164600296"/>
        <c:scaling>
          <c:orientation val="minMax"/>
        </c:scaling>
        <c:delete val="0"/>
        <c:axPos val="l"/>
        <c:majorGridlines/>
        <c:numFmt formatCode="0.000%" sourceLinked="1"/>
        <c:majorTickMark val="out"/>
        <c:minorTickMark val="none"/>
        <c:tickLblPos val="nextTo"/>
        <c:crossAx val="164599912"/>
        <c:crosses val="autoZero"/>
        <c:crossBetween val="between"/>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Fed</a:t>
            </a:r>
            <a:r>
              <a:rPr lang="en-US" sz="1600" baseline="0" dirty="0"/>
              <a:t> Fund Projections-Economist Consensus vs. Fed Funds Futures</a:t>
            </a:r>
            <a:endParaRPr lang="en-US" sz="1600" dirty="0"/>
          </a:p>
        </c:rich>
      </c:tx>
      <c:overlay val="0"/>
    </c:title>
    <c:autoTitleDeleted val="0"/>
    <c:plotArea>
      <c:layout/>
      <c:lineChart>
        <c:grouping val="standard"/>
        <c:varyColors val="0"/>
        <c:ser>
          <c:idx val="0"/>
          <c:order val="0"/>
          <c:tx>
            <c:v>Economist Consensus</c:v>
          </c:tx>
          <c:marker>
            <c:symbol val="none"/>
          </c:marker>
          <c:dLbls>
            <c:dLbl>
              <c:idx val="1"/>
              <c:layout>
                <c:manualLayout>
                  <c:x val="4.8543689320387764E-3"/>
                  <c:y val="3.151156576814249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3.151156576814249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Sheet1!$A$30:$A$33</c:f>
              <c:strCache>
                <c:ptCount val="4"/>
                <c:pt idx="0">
                  <c:v>Q1 2016</c:v>
                </c:pt>
                <c:pt idx="1">
                  <c:v>Q2 2016</c:v>
                </c:pt>
                <c:pt idx="2">
                  <c:v>Q3 2016</c:v>
                </c:pt>
                <c:pt idx="3">
                  <c:v>Y/E 2016</c:v>
                </c:pt>
              </c:strCache>
            </c:strRef>
          </c:cat>
          <c:val>
            <c:numRef>
              <c:f>Sheet1!$B$30:$B$33</c:f>
              <c:numCache>
                <c:formatCode>0.00%</c:formatCode>
                <c:ptCount val="4"/>
                <c:pt idx="0">
                  <c:v>5.5000000000000014E-3</c:v>
                </c:pt>
                <c:pt idx="1">
                  <c:v>7.500000000000011E-3</c:v>
                </c:pt>
                <c:pt idx="2">
                  <c:v>9.0000000000000028E-3</c:v>
                </c:pt>
                <c:pt idx="3">
                  <c:v>1.0999999999999998E-2</c:v>
                </c:pt>
              </c:numCache>
            </c:numRef>
          </c:val>
          <c:smooth val="0"/>
        </c:ser>
        <c:ser>
          <c:idx val="1"/>
          <c:order val="1"/>
          <c:tx>
            <c:v>Fed Funds Futures</c:v>
          </c:tx>
          <c:marker>
            <c:symbol val="none"/>
          </c:marker>
          <c:dLbls>
            <c:dLbl>
              <c:idx val="0"/>
              <c:layout>
                <c:manualLayout>
                  <c:x val="0"/>
                  <c:y val="5.177991768216235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5.177991768216235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2.588995884108126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5555555555555455E-2"/>
                  <c:y val="4.746492454198232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Sheet1!$A$30:$A$33</c:f>
              <c:strCache>
                <c:ptCount val="4"/>
                <c:pt idx="0">
                  <c:v>Q1 2016</c:v>
                </c:pt>
                <c:pt idx="1">
                  <c:v>Q2 2016</c:v>
                </c:pt>
                <c:pt idx="2">
                  <c:v>Q3 2016</c:v>
                </c:pt>
                <c:pt idx="3">
                  <c:v>Y/E 2016</c:v>
                </c:pt>
              </c:strCache>
            </c:strRef>
          </c:cat>
          <c:val>
            <c:numRef>
              <c:f>Sheet1!$C$30:$C$33</c:f>
              <c:numCache>
                <c:formatCode>0.00%</c:formatCode>
                <c:ptCount val="4"/>
                <c:pt idx="0">
                  <c:v>3.900000000000005E-3</c:v>
                </c:pt>
                <c:pt idx="1">
                  <c:v>4.1000000000000003E-3</c:v>
                </c:pt>
                <c:pt idx="2">
                  <c:v>4.3000000000000069E-3</c:v>
                </c:pt>
                <c:pt idx="3">
                  <c:v>4.8000000000000004E-3</c:v>
                </c:pt>
              </c:numCache>
            </c:numRef>
          </c:val>
          <c:smooth val="0"/>
        </c:ser>
        <c:dLbls>
          <c:showLegendKey val="0"/>
          <c:showVal val="0"/>
          <c:showCatName val="0"/>
          <c:showSerName val="0"/>
          <c:showPercent val="0"/>
          <c:showBubbleSize val="0"/>
        </c:dLbls>
        <c:smooth val="0"/>
        <c:axId val="164635080"/>
        <c:axId val="164635464"/>
      </c:lineChart>
      <c:catAx>
        <c:axId val="164635080"/>
        <c:scaling>
          <c:orientation val="minMax"/>
        </c:scaling>
        <c:delete val="0"/>
        <c:axPos val="b"/>
        <c:numFmt formatCode="General" sourceLinked="0"/>
        <c:majorTickMark val="out"/>
        <c:minorTickMark val="none"/>
        <c:tickLblPos val="nextTo"/>
        <c:crossAx val="164635464"/>
        <c:crosses val="autoZero"/>
        <c:auto val="1"/>
        <c:lblAlgn val="ctr"/>
        <c:lblOffset val="100"/>
        <c:noMultiLvlLbl val="0"/>
      </c:catAx>
      <c:valAx>
        <c:axId val="164635464"/>
        <c:scaling>
          <c:orientation val="minMax"/>
          <c:min val="2.0000000000000048E-3"/>
        </c:scaling>
        <c:delete val="0"/>
        <c:axPos val="l"/>
        <c:majorGridlines/>
        <c:title>
          <c:tx>
            <c:rich>
              <a:bodyPr rot="-5400000" vert="horz"/>
              <a:lstStyle/>
              <a:p>
                <a:pPr>
                  <a:defRPr/>
                </a:pPr>
                <a:r>
                  <a:rPr lang="en-US" dirty="0"/>
                  <a:t>Projected FF Rate %</a:t>
                </a:r>
                <a:r>
                  <a:rPr lang="en-US" baseline="0" dirty="0"/>
                  <a:t> </a:t>
                </a:r>
                <a:endParaRPr lang="en-US" dirty="0"/>
              </a:p>
            </c:rich>
          </c:tx>
          <c:overlay val="0"/>
        </c:title>
        <c:numFmt formatCode="0.00%" sourceLinked="1"/>
        <c:majorTickMark val="out"/>
        <c:minorTickMark val="none"/>
        <c:tickLblPos val="nextTo"/>
        <c:crossAx val="164635080"/>
        <c:crosses val="autoZero"/>
        <c:crossBetween val="between"/>
      </c:valAx>
    </c:plotArea>
    <c:legend>
      <c:legendPos val="b"/>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Current</a:t>
            </a:r>
            <a:r>
              <a:rPr lang="en-US" sz="1400" baseline="0" dirty="0"/>
              <a:t> Curve vs. Y/E 16 Forward &amp; Economist Consensus Curves</a:t>
            </a:r>
            <a:endParaRPr lang="en-US" sz="1400" dirty="0"/>
          </a:p>
        </c:rich>
      </c:tx>
      <c:layout>
        <c:manualLayout>
          <c:xMode val="edge"/>
          <c:yMode val="edge"/>
          <c:x val="0.10332046332046334"/>
          <c:y val="2.179836512261581E-2"/>
        </c:manualLayout>
      </c:layout>
      <c:overlay val="0"/>
    </c:title>
    <c:autoTitleDeleted val="0"/>
    <c:plotArea>
      <c:layout/>
      <c:lineChart>
        <c:grouping val="standard"/>
        <c:varyColors val="0"/>
        <c:ser>
          <c:idx val="0"/>
          <c:order val="0"/>
          <c:tx>
            <c:v>Current Curve</c:v>
          </c:tx>
          <c:marker>
            <c:symbol val="none"/>
          </c:marker>
          <c:dLbls>
            <c:dLbl>
              <c:idx val="3"/>
              <c:layout>
                <c:manualLayout>
                  <c:x val="-6.7340067340067398E-3"/>
                  <c:y val="8.854166666666685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Sheet1!$G$345:$G$348</c:f>
              <c:strCache>
                <c:ptCount val="4"/>
                <c:pt idx="0">
                  <c:v>2-Yr</c:v>
                </c:pt>
                <c:pt idx="1">
                  <c:v>5-Yr</c:v>
                </c:pt>
                <c:pt idx="2">
                  <c:v>10-Yr</c:v>
                </c:pt>
                <c:pt idx="3">
                  <c:v>30-Yr</c:v>
                </c:pt>
              </c:strCache>
            </c:strRef>
          </c:cat>
          <c:val>
            <c:numRef>
              <c:f>Sheet1!$H$334:$H$337</c:f>
              <c:numCache>
                <c:formatCode>0.00%</c:formatCode>
                <c:ptCount val="4"/>
                <c:pt idx="0">
                  <c:v>7.5000000000000015E-3</c:v>
                </c:pt>
                <c:pt idx="1">
                  <c:v>1.223E-2</c:v>
                </c:pt>
                <c:pt idx="2">
                  <c:v>1.7500000000000005E-2</c:v>
                </c:pt>
                <c:pt idx="3">
                  <c:v>2.6200000000000005E-2</c:v>
                </c:pt>
              </c:numCache>
            </c:numRef>
          </c:val>
          <c:smooth val="0"/>
        </c:ser>
        <c:ser>
          <c:idx val="1"/>
          <c:order val="1"/>
          <c:tx>
            <c:v>Y/E 16 Economist Consensus</c:v>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Sheet1!$G$345:$G$348</c:f>
              <c:strCache>
                <c:ptCount val="4"/>
                <c:pt idx="0">
                  <c:v>2-Yr</c:v>
                </c:pt>
                <c:pt idx="1">
                  <c:v>5-Yr</c:v>
                </c:pt>
                <c:pt idx="2">
                  <c:v>10-Yr</c:v>
                </c:pt>
                <c:pt idx="3">
                  <c:v>30-Yr</c:v>
                </c:pt>
              </c:strCache>
            </c:strRef>
          </c:cat>
          <c:val>
            <c:numRef>
              <c:f>Sheet1!$I$334:$I$337</c:f>
              <c:numCache>
                <c:formatCode>0.00%</c:formatCode>
                <c:ptCount val="4"/>
                <c:pt idx="0">
                  <c:v>1.4100000000000001E-2</c:v>
                </c:pt>
                <c:pt idx="1">
                  <c:v>1.7999999999999999E-2</c:v>
                </c:pt>
                <c:pt idx="2">
                  <c:v>2.4600000000000004E-2</c:v>
                </c:pt>
                <c:pt idx="3">
                  <c:v>3.160000000000001E-2</c:v>
                </c:pt>
              </c:numCache>
            </c:numRef>
          </c:val>
          <c:smooth val="0"/>
        </c:ser>
        <c:ser>
          <c:idx val="2"/>
          <c:order val="2"/>
          <c:tx>
            <c:v>Y/E forward curve</c:v>
          </c:tx>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Sheet1!$G$345:$G$348</c:f>
              <c:strCache>
                <c:ptCount val="4"/>
                <c:pt idx="0">
                  <c:v>2-Yr</c:v>
                </c:pt>
                <c:pt idx="1">
                  <c:v>5-Yr</c:v>
                </c:pt>
                <c:pt idx="2">
                  <c:v>10-Yr</c:v>
                </c:pt>
                <c:pt idx="3">
                  <c:v>30-Yr</c:v>
                </c:pt>
              </c:strCache>
            </c:strRef>
          </c:cat>
          <c:val>
            <c:numRef>
              <c:f>Sheet1!$J$334:$J$337</c:f>
              <c:numCache>
                <c:formatCode>0.00%</c:formatCode>
                <c:ptCount val="4"/>
                <c:pt idx="0">
                  <c:v>1.0699999999999998E-2</c:v>
                </c:pt>
                <c:pt idx="1">
                  <c:v>1.5200000000000002E-2</c:v>
                </c:pt>
                <c:pt idx="2">
                  <c:v>1.9099999999999999E-2</c:v>
                </c:pt>
                <c:pt idx="3">
                  <c:v>2.6500000000000003E-2</c:v>
                </c:pt>
              </c:numCache>
            </c:numRef>
          </c:val>
          <c:smooth val="0"/>
        </c:ser>
        <c:dLbls>
          <c:showLegendKey val="0"/>
          <c:showVal val="0"/>
          <c:showCatName val="0"/>
          <c:showSerName val="0"/>
          <c:showPercent val="0"/>
          <c:showBubbleSize val="0"/>
        </c:dLbls>
        <c:smooth val="0"/>
        <c:axId val="164690864"/>
        <c:axId val="164691256"/>
      </c:lineChart>
      <c:catAx>
        <c:axId val="164690864"/>
        <c:scaling>
          <c:orientation val="minMax"/>
        </c:scaling>
        <c:delete val="0"/>
        <c:axPos val="b"/>
        <c:numFmt formatCode="General" sourceLinked="0"/>
        <c:majorTickMark val="out"/>
        <c:minorTickMark val="none"/>
        <c:tickLblPos val="nextTo"/>
        <c:crossAx val="164691256"/>
        <c:crosses val="autoZero"/>
        <c:auto val="1"/>
        <c:lblAlgn val="ctr"/>
        <c:lblOffset val="100"/>
        <c:noMultiLvlLbl val="0"/>
      </c:catAx>
      <c:valAx>
        <c:axId val="164691256"/>
        <c:scaling>
          <c:orientation val="minMax"/>
          <c:min val="5.0000000000000062E-3"/>
        </c:scaling>
        <c:delete val="0"/>
        <c:axPos val="l"/>
        <c:majorGridlines/>
        <c:numFmt formatCode="0.00%" sourceLinked="1"/>
        <c:majorTickMark val="out"/>
        <c:minorTickMark val="none"/>
        <c:tickLblPos val="nextTo"/>
        <c:crossAx val="164690864"/>
        <c:crosses val="autoZero"/>
        <c:crossBetween val="between"/>
      </c:valAx>
    </c:plotArea>
    <c:legend>
      <c:legendPos val="b"/>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Probability</a:t>
            </a:r>
            <a:r>
              <a:rPr lang="en-US" baseline="0" dirty="0"/>
              <a:t> of March 2016 FOMC Rate Hike</a:t>
            </a:r>
            <a:endParaRPr lang="en-US" dirty="0"/>
          </a:p>
        </c:rich>
      </c:tx>
      <c:overlay val="0"/>
    </c:title>
    <c:autoTitleDeleted val="0"/>
    <c:plotArea>
      <c:layout/>
      <c:lineChart>
        <c:grouping val="standard"/>
        <c:varyColors val="0"/>
        <c:ser>
          <c:idx val="0"/>
          <c:order val="0"/>
          <c:marker>
            <c:symbol val="none"/>
          </c:marker>
          <c:cat>
            <c:numRef>
              <c:f>Sheet1!$A$57:$A$343</c:f>
              <c:numCache>
                <c:formatCode>[$-409]mmm\-yy;@</c:formatCode>
                <c:ptCount val="287"/>
                <c:pt idx="0">
                  <c:v>42419</c:v>
                </c:pt>
                <c:pt idx="1">
                  <c:v>42418</c:v>
                </c:pt>
                <c:pt idx="2">
                  <c:v>42417</c:v>
                </c:pt>
                <c:pt idx="3">
                  <c:v>42416</c:v>
                </c:pt>
                <c:pt idx="4">
                  <c:v>42410</c:v>
                </c:pt>
                <c:pt idx="5">
                  <c:v>42405</c:v>
                </c:pt>
                <c:pt idx="6">
                  <c:v>42404</c:v>
                </c:pt>
                <c:pt idx="7">
                  <c:v>42403</c:v>
                </c:pt>
                <c:pt idx="8">
                  <c:v>42402</c:v>
                </c:pt>
                <c:pt idx="9">
                  <c:v>42401</c:v>
                </c:pt>
                <c:pt idx="10">
                  <c:v>42398</c:v>
                </c:pt>
                <c:pt idx="11">
                  <c:v>42397</c:v>
                </c:pt>
                <c:pt idx="12">
                  <c:v>42396</c:v>
                </c:pt>
                <c:pt idx="13">
                  <c:v>42395</c:v>
                </c:pt>
                <c:pt idx="14">
                  <c:v>42394</c:v>
                </c:pt>
                <c:pt idx="15">
                  <c:v>42391</c:v>
                </c:pt>
                <c:pt idx="16">
                  <c:v>42390</c:v>
                </c:pt>
                <c:pt idx="17">
                  <c:v>42389</c:v>
                </c:pt>
                <c:pt idx="18">
                  <c:v>42388</c:v>
                </c:pt>
                <c:pt idx="19">
                  <c:v>42387</c:v>
                </c:pt>
                <c:pt idx="20">
                  <c:v>42384</c:v>
                </c:pt>
                <c:pt idx="21">
                  <c:v>42383</c:v>
                </c:pt>
                <c:pt idx="22">
                  <c:v>42382</c:v>
                </c:pt>
                <c:pt idx="23">
                  <c:v>42381</c:v>
                </c:pt>
                <c:pt idx="24">
                  <c:v>42380</c:v>
                </c:pt>
                <c:pt idx="25">
                  <c:v>42377</c:v>
                </c:pt>
                <c:pt idx="26">
                  <c:v>42376</c:v>
                </c:pt>
                <c:pt idx="27">
                  <c:v>42375</c:v>
                </c:pt>
                <c:pt idx="28">
                  <c:v>42374</c:v>
                </c:pt>
                <c:pt idx="29">
                  <c:v>42373</c:v>
                </c:pt>
                <c:pt idx="30">
                  <c:v>42370</c:v>
                </c:pt>
                <c:pt idx="31">
                  <c:v>42369</c:v>
                </c:pt>
                <c:pt idx="32">
                  <c:v>42368</c:v>
                </c:pt>
                <c:pt idx="33">
                  <c:v>42367</c:v>
                </c:pt>
                <c:pt idx="34">
                  <c:v>42366</c:v>
                </c:pt>
                <c:pt idx="35">
                  <c:v>42363</c:v>
                </c:pt>
                <c:pt idx="36">
                  <c:v>42362</c:v>
                </c:pt>
                <c:pt idx="37">
                  <c:v>42361</c:v>
                </c:pt>
                <c:pt idx="38">
                  <c:v>42360</c:v>
                </c:pt>
                <c:pt idx="39">
                  <c:v>42359</c:v>
                </c:pt>
                <c:pt idx="40">
                  <c:v>42356</c:v>
                </c:pt>
                <c:pt idx="41">
                  <c:v>42355</c:v>
                </c:pt>
                <c:pt idx="42">
                  <c:v>42354</c:v>
                </c:pt>
                <c:pt idx="43">
                  <c:v>42353</c:v>
                </c:pt>
                <c:pt idx="44">
                  <c:v>42352</c:v>
                </c:pt>
                <c:pt idx="45">
                  <c:v>42349</c:v>
                </c:pt>
                <c:pt idx="46">
                  <c:v>42348</c:v>
                </c:pt>
                <c:pt idx="47">
                  <c:v>42347</c:v>
                </c:pt>
                <c:pt idx="48">
                  <c:v>42346</c:v>
                </c:pt>
                <c:pt idx="49">
                  <c:v>42345</c:v>
                </c:pt>
                <c:pt idx="50">
                  <c:v>42342</c:v>
                </c:pt>
                <c:pt idx="51">
                  <c:v>42341</c:v>
                </c:pt>
                <c:pt idx="52">
                  <c:v>42340</c:v>
                </c:pt>
                <c:pt idx="53">
                  <c:v>42339</c:v>
                </c:pt>
                <c:pt idx="54">
                  <c:v>42338</c:v>
                </c:pt>
                <c:pt idx="55">
                  <c:v>42335</c:v>
                </c:pt>
                <c:pt idx="56">
                  <c:v>42334</c:v>
                </c:pt>
                <c:pt idx="57">
                  <c:v>42333</c:v>
                </c:pt>
                <c:pt idx="58">
                  <c:v>42332</c:v>
                </c:pt>
                <c:pt idx="59">
                  <c:v>42331</c:v>
                </c:pt>
                <c:pt idx="60">
                  <c:v>42328</c:v>
                </c:pt>
                <c:pt idx="61">
                  <c:v>42327</c:v>
                </c:pt>
                <c:pt idx="62">
                  <c:v>42326</c:v>
                </c:pt>
                <c:pt idx="63">
                  <c:v>42325</c:v>
                </c:pt>
                <c:pt idx="64">
                  <c:v>42324</c:v>
                </c:pt>
                <c:pt idx="65">
                  <c:v>42321</c:v>
                </c:pt>
                <c:pt idx="66">
                  <c:v>42320</c:v>
                </c:pt>
                <c:pt idx="67">
                  <c:v>42319</c:v>
                </c:pt>
                <c:pt idx="68">
                  <c:v>42318</c:v>
                </c:pt>
                <c:pt idx="69">
                  <c:v>42317</c:v>
                </c:pt>
                <c:pt idx="70">
                  <c:v>42314</c:v>
                </c:pt>
                <c:pt idx="71">
                  <c:v>42313</c:v>
                </c:pt>
                <c:pt idx="72">
                  <c:v>42312</c:v>
                </c:pt>
                <c:pt idx="73">
                  <c:v>42311</c:v>
                </c:pt>
                <c:pt idx="74">
                  <c:v>42310</c:v>
                </c:pt>
                <c:pt idx="75">
                  <c:v>42307</c:v>
                </c:pt>
                <c:pt idx="76">
                  <c:v>42306</c:v>
                </c:pt>
                <c:pt idx="77">
                  <c:v>42305</c:v>
                </c:pt>
                <c:pt idx="78">
                  <c:v>42304</c:v>
                </c:pt>
                <c:pt idx="79">
                  <c:v>42303</c:v>
                </c:pt>
                <c:pt idx="80">
                  <c:v>42300</c:v>
                </c:pt>
                <c:pt idx="81">
                  <c:v>42299</c:v>
                </c:pt>
                <c:pt idx="82">
                  <c:v>42298</c:v>
                </c:pt>
                <c:pt idx="83">
                  <c:v>42297</c:v>
                </c:pt>
                <c:pt idx="84">
                  <c:v>42296</c:v>
                </c:pt>
                <c:pt idx="85">
                  <c:v>42293</c:v>
                </c:pt>
                <c:pt idx="86">
                  <c:v>42292</c:v>
                </c:pt>
                <c:pt idx="87">
                  <c:v>42291</c:v>
                </c:pt>
                <c:pt idx="88">
                  <c:v>42290</c:v>
                </c:pt>
                <c:pt idx="89">
                  <c:v>42289</c:v>
                </c:pt>
                <c:pt idx="90">
                  <c:v>42286</c:v>
                </c:pt>
                <c:pt idx="91">
                  <c:v>42285</c:v>
                </c:pt>
                <c:pt idx="92">
                  <c:v>42284</c:v>
                </c:pt>
                <c:pt idx="93">
                  <c:v>42283</c:v>
                </c:pt>
                <c:pt idx="94">
                  <c:v>42282</c:v>
                </c:pt>
                <c:pt idx="95">
                  <c:v>42279</c:v>
                </c:pt>
                <c:pt idx="96">
                  <c:v>42278</c:v>
                </c:pt>
                <c:pt idx="97">
                  <c:v>42277</c:v>
                </c:pt>
                <c:pt idx="98">
                  <c:v>42276</c:v>
                </c:pt>
                <c:pt idx="99">
                  <c:v>42275</c:v>
                </c:pt>
                <c:pt idx="100">
                  <c:v>42272</c:v>
                </c:pt>
                <c:pt idx="101">
                  <c:v>42271</c:v>
                </c:pt>
                <c:pt idx="102">
                  <c:v>42270</c:v>
                </c:pt>
                <c:pt idx="103">
                  <c:v>42269</c:v>
                </c:pt>
                <c:pt idx="104">
                  <c:v>42268</c:v>
                </c:pt>
                <c:pt idx="105">
                  <c:v>42265</c:v>
                </c:pt>
                <c:pt idx="106">
                  <c:v>42264</c:v>
                </c:pt>
                <c:pt idx="107">
                  <c:v>42263</c:v>
                </c:pt>
                <c:pt idx="108">
                  <c:v>42262</c:v>
                </c:pt>
                <c:pt idx="109">
                  <c:v>42261</c:v>
                </c:pt>
                <c:pt idx="110">
                  <c:v>42258</c:v>
                </c:pt>
                <c:pt idx="111">
                  <c:v>42257</c:v>
                </c:pt>
                <c:pt idx="112">
                  <c:v>42256</c:v>
                </c:pt>
                <c:pt idx="113">
                  <c:v>42255</c:v>
                </c:pt>
                <c:pt idx="114">
                  <c:v>42254</c:v>
                </c:pt>
                <c:pt idx="115">
                  <c:v>42251</c:v>
                </c:pt>
                <c:pt idx="116">
                  <c:v>42250</c:v>
                </c:pt>
                <c:pt idx="117">
                  <c:v>42249</c:v>
                </c:pt>
                <c:pt idx="118">
                  <c:v>42248</c:v>
                </c:pt>
                <c:pt idx="119">
                  <c:v>42247</c:v>
                </c:pt>
                <c:pt idx="120">
                  <c:v>42244</c:v>
                </c:pt>
                <c:pt idx="121">
                  <c:v>42243</c:v>
                </c:pt>
                <c:pt idx="122">
                  <c:v>42242</c:v>
                </c:pt>
                <c:pt idx="123">
                  <c:v>42241</c:v>
                </c:pt>
                <c:pt idx="124">
                  <c:v>42240</c:v>
                </c:pt>
                <c:pt idx="125">
                  <c:v>42237</c:v>
                </c:pt>
                <c:pt idx="126">
                  <c:v>42236</c:v>
                </c:pt>
                <c:pt idx="127">
                  <c:v>42235</c:v>
                </c:pt>
                <c:pt idx="128">
                  <c:v>42234</c:v>
                </c:pt>
                <c:pt idx="129">
                  <c:v>42233</c:v>
                </c:pt>
                <c:pt idx="130">
                  <c:v>42230</c:v>
                </c:pt>
                <c:pt idx="131">
                  <c:v>42229</c:v>
                </c:pt>
                <c:pt idx="132">
                  <c:v>42228</c:v>
                </c:pt>
                <c:pt idx="133">
                  <c:v>42227</c:v>
                </c:pt>
                <c:pt idx="134">
                  <c:v>42226</c:v>
                </c:pt>
                <c:pt idx="135">
                  <c:v>42223</c:v>
                </c:pt>
                <c:pt idx="136">
                  <c:v>42222</c:v>
                </c:pt>
                <c:pt idx="137">
                  <c:v>42221</c:v>
                </c:pt>
                <c:pt idx="138">
                  <c:v>42220</c:v>
                </c:pt>
                <c:pt idx="139">
                  <c:v>42219</c:v>
                </c:pt>
                <c:pt idx="140">
                  <c:v>42216</c:v>
                </c:pt>
                <c:pt idx="141">
                  <c:v>42215</c:v>
                </c:pt>
                <c:pt idx="142">
                  <c:v>42214</c:v>
                </c:pt>
                <c:pt idx="143">
                  <c:v>42213</c:v>
                </c:pt>
                <c:pt idx="144">
                  <c:v>42212</c:v>
                </c:pt>
                <c:pt idx="145">
                  <c:v>42209</c:v>
                </c:pt>
                <c:pt idx="146">
                  <c:v>42208</c:v>
                </c:pt>
                <c:pt idx="147">
                  <c:v>42207</c:v>
                </c:pt>
                <c:pt idx="148">
                  <c:v>42206</c:v>
                </c:pt>
                <c:pt idx="149">
                  <c:v>42205</c:v>
                </c:pt>
                <c:pt idx="150">
                  <c:v>42202</c:v>
                </c:pt>
                <c:pt idx="151">
                  <c:v>42201</c:v>
                </c:pt>
                <c:pt idx="152">
                  <c:v>42200</c:v>
                </c:pt>
                <c:pt idx="153">
                  <c:v>42199</c:v>
                </c:pt>
                <c:pt idx="154">
                  <c:v>42198</c:v>
                </c:pt>
                <c:pt idx="155">
                  <c:v>42195</c:v>
                </c:pt>
                <c:pt idx="156">
                  <c:v>42194</c:v>
                </c:pt>
                <c:pt idx="157">
                  <c:v>42193</c:v>
                </c:pt>
                <c:pt idx="158">
                  <c:v>42192</c:v>
                </c:pt>
                <c:pt idx="159">
                  <c:v>42191</c:v>
                </c:pt>
                <c:pt idx="160">
                  <c:v>42187</c:v>
                </c:pt>
                <c:pt idx="161">
                  <c:v>42186</c:v>
                </c:pt>
                <c:pt idx="162">
                  <c:v>42185</c:v>
                </c:pt>
                <c:pt idx="163">
                  <c:v>42184</c:v>
                </c:pt>
                <c:pt idx="164">
                  <c:v>42181</c:v>
                </c:pt>
                <c:pt idx="165">
                  <c:v>42180</c:v>
                </c:pt>
                <c:pt idx="166">
                  <c:v>42179</c:v>
                </c:pt>
                <c:pt idx="167">
                  <c:v>42178</c:v>
                </c:pt>
                <c:pt idx="168">
                  <c:v>42177</c:v>
                </c:pt>
                <c:pt idx="169">
                  <c:v>42174</c:v>
                </c:pt>
                <c:pt idx="170">
                  <c:v>42173</c:v>
                </c:pt>
                <c:pt idx="171">
                  <c:v>42172</c:v>
                </c:pt>
                <c:pt idx="172">
                  <c:v>42171</c:v>
                </c:pt>
                <c:pt idx="173">
                  <c:v>42170</c:v>
                </c:pt>
                <c:pt idx="174">
                  <c:v>42167</c:v>
                </c:pt>
                <c:pt idx="175">
                  <c:v>42166</c:v>
                </c:pt>
                <c:pt idx="176">
                  <c:v>42165</c:v>
                </c:pt>
                <c:pt idx="177">
                  <c:v>42164</c:v>
                </c:pt>
                <c:pt idx="178">
                  <c:v>42163</c:v>
                </c:pt>
                <c:pt idx="179">
                  <c:v>42160</c:v>
                </c:pt>
                <c:pt idx="180">
                  <c:v>42159</c:v>
                </c:pt>
                <c:pt idx="181">
                  <c:v>42158</c:v>
                </c:pt>
                <c:pt idx="182">
                  <c:v>42157</c:v>
                </c:pt>
                <c:pt idx="183">
                  <c:v>42156</c:v>
                </c:pt>
                <c:pt idx="184">
                  <c:v>42153</c:v>
                </c:pt>
                <c:pt idx="185">
                  <c:v>42152</c:v>
                </c:pt>
                <c:pt idx="186">
                  <c:v>42151</c:v>
                </c:pt>
                <c:pt idx="187">
                  <c:v>42150</c:v>
                </c:pt>
                <c:pt idx="188">
                  <c:v>42146</c:v>
                </c:pt>
                <c:pt idx="189">
                  <c:v>42145</c:v>
                </c:pt>
                <c:pt idx="190">
                  <c:v>42144</c:v>
                </c:pt>
                <c:pt idx="191">
                  <c:v>42143</c:v>
                </c:pt>
                <c:pt idx="192">
                  <c:v>42142</c:v>
                </c:pt>
                <c:pt idx="193">
                  <c:v>42139</c:v>
                </c:pt>
                <c:pt idx="194">
                  <c:v>42138</c:v>
                </c:pt>
                <c:pt idx="195">
                  <c:v>42137</c:v>
                </c:pt>
                <c:pt idx="196">
                  <c:v>42136</c:v>
                </c:pt>
                <c:pt idx="197">
                  <c:v>42135</c:v>
                </c:pt>
                <c:pt idx="198">
                  <c:v>42132</c:v>
                </c:pt>
                <c:pt idx="199">
                  <c:v>42131</c:v>
                </c:pt>
                <c:pt idx="200">
                  <c:v>42130</c:v>
                </c:pt>
                <c:pt idx="201">
                  <c:v>42129</c:v>
                </c:pt>
                <c:pt idx="202">
                  <c:v>42128</c:v>
                </c:pt>
                <c:pt idx="203">
                  <c:v>42125</c:v>
                </c:pt>
                <c:pt idx="204">
                  <c:v>42124</c:v>
                </c:pt>
                <c:pt idx="205">
                  <c:v>42123</c:v>
                </c:pt>
                <c:pt idx="206">
                  <c:v>42122</c:v>
                </c:pt>
                <c:pt idx="207">
                  <c:v>42121</c:v>
                </c:pt>
                <c:pt idx="208">
                  <c:v>42118</c:v>
                </c:pt>
                <c:pt idx="209">
                  <c:v>42117</c:v>
                </c:pt>
                <c:pt idx="210">
                  <c:v>42116</c:v>
                </c:pt>
                <c:pt idx="211">
                  <c:v>42115</c:v>
                </c:pt>
                <c:pt idx="212">
                  <c:v>42114</c:v>
                </c:pt>
                <c:pt idx="213">
                  <c:v>42111</c:v>
                </c:pt>
                <c:pt idx="214">
                  <c:v>42110</c:v>
                </c:pt>
                <c:pt idx="215">
                  <c:v>42109</c:v>
                </c:pt>
                <c:pt idx="216">
                  <c:v>42108</c:v>
                </c:pt>
                <c:pt idx="217">
                  <c:v>42107</c:v>
                </c:pt>
                <c:pt idx="218">
                  <c:v>42104</c:v>
                </c:pt>
                <c:pt idx="219">
                  <c:v>42103</c:v>
                </c:pt>
                <c:pt idx="220">
                  <c:v>42102</c:v>
                </c:pt>
                <c:pt idx="221">
                  <c:v>42101</c:v>
                </c:pt>
                <c:pt idx="222">
                  <c:v>42100</c:v>
                </c:pt>
                <c:pt idx="223">
                  <c:v>42097</c:v>
                </c:pt>
                <c:pt idx="224">
                  <c:v>42096</c:v>
                </c:pt>
                <c:pt idx="225">
                  <c:v>42095</c:v>
                </c:pt>
                <c:pt idx="226">
                  <c:v>42094</c:v>
                </c:pt>
                <c:pt idx="227">
                  <c:v>42093</c:v>
                </c:pt>
                <c:pt idx="228">
                  <c:v>42090</c:v>
                </c:pt>
                <c:pt idx="229">
                  <c:v>42089</c:v>
                </c:pt>
                <c:pt idx="230">
                  <c:v>42088</c:v>
                </c:pt>
                <c:pt idx="231">
                  <c:v>42087</c:v>
                </c:pt>
                <c:pt idx="232">
                  <c:v>42086</c:v>
                </c:pt>
                <c:pt idx="233">
                  <c:v>42083</c:v>
                </c:pt>
                <c:pt idx="234">
                  <c:v>42082</c:v>
                </c:pt>
                <c:pt idx="235">
                  <c:v>42081</c:v>
                </c:pt>
                <c:pt idx="236">
                  <c:v>42080</c:v>
                </c:pt>
                <c:pt idx="237">
                  <c:v>42079</c:v>
                </c:pt>
                <c:pt idx="238">
                  <c:v>42076</c:v>
                </c:pt>
                <c:pt idx="239">
                  <c:v>42075</c:v>
                </c:pt>
                <c:pt idx="240">
                  <c:v>42074</c:v>
                </c:pt>
                <c:pt idx="241">
                  <c:v>42073</c:v>
                </c:pt>
                <c:pt idx="242">
                  <c:v>42072</c:v>
                </c:pt>
                <c:pt idx="243">
                  <c:v>42069</c:v>
                </c:pt>
                <c:pt idx="244">
                  <c:v>42068</c:v>
                </c:pt>
                <c:pt idx="245">
                  <c:v>42067</c:v>
                </c:pt>
                <c:pt idx="246">
                  <c:v>42066</c:v>
                </c:pt>
                <c:pt idx="247">
                  <c:v>42065</c:v>
                </c:pt>
                <c:pt idx="248">
                  <c:v>42062</c:v>
                </c:pt>
                <c:pt idx="249">
                  <c:v>42061</c:v>
                </c:pt>
                <c:pt idx="250">
                  <c:v>42060</c:v>
                </c:pt>
                <c:pt idx="251">
                  <c:v>42059</c:v>
                </c:pt>
                <c:pt idx="252">
                  <c:v>42058</c:v>
                </c:pt>
                <c:pt idx="253">
                  <c:v>42055</c:v>
                </c:pt>
                <c:pt idx="254">
                  <c:v>42054</c:v>
                </c:pt>
                <c:pt idx="255">
                  <c:v>42053</c:v>
                </c:pt>
                <c:pt idx="256">
                  <c:v>42052</c:v>
                </c:pt>
                <c:pt idx="257">
                  <c:v>42048</c:v>
                </c:pt>
                <c:pt idx="258">
                  <c:v>42047</c:v>
                </c:pt>
                <c:pt idx="259">
                  <c:v>42046</c:v>
                </c:pt>
                <c:pt idx="260">
                  <c:v>42045</c:v>
                </c:pt>
                <c:pt idx="261">
                  <c:v>42044</c:v>
                </c:pt>
                <c:pt idx="262">
                  <c:v>42041</c:v>
                </c:pt>
                <c:pt idx="263">
                  <c:v>42040</c:v>
                </c:pt>
                <c:pt idx="264">
                  <c:v>42039</c:v>
                </c:pt>
                <c:pt idx="265">
                  <c:v>42038</c:v>
                </c:pt>
                <c:pt idx="266">
                  <c:v>42037</c:v>
                </c:pt>
                <c:pt idx="267">
                  <c:v>42034</c:v>
                </c:pt>
                <c:pt idx="268">
                  <c:v>42033</c:v>
                </c:pt>
                <c:pt idx="269">
                  <c:v>42032</c:v>
                </c:pt>
                <c:pt idx="270">
                  <c:v>42031</c:v>
                </c:pt>
                <c:pt idx="271">
                  <c:v>42030</c:v>
                </c:pt>
                <c:pt idx="272">
                  <c:v>42027</c:v>
                </c:pt>
                <c:pt idx="273">
                  <c:v>42026</c:v>
                </c:pt>
                <c:pt idx="274">
                  <c:v>42025</c:v>
                </c:pt>
                <c:pt idx="275">
                  <c:v>42024</c:v>
                </c:pt>
                <c:pt idx="276">
                  <c:v>42020</c:v>
                </c:pt>
                <c:pt idx="277">
                  <c:v>42019</c:v>
                </c:pt>
                <c:pt idx="278">
                  <c:v>42018</c:v>
                </c:pt>
                <c:pt idx="279">
                  <c:v>42017</c:v>
                </c:pt>
                <c:pt idx="280">
                  <c:v>42016</c:v>
                </c:pt>
                <c:pt idx="281">
                  <c:v>42013</c:v>
                </c:pt>
                <c:pt idx="282">
                  <c:v>42012</c:v>
                </c:pt>
                <c:pt idx="283">
                  <c:v>42011</c:v>
                </c:pt>
                <c:pt idx="284">
                  <c:v>42010</c:v>
                </c:pt>
                <c:pt idx="285">
                  <c:v>42009</c:v>
                </c:pt>
                <c:pt idx="286">
                  <c:v>42006</c:v>
                </c:pt>
              </c:numCache>
            </c:numRef>
          </c:cat>
          <c:val>
            <c:numRef>
              <c:f>Sheet1!$B$57:$B$343</c:f>
              <c:numCache>
                <c:formatCode>0</c:formatCode>
                <c:ptCount val="287"/>
                <c:pt idx="0">
                  <c:v>6</c:v>
                </c:pt>
                <c:pt idx="1">
                  <c:v>4</c:v>
                </c:pt>
                <c:pt idx="2">
                  <c:v>4</c:v>
                </c:pt>
                <c:pt idx="3">
                  <c:v>2</c:v>
                </c:pt>
                <c:pt idx="4">
                  <c:v>2</c:v>
                </c:pt>
                <c:pt idx="5">
                  <c:v>10</c:v>
                </c:pt>
                <c:pt idx="6">
                  <c:v>10</c:v>
                </c:pt>
                <c:pt idx="7">
                  <c:v>12</c:v>
                </c:pt>
                <c:pt idx="8">
                  <c:v>12</c:v>
                </c:pt>
                <c:pt idx="9">
                  <c:v>18</c:v>
                </c:pt>
                <c:pt idx="10">
                  <c:v>14</c:v>
                </c:pt>
                <c:pt idx="11">
                  <c:v>14.0015</c:v>
                </c:pt>
                <c:pt idx="12">
                  <c:v>20.001200000000001</c:v>
                </c:pt>
                <c:pt idx="13">
                  <c:v>24.959999999999987</c:v>
                </c:pt>
                <c:pt idx="14">
                  <c:v>24.959999999999987</c:v>
                </c:pt>
                <c:pt idx="15">
                  <c:v>26.32</c:v>
                </c:pt>
                <c:pt idx="16">
                  <c:v>22.08</c:v>
                </c:pt>
                <c:pt idx="17">
                  <c:v>23.919999999999987</c:v>
                </c:pt>
                <c:pt idx="18">
                  <c:v>27.6</c:v>
                </c:pt>
                <c:pt idx="19">
                  <c:v>25.759999999999987</c:v>
                </c:pt>
                <c:pt idx="20">
                  <c:v>27.6</c:v>
                </c:pt>
                <c:pt idx="21">
                  <c:v>31.279999999999987</c:v>
                </c:pt>
                <c:pt idx="22">
                  <c:v>34.96</c:v>
                </c:pt>
                <c:pt idx="23">
                  <c:v>38.64</c:v>
                </c:pt>
                <c:pt idx="24">
                  <c:v>38.64</c:v>
                </c:pt>
                <c:pt idx="25">
                  <c:v>40.480000000000004</c:v>
                </c:pt>
                <c:pt idx="26">
                  <c:v>41.36</c:v>
                </c:pt>
                <c:pt idx="27">
                  <c:v>40.480000000000004</c:v>
                </c:pt>
                <c:pt idx="28">
                  <c:v>46</c:v>
                </c:pt>
                <c:pt idx="29">
                  <c:v>49.68</c:v>
                </c:pt>
                <c:pt idx="30">
                  <c:v>50.760000000000012</c:v>
                </c:pt>
                <c:pt idx="31">
                  <c:v>50.760000000000012</c:v>
                </c:pt>
                <c:pt idx="32">
                  <c:v>52.64</c:v>
                </c:pt>
                <c:pt idx="33">
                  <c:v>51.84</c:v>
                </c:pt>
                <c:pt idx="34">
                  <c:v>50.760000000000012</c:v>
                </c:pt>
                <c:pt idx="35">
                  <c:v>50.760000000000012</c:v>
                </c:pt>
                <c:pt idx="36">
                  <c:v>50.760000000000012</c:v>
                </c:pt>
                <c:pt idx="37">
                  <c:v>48</c:v>
                </c:pt>
                <c:pt idx="38">
                  <c:v>46.08</c:v>
                </c:pt>
                <c:pt idx="39">
                  <c:v>45.120000000000012</c:v>
                </c:pt>
                <c:pt idx="40">
                  <c:v>43.24</c:v>
                </c:pt>
                <c:pt idx="41">
                  <c:v>39.480000000000004</c:v>
                </c:pt>
                <c:pt idx="42">
                  <c:v>38.329600000000006</c:v>
                </c:pt>
                <c:pt idx="43">
                  <c:v>33.152000000000001</c:v>
                </c:pt>
                <c:pt idx="44">
                  <c:v>31.616000000000021</c:v>
                </c:pt>
                <c:pt idx="45">
                  <c:v>32.624000000000002</c:v>
                </c:pt>
                <c:pt idx="46">
                  <c:v>40.841599999999993</c:v>
                </c:pt>
                <c:pt idx="47">
                  <c:v>39.081600000000002</c:v>
                </c:pt>
                <c:pt idx="48">
                  <c:v>41.724800000000002</c:v>
                </c:pt>
                <c:pt idx="49">
                  <c:v>41.392000000000003</c:v>
                </c:pt>
                <c:pt idx="50">
                  <c:v>39.747200000000007</c:v>
                </c:pt>
                <c:pt idx="51">
                  <c:v>39.200000000000003</c:v>
                </c:pt>
                <c:pt idx="52">
                  <c:v>38.300000000000004</c:v>
                </c:pt>
                <c:pt idx="53">
                  <c:v>34.984000000000002</c:v>
                </c:pt>
                <c:pt idx="54">
                  <c:v>38.300000000000004</c:v>
                </c:pt>
                <c:pt idx="55">
                  <c:v>36.5184</c:v>
                </c:pt>
                <c:pt idx="56">
                  <c:v>36.5184</c:v>
                </c:pt>
                <c:pt idx="57">
                  <c:v>36.5184</c:v>
                </c:pt>
                <c:pt idx="58">
                  <c:v>37.064</c:v>
                </c:pt>
                <c:pt idx="59">
                  <c:v>38.300000000000004</c:v>
                </c:pt>
                <c:pt idx="60">
                  <c:v>33.296000000000049</c:v>
                </c:pt>
                <c:pt idx="61">
                  <c:v>32.144000000000005</c:v>
                </c:pt>
                <c:pt idx="62">
                  <c:v>31.327999999999999</c:v>
                </c:pt>
                <c:pt idx="63">
                  <c:v>30.8704</c:v>
                </c:pt>
                <c:pt idx="64">
                  <c:v>30.204000000000001</c:v>
                </c:pt>
                <c:pt idx="65">
                  <c:v>32.451999999999998</c:v>
                </c:pt>
                <c:pt idx="66">
                  <c:v>33.576000000000001</c:v>
                </c:pt>
                <c:pt idx="67">
                  <c:v>35.28</c:v>
                </c:pt>
                <c:pt idx="68">
                  <c:v>33.576000000000001</c:v>
                </c:pt>
                <c:pt idx="69">
                  <c:v>33.296000000000049</c:v>
                </c:pt>
                <c:pt idx="70">
                  <c:v>34.448</c:v>
                </c:pt>
                <c:pt idx="71">
                  <c:v>25.502400000000002</c:v>
                </c:pt>
                <c:pt idx="72">
                  <c:v>26.431999999999999</c:v>
                </c:pt>
                <c:pt idx="73">
                  <c:v>23.959999999999987</c:v>
                </c:pt>
                <c:pt idx="74">
                  <c:v>22.479999999999986</c:v>
                </c:pt>
                <c:pt idx="75">
                  <c:v>21.62</c:v>
                </c:pt>
                <c:pt idx="76">
                  <c:v>21.62</c:v>
                </c:pt>
                <c:pt idx="77">
                  <c:v>20.673900000000021</c:v>
                </c:pt>
                <c:pt idx="78">
                  <c:v>13.4918</c:v>
                </c:pt>
                <c:pt idx="79">
                  <c:v>13.506400000000006</c:v>
                </c:pt>
                <c:pt idx="80">
                  <c:v>14.732700000000001</c:v>
                </c:pt>
                <c:pt idx="81">
                  <c:v>13.506400000000006</c:v>
                </c:pt>
                <c:pt idx="82">
                  <c:v>12.9369</c:v>
                </c:pt>
                <c:pt idx="83">
                  <c:v>12.9369</c:v>
                </c:pt>
                <c:pt idx="84">
                  <c:v>10.596300000000001</c:v>
                </c:pt>
                <c:pt idx="85">
                  <c:v>12.3383</c:v>
                </c:pt>
                <c:pt idx="86">
                  <c:v>12.390500000000012</c:v>
                </c:pt>
                <c:pt idx="87">
                  <c:v>9.5206</c:v>
                </c:pt>
                <c:pt idx="88">
                  <c:v>14.7475</c:v>
                </c:pt>
                <c:pt idx="89">
                  <c:v>16.541399999999989</c:v>
                </c:pt>
                <c:pt idx="90">
                  <c:v>16.541399999999989</c:v>
                </c:pt>
                <c:pt idx="91">
                  <c:v>15.299800000000001</c:v>
                </c:pt>
                <c:pt idx="92">
                  <c:v>15.332100000000002</c:v>
                </c:pt>
                <c:pt idx="93">
                  <c:v>13.499500000000006</c:v>
                </c:pt>
                <c:pt idx="94">
                  <c:v>13.5366</c:v>
                </c:pt>
                <c:pt idx="95">
                  <c:v>12.9709</c:v>
                </c:pt>
                <c:pt idx="96">
                  <c:v>19.4712</c:v>
                </c:pt>
                <c:pt idx="97">
                  <c:v>17.7408</c:v>
                </c:pt>
                <c:pt idx="98">
                  <c:v>16.532</c:v>
                </c:pt>
                <c:pt idx="99">
                  <c:v>17.7408</c:v>
                </c:pt>
                <c:pt idx="100">
                  <c:v>19.4712</c:v>
                </c:pt>
                <c:pt idx="101">
                  <c:v>21.952999999999989</c:v>
                </c:pt>
                <c:pt idx="102">
                  <c:v>18.904800000000005</c:v>
                </c:pt>
                <c:pt idx="103">
                  <c:v>17.100100000000001</c:v>
                </c:pt>
                <c:pt idx="104">
                  <c:v>21.913</c:v>
                </c:pt>
                <c:pt idx="105">
                  <c:v>20.0928</c:v>
                </c:pt>
                <c:pt idx="106">
                  <c:v>19.838000000000001</c:v>
                </c:pt>
                <c:pt idx="107">
                  <c:v>29.152000000000001</c:v>
                </c:pt>
                <c:pt idx="108">
                  <c:v>28.839900000000021</c:v>
                </c:pt>
                <c:pt idx="109">
                  <c:v>26.468899999999973</c:v>
                </c:pt>
                <c:pt idx="110">
                  <c:v>26.1754</c:v>
                </c:pt>
                <c:pt idx="111">
                  <c:v>27.06619999999997</c:v>
                </c:pt>
                <c:pt idx="112">
                  <c:v>25.597000000000001</c:v>
                </c:pt>
                <c:pt idx="113">
                  <c:v>27.049399999999974</c:v>
                </c:pt>
                <c:pt idx="114">
                  <c:v>26.0535</c:v>
                </c:pt>
                <c:pt idx="115">
                  <c:v>24.629899999999999</c:v>
                </c:pt>
                <c:pt idx="116">
                  <c:v>25.200900000000001</c:v>
                </c:pt>
                <c:pt idx="117">
                  <c:v>24.354500000000005</c:v>
                </c:pt>
                <c:pt idx="118">
                  <c:v>24.691700000000001</c:v>
                </c:pt>
                <c:pt idx="119">
                  <c:v>26.710899999999999</c:v>
                </c:pt>
                <c:pt idx="120">
                  <c:v>26.84829999999997</c:v>
                </c:pt>
                <c:pt idx="121">
                  <c:v>23.966199999999972</c:v>
                </c:pt>
                <c:pt idx="122">
                  <c:v>20.747499999999974</c:v>
                </c:pt>
                <c:pt idx="123">
                  <c:v>20.274000000000001</c:v>
                </c:pt>
                <c:pt idx="124">
                  <c:v>21.389500000000002</c:v>
                </c:pt>
                <c:pt idx="125">
                  <c:v>28.4041</c:v>
                </c:pt>
                <c:pt idx="126">
                  <c:v>29.037299999999988</c:v>
                </c:pt>
                <c:pt idx="127">
                  <c:v>31.764600000000002</c:v>
                </c:pt>
                <c:pt idx="128">
                  <c:v>35.3369</c:v>
                </c:pt>
                <c:pt idx="129">
                  <c:v>34.951299999999996</c:v>
                </c:pt>
                <c:pt idx="130">
                  <c:v>35.417099999999998</c:v>
                </c:pt>
                <c:pt idx="131">
                  <c:v>35.036500000000011</c:v>
                </c:pt>
                <c:pt idx="132">
                  <c:v>34.990200000000002</c:v>
                </c:pt>
                <c:pt idx="133">
                  <c:v>31.764600000000002</c:v>
                </c:pt>
                <c:pt idx="134">
                  <c:v>35.047200000000004</c:v>
                </c:pt>
                <c:pt idx="135">
                  <c:v>36.676500000000011</c:v>
                </c:pt>
                <c:pt idx="136">
                  <c:v>35.389800000000001</c:v>
                </c:pt>
                <c:pt idx="137">
                  <c:v>35.784800000000004</c:v>
                </c:pt>
                <c:pt idx="138">
                  <c:v>36.497700000000002</c:v>
                </c:pt>
                <c:pt idx="139">
                  <c:v>32.197300000000013</c:v>
                </c:pt>
                <c:pt idx="140">
                  <c:v>33.194900000000011</c:v>
                </c:pt>
                <c:pt idx="141">
                  <c:v>35.980200000000004</c:v>
                </c:pt>
                <c:pt idx="142">
                  <c:v>34.615100000000012</c:v>
                </c:pt>
                <c:pt idx="143">
                  <c:v>32.347099999999998</c:v>
                </c:pt>
                <c:pt idx="144">
                  <c:v>32.189800000000005</c:v>
                </c:pt>
                <c:pt idx="145">
                  <c:v>33.929400000000001</c:v>
                </c:pt>
                <c:pt idx="146">
                  <c:v>34.3673</c:v>
                </c:pt>
                <c:pt idx="147">
                  <c:v>35.028500000000044</c:v>
                </c:pt>
                <c:pt idx="148">
                  <c:v>34.3673</c:v>
                </c:pt>
                <c:pt idx="149">
                  <c:v>34.758600000000001</c:v>
                </c:pt>
                <c:pt idx="150">
                  <c:v>33.776100000000042</c:v>
                </c:pt>
                <c:pt idx="151">
                  <c:v>32.884299999999996</c:v>
                </c:pt>
                <c:pt idx="152">
                  <c:v>30.796500000000002</c:v>
                </c:pt>
                <c:pt idx="153">
                  <c:v>31.9543</c:v>
                </c:pt>
                <c:pt idx="154">
                  <c:v>33.340000000000003</c:v>
                </c:pt>
                <c:pt idx="155">
                  <c:v>32.761900000000011</c:v>
                </c:pt>
                <c:pt idx="156">
                  <c:v>28.0642</c:v>
                </c:pt>
                <c:pt idx="157">
                  <c:v>25.171600000000005</c:v>
                </c:pt>
                <c:pt idx="158">
                  <c:v>28.014199999999999</c:v>
                </c:pt>
                <c:pt idx="159">
                  <c:v>30.0502</c:v>
                </c:pt>
                <c:pt idx="160">
                  <c:v>32.835500000000003</c:v>
                </c:pt>
                <c:pt idx="161">
                  <c:v>34.877600000000001</c:v>
                </c:pt>
                <c:pt idx="162">
                  <c:v>32.690000000000012</c:v>
                </c:pt>
                <c:pt idx="163">
                  <c:v>31.845800000000001</c:v>
                </c:pt>
                <c:pt idx="164">
                  <c:v>34.713500000000003</c:v>
                </c:pt>
                <c:pt idx="165">
                  <c:v>33.617000000000004</c:v>
                </c:pt>
                <c:pt idx="166">
                  <c:v>33.059699999999999</c:v>
                </c:pt>
                <c:pt idx="167">
                  <c:v>33.814099999999996</c:v>
                </c:pt>
                <c:pt idx="168">
                  <c:v>33.383999999999993</c:v>
                </c:pt>
                <c:pt idx="169">
                  <c:v>32.451299999999996</c:v>
                </c:pt>
                <c:pt idx="170">
                  <c:v>33.6188</c:v>
                </c:pt>
                <c:pt idx="171">
                  <c:v>34.7575</c:v>
                </c:pt>
                <c:pt idx="172">
                  <c:v>35.417999999999999</c:v>
                </c:pt>
                <c:pt idx="173">
                  <c:v>35.690500000000043</c:v>
                </c:pt>
                <c:pt idx="174">
                  <c:v>35.264300000000013</c:v>
                </c:pt>
                <c:pt idx="175">
                  <c:v>35.468600000000002</c:v>
                </c:pt>
                <c:pt idx="176">
                  <c:v>35.484400000000001</c:v>
                </c:pt>
                <c:pt idx="177">
                  <c:v>35.0869</c:v>
                </c:pt>
                <c:pt idx="178">
                  <c:v>34.921700000000001</c:v>
                </c:pt>
                <c:pt idx="179">
                  <c:v>35.746000000000002</c:v>
                </c:pt>
                <c:pt idx="180">
                  <c:v>34.084499999999998</c:v>
                </c:pt>
                <c:pt idx="181">
                  <c:v>34.084499999999998</c:v>
                </c:pt>
                <c:pt idx="182">
                  <c:v>33.732200000000013</c:v>
                </c:pt>
                <c:pt idx="183">
                  <c:v>33.904600000000002</c:v>
                </c:pt>
                <c:pt idx="184">
                  <c:v>32.530800000000006</c:v>
                </c:pt>
                <c:pt idx="185">
                  <c:v>33.126800000000003</c:v>
                </c:pt>
                <c:pt idx="186">
                  <c:v>33.617899999999999</c:v>
                </c:pt>
                <c:pt idx="187">
                  <c:v>33.389800000000001</c:v>
                </c:pt>
                <c:pt idx="188">
                  <c:v>33.446400000000004</c:v>
                </c:pt>
                <c:pt idx="189">
                  <c:v>32.520100000000042</c:v>
                </c:pt>
                <c:pt idx="190">
                  <c:v>32.771900000000002</c:v>
                </c:pt>
                <c:pt idx="191">
                  <c:v>33.148300000000013</c:v>
                </c:pt>
                <c:pt idx="192">
                  <c:v>32.215100000000042</c:v>
                </c:pt>
                <c:pt idx="193">
                  <c:v>31.024999999999999</c:v>
                </c:pt>
                <c:pt idx="194">
                  <c:v>31.024999999999999</c:v>
                </c:pt>
                <c:pt idx="195">
                  <c:v>32.543200000000006</c:v>
                </c:pt>
                <c:pt idx="196">
                  <c:v>33.826600000000006</c:v>
                </c:pt>
                <c:pt idx="197">
                  <c:v>33.811699999999995</c:v>
                </c:pt>
                <c:pt idx="198">
                  <c:v>32.772500000000043</c:v>
                </c:pt>
                <c:pt idx="199">
                  <c:v>33.791000000000011</c:v>
                </c:pt>
                <c:pt idx="200">
                  <c:v>34.067</c:v>
                </c:pt>
                <c:pt idx="201">
                  <c:v>33.958400000000005</c:v>
                </c:pt>
                <c:pt idx="202">
                  <c:v>33.632100000000044</c:v>
                </c:pt>
                <c:pt idx="203">
                  <c:v>33.632100000000044</c:v>
                </c:pt>
                <c:pt idx="204">
                  <c:v>33.071300000000001</c:v>
                </c:pt>
                <c:pt idx="205">
                  <c:v>32.474899999999998</c:v>
                </c:pt>
                <c:pt idx="206">
                  <c:v>32.697500000000012</c:v>
                </c:pt>
                <c:pt idx="207">
                  <c:v>32.168700000000044</c:v>
                </c:pt>
                <c:pt idx="208">
                  <c:v>31.8489</c:v>
                </c:pt>
                <c:pt idx="209">
                  <c:v>33.1706</c:v>
                </c:pt>
                <c:pt idx="210">
                  <c:v>33.587000000000003</c:v>
                </c:pt>
                <c:pt idx="211">
                  <c:v>33.209300000000013</c:v>
                </c:pt>
                <c:pt idx="212">
                  <c:v>33.156000000000006</c:v>
                </c:pt>
                <c:pt idx="213">
                  <c:v>32.443899999999999</c:v>
                </c:pt>
                <c:pt idx="214">
                  <c:v>31.681799999999978</c:v>
                </c:pt>
                <c:pt idx="215">
                  <c:v>32.421700000000001</c:v>
                </c:pt>
                <c:pt idx="216">
                  <c:v>32.746700000000011</c:v>
                </c:pt>
                <c:pt idx="217">
                  <c:v>33.3262</c:v>
                </c:pt>
                <c:pt idx="218">
                  <c:v>33.733400000000003</c:v>
                </c:pt>
                <c:pt idx="219">
                  <c:v>33.497</c:v>
                </c:pt>
                <c:pt idx="220">
                  <c:v>33.182000000000002</c:v>
                </c:pt>
                <c:pt idx="221">
                  <c:v>33.343000000000004</c:v>
                </c:pt>
                <c:pt idx="222">
                  <c:v>32.728100000000069</c:v>
                </c:pt>
                <c:pt idx="223">
                  <c:v>32.436800000000005</c:v>
                </c:pt>
                <c:pt idx="224">
                  <c:v>33.393900000000002</c:v>
                </c:pt>
                <c:pt idx="225">
                  <c:v>33.393900000000002</c:v>
                </c:pt>
                <c:pt idx="226">
                  <c:v>33.4696</c:v>
                </c:pt>
                <c:pt idx="227">
                  <c:v>33.654000000000003</c:v>
                </c:pt>
                <c:pt idx="228">
                  <c:v>33.269800000000011</c:v>
                </c:pt>
                <c:pt idx="229">
                  <c:v>32.754200000000004</c:v>
                </c:pt>
                <c:pt idx="230">
                  <c:v>32.895700000000012</c:v>
                </c:pt>
                <c:pt idx="231">
                  <c:v>32.676900000000003</c:v>
                </c:pt>
                <c:pt idx="232">
                  <c:v>32.252800000000001</c:v>
                </c:pt>
                <c:pt idx="233">
                  <c:v>32.252800000000001</c:v>
                </c:pt>
                <c:pt idx="234">
                  <c:v>31.545399999999972</c:v>
                </c:pt>
                <c:pt idx="235">
                  <c:v>32.783500000000011</c:v>
                </c:pt>
                <c:pt idx="236">
                  <c:v>28.490699999999968</c:v>
                </c:pt>
                <c:pt idx="237">
                  <c:v>28.964299999999973</c:v>
                </c:pt>
                <c:pt idx="238">
                  <c:v>28.009</c:v>
                </c:pt>
                <c:pt idx="239">
                  <c:v>27.7942</c:v>
                </c:pt>
                <c:pt idx="240">
                  <c:v>25.6236</c:v>
                </c:pt>
                <c:pt idx="241">
                  <c:v>25.6236</c:v>
                </c:pt>
                <c:pt idx="242">
                  <c:v>24.748999999999974</c:v>
                </c:pt>
                <c:pt idx="243">
                  <c:v>23.572099999999974</c:v>
                </c:pt>
                <c:pt idx="244">
                  <c:v>29.062899999999978</c:v>
                </c:pt>
                <c:pt idx="245">
                  <c:v>28.009899999999988</c:v>
                </c:pt>
                <c:pt idx="246">
                  <c:v>27.2742</c:v>
                </c:pt>
                <c:pt idx="247">
                  <c:v>27.851299999999988</c:v>
                </c:pt>
                <c:pt idx="248">
                  <c:v>29.327300000000001</c:v>
                </c:pt>
                <c:pt idx="249">
                  <c:v>28.5063</c:v>
                </c:pt>
                <c:pt idx="250">
                  <c:v>30.27</c:v>
                </c:pt>
                <c:pt idx="251">
                  <c:v>30.427399999999974</c:v>
                </c:pt>
                <c:pt idx="252">
                  <c:v>27.545299999999973</c:v>
                </c:pt>
                <c:pt idx="253">
                  <c:v>26.222999999999974</c:v>
                </c:pt>
                <c:pt idx="254">
                  <c:v>27.309100000000001</c:v>
                </c:pt>
                <c:pt idx="255">
                  <c:v>28.076899999999988</c:v>
                </c:pt>
                <c:pt idx="256">
                  <c:v>23.856000000000005</c:v>
                </c:pt>
                <c:pt idx="257">
                  <c:v>26.1357</c:v>
                </c:pt>
                <c:pt idx="258">
                  <c:v>26.145199999999978</c:v>
                </c:pt>
                <c:pt idx="259">
                  <c:v>24.4543</c:v>
                </c:pt>
                <c:pt idx="260">
                  <c:v>24.136800000000033</c:v>
                </c:pt>
                <c:pt idx="261">
                  <c:v>25.196000000000005</c:v>
                </c:pt>
                <c:pt idx="262">
                  <c:v>25.504999999999999</c:v>
                </c:pt>
                <c:pt idx="263">
                  <c:v>31.660699999999974</c:v>
                </c:pt>
                <c:pt idx="264">
                  <c:v>31.787400000000002</c:v>
                </c:pt>
                <c:pt idx="265">
                  <c:v>31.9741</c:v>
                </c:pt>
                <c:pt idx="266">
                  <c:v>32.496200000000002</c:v>
                </c:pt>
                <c:pt idx="267">
                  <c:v>32.496000000000002</c:v>
                </c:pt>
                <c:pt idx="268">
                  <c:v>32.212600000000002</c:v>
                </c:pt>
                <c:pt idx="269">
                  <c:v>32.298600000000043</c:v>
                </c:pt>
                <c:pt idx="270">
                  <c:v>31.402399999999975</c:v>
                </c:pt>
                <c:pt idx="271">
                  <c:v>31.100800000000021</c:v>
                </c:pt>
                <c:pt idx="272">
                  <c:v>31.757899999999999</c:v>
                </c:pt>
                <c:pt idx="273">
                  <c:v>31.353300000000001</c:v>
                </c:pt>
                <c:pt idx="274">
                  <c:v>31.992999999999974</c:v>
                </c:pt>
                <c:pt idx="275">
                  <c:v>32.472900000000003</c:v>
                </c:pt>
                <c:pt idx="276">
                  <c:v>32.605600000000003</c:v>
                </c:pt>
                <c:pt idx="277">
                  <c:v>32.850799999999992</c:v>
                </c:pt>
                <c:pt idx="278">
                  <c:v>32.058200000000006</c:v>
                </c:pt>
                <c:pt idx="279">
                  <c:v>30.45339999999997</c:v>
                </c:pt>
                <c:pt idx="280">
                  <c:v>29.12269999999997</c:v>
                </c:pt>
                <c:pt idx="281">
                  <c:v>27.227599999999974</c:v>
                </c:pt>
                <c:pt idx="282">
                  <c:v>24.449000000000002</c:v>
                </c:pt>
                <c:pt idx="283">
                  <c:v>23.918599999999973</c:v>
                </c:pt>
                <c:pt idx="284">
                  <c:v>22.761500000000002</c:v>
                </c:pt>
                <c:pt idx="285">
                  <c:v>20.4392</c:v>
                </c:pt>
                <c:pt idx="286">
                  <c:v>20.700500000000002</c:v>
                </c:pt>
              </c:numCache>
            </c:numRef>
          </c:val>
          <c:smooth val="0"/>
        </c:ser>
        <c:dLbls>
          <c:showLegendKey val="0"/>
          <c:showVal val="0"/>
          <c:showCatName val="0"/>
          <c:showSerName val="0"/>
          <c:showPercent val="0"/>
          <c:showBubbleSize val="0"/>
        </c:dLbls>
        <c:smooth val="0"/>
        <c:axId val="164691648"/>
        <c:axId val="164692040"/>
      </c:lineChart>
      <c:dateAx>
        <c:axId val="164691648"/>
        <c:scaling>
          <c:orientation val="minMax"/>
        </c:scaling>
        <c:delete val="0"/>
        <c:axPos val="b"/>
        <c:numFmt formatCode="[$-409]mmm\-yy;@" sourceLinked="1"/>
        <c:majorTickMark val="out"/>
        <c:minorTickMark val="none"/>
        <c:tickLblPos val="nextTo"/>
        <c:txPr>
          <a:bodyPr rot="-5400000" vert="horz"/>
          <a:lstStyle/>
          <a:p>
            <a:pPr>
              <a:defRPr/>
            </a:pPr>
            <a:endParaRPr lang="en-US"/>
          </a:p>
        </c:txPr>
        <c:crossAx val="164692040"/>
        <c:crosses val="autoZero"/>
        <c:auto val="1"/>
        <c:lblOffset val="100"/>
        <c:baseTimeUnit val="days"/>
      </c:dateAx>
      <c:valAx>
        <c:axId val="164692040"/>
        <c:scaling>
          <c:orientation val="minMax"/>
        </c:scaling>
        <c:delete val="0"/>
        <c:axPos val="l"/>
        <c:majorGridlines/>
        <c:title>
          <c:tx>
            <c:rich>
              <a:bodyPr rot="-5400000" vert="horz"/>
              <a:lstStyle/>
              <a:p>
                <a:pPr>
                  <a:defRPr/>
                </a:pPr>
                <a:r>
                  <a:rPr lang="en-US" dirty="0"/>
                  <a:t>Market-Based</a:t>
                </a:r>
                <a:r>
                  <a:rPr lang="en-US" baseline="0" dirty="0"/>
                  <a:t> %</a:t>
                </a:r>
                <a:endParaRPr lang="en-US" dirty="0"/>
              </a:p>
            </c:rich>
          </c:tx>
          <c:overlay val="0"/>
        </c:title>
        <c:numFmt formatCode="0" sourceLinked="1"/>
        <c:majorTickMark val="out"/>
        <c:minorTickMark val="none"/>
        <c:tickLblPos val="nextTo"/>
        <c:crossAx val="16469164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175K Loan Size  +8 ticks to TBA</a:t>
            </a:r>
          </a:p>
        </c:rich>
      </c:tx>
      <c:overlay val="0"/>
    </c:title>
    <c:autoTitleDeleted val="0"/>
    <c:plotArea>
      <c:layout>
        <c:manualLayout>
          <c:layoutTarget val="inner"/>
          <c:xMode val="edge"/>
          <c:yMode val="edge"/>
          <c:x val="7.8715167646297823E-2"/>
          <c:y val="0.14387758821813937"/>
          <c:w val="0.90062755535840033"/>
          <c:h val="0.69847586759989067"/>
        </c:manualLayout>
      </c:layout>
      <c:barChart>
        <c:barDir val="col"/>
        <c:grouping val="clustered"/>
        <c:varyColors val="0"/>
        <c:ser>
          <c:idx val="0"/>
          <c:order val="0"/>
          <c:tx>
            <c:strRef>
              <c:f>Pools!$E$9</c:f>
              <c:strCache>
                <c:ptCount val="1"/>
                <c:pt idx="0">
                  <c:v>Score</c:v>
                </c:pt>
              </c:strCache>
            </c:strRef>
          </c:tx>
          <c:spPr>
            <a:solidFill>
              <a:srgbClr val="92D050"/>
            </a:solidFill>
            <a:ln>
              <a:noFill/>
            </a:ln>
          </c:spPr>
          <c:invertIfNegative val="0"/>
          <c:dPt>
            <c:idx val="4"/>
            <c:invertIfNegative val="0"/>
            <c:bubble3D val="0"/>
            <c:spPr>
              <a:solidFill>
                <a:srgbClr val="FFFF00"/>
              </a:solidFill>
              <a:ln>
                <a:noFill/>
              </a:ln>
            </c:spPr>
          </c:dPt>
          <c:dPt>
            <c:idx val="5"/>
            <c:invertIfNegative val="0"/>
            <c:bubble3D val="0"/>
            <c:spPr>
              <a:solidFill>
                <a:srgbClr val="C00000"/>
              </a:solidFill>
              <a:ln>
                <a:noFill/>
              </a:ln>
            </c:spPr>
          </c:dPt>
          <c:dPt>
            <c:idx val="7"/>
            <c:invertIfNegative val="0"/>
            <c:bubble3D val="0"/>
            <c:spPr>
              <a:solidFill>
                <a:srgbClr val="FFFF00"/>
              </a:solidFill>
              <a:ln>
                <a:noFill/>
              </a:ln>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Pools!$D$10:$D$19</c:f>
              <c:strCache>
                <c:ptCount val="10"/>
                <c:pt idx="0">
                  <c:v>BA1576</c:v>
                </c:pt>
                <c:pt idx="1">
                  <c:v>BA0465</c:v>
                </c:pt>
                <c:pt idx="2">
                  <c:v>BA0163</c:v>
                </c:pt>
                <c:pt idx="3">
                  <c:v>BA4704</c:v>
                </c:pt>
                <c:pt idx="4">
                  <c:v>BA3708</c:v>
                </c:pt>
                <c:pt idx="5">
                  <c:v>BA6388</c:v>
                </c:pt>
                <c:pt idx="6">
                  <c:v>AZ3538</c:v>
                </c:pt>
                <c:pt idx="7">
                  <c:v>BA3902</c:v>
                </c:pt>
                <c:pt idx="8">
                  <c:v>BA3325</c:v>
                </c:pt>
                <c:pt idx="9">
                  <c:v>BA3321</c:v>
                </c:pt>
              </c:strCache>
            </c:strRef>
          </c:cat>
          <c:val>
            <c:numRef>
              <c:f>Pools!$E$10:$E$19</c:f>
              <c:numCache>
                <c:formatCode>General</c:formatCode>
                <c:ptCount val="10"/>
                <c:pt idx="0">
                  <c:v>22</c:v>
                </c:pt>
                <c:pt idx="1">
                  <c:v>8</c:v>
                </c:pt>
                <c:pt idx="2">
                  <c:v>23</c:v>
                </c:pt>
                <c:pt idx="3">
                  <c:v>20</c:v>
                </c:pt>
                <c:pt idx="4">
                  <c:v>32</c:v>
                </c:pt>
                <c:pt idx="5">
                  <c:v>43</c:v>
                </c:pt>
                <c:pt idx="6">
                  <c:v>22</c:v>
                </c:pt>
                <c:pt idx="7">
                  <c:v>33</c:v>
                </c:pt>
                <c:pt idx="8">
                  <c:v>8</c:v>
                </c:pt>
                <c:pt idx="9">
                  <c:v>8</c:v>
                </c:pt>
              </c:numCache>
            </c:numRef>
          </c:val>
        </c:ser>
        <c:dLbls>
          <c:showLegendKey val="0"/>
          <c:showVal val="0"/>
          <c:showCatName val="0"/>
          <c:showSerName val="0"/>
          <c:showPercent val="0"/>
          <c:showBubbleSize val="0"/>
        </c:dLbls>
        <c:gapWidth val="150"/>
        <c:axId val="164694000"/>
        <c:axId val="164694392"/>
      </c:barChart>
      <c:catAx>
        <c:axId val="164694000"/>
        <c:scaling>
          <c:orientation val="minMax"/>
        </c:scaling>
        <c:delete val="0"/>
        <c:axPos val="b"/>
        <c:title>
          <c:tx>
            <c:rich>
              <a:bodyPr/>
              <a:lstStyle/>
              <a:p>
                <a:pPr>
                  <a:defRPr/>
                </a:pPr>
                <a:r>
                  <a:rPr lang="en-US" dirty="0"/>
                  <a:t>Pool Number</a:t>
                </a:r>
              </a:p>
            </c:rich>
          </c:tx>
          <c:overlay val="0"/>
        </c:title>
        <c:numFmt formatCode="General" sourceLinked="0"/>
        <c:majorTickMark val="out"/>
        <c:minorTickMark val="none"/>
        <c:tickLblPos val="nextTo"/>
        <c:crossAx val="164694392"/>
        <c:crosses val="autoZero"/>
        <c:auto val="1"/>
        <c:lblAlgn val="ctr"/>
        <c:lblOffset val="100"/>
        <c:noMultiLvlLbl val="0"/>
      </c:catAx>
      <c:valAx>
        <c:axId val="164694392"/>
        <c:scaling>
          <c:orientation val="minMax"/>
        </c:scaling>
        <c:delete val="0"/>
        <c:axPos val="l"/>
        <c:title>
          <c:tx>
            <c:rich>
              <a:bodyPr rot="0" vert="wordArtVert"/>
              <a:lstStyle/>
              <a:p>
                <a:pPr>
                  <a:defRPr/>
                </a:pPr>
                <a:r>
                  <a:rPr lang="en-US" dirty="0"/>
                  <a:t>Score</a:t>
                </a:r>
              </a:p>
            </c:rich>
          </c:tx>
          <c:overlay val="0"/>
        </c:title>
        <c:numFmt formatCode="General" sourceLinked="1"/>
        <c:majorTickMark val="out"/>
        <c:minorTickMark val="none"/>
        <c:tickLblPos val="nextTo"/>
        <c:crossAx val="164694000"/>
        <c:crosses val="autoZero"/>
        <c:crossBetween val="between"/>
        <c:majorUnit val="10"/>
      </c:valAx>
    </c:plotArea>
    <c:plotVisOnly val="1"/>
    <c:dispBlanksAs val="gap"/>
    <c:showDLblsOverMax val="0"/>
  </c:chart>
  <c:txPr>
    <a:bodyPr/>
    <a:lstStyle/>
    <a:p>
      <a:pPr>
        <a:defRPr>
          <a:latin typeface="Book Antiqua" pitchFamily="18"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97F3657-5568-46B0-8D94-CA61B925B1B3}" type="datetimeFigureOut">
              <a:rPr lang="en-US" smtClean="0"/>
              <a:pPr/>
              <a:t>3/11/2016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CF0C26D-40B1-4982-A595-66BED57D4CEE}" type="slidenum">
              <a:rPr lang="en-US" smtClean="0"/>
              <a:pPr/>
              <a:t>‹#›</a:t>
            </a:fld>
            <a:endParaRPr lang="en-US" dirty="0"/>
          </a:p>
        </p:txBody>
      </p:sp>
    </p:spTree>
    <p:extLst>
      <p:ext uri="{BB962C8B-B14F-4D97-AF65-F5344CB8AC3E}">
        <p14:creationId xmlns:p14="http://schemas.microsoft.com/office/powerpoint/2010/main" val="2515098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F0C26D-40B1-4982-A595-66BED57D4CEE}" type="slidenum">
              <a:rPr lang="en-US" smtClean="0"/>
              <a:pPr/>
              <a:t>29</a:t>
            </a:fld>
            <a:endParaRPr lang="en-US" dirty="0"/>
          </a:p>
        </p:txBody>
      </p:sp>
    </p:spTree>
    <p:extLst>
      <p:ext uri="{BB962C8B-B14F-4D97-AF65-F5344CB8AC3E}">
        <p14:creationId xmlns:p14="http://schemas.microsoft.com/office/powerpoint/2010/main" val="3171767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ihigh.com/school24939/index.html"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739DECC-E132-4F55-A3D9-E6DEDA1ABFDD}" type="datetime1">
              <a:rPr lang="en-US" smtClean="0"/>
              <a:pPr/>
              <a:t>3/11/2016</a:t>
            </a:fld>
            <a:endParaRPr lang="en-US" dirty="0"/>
          </a:p>
        </p:txBody>
      </p:sp>
      <p:sp>
        <p:nvSpPr>
          <p:cNvPr id="6" name="Slide Number Placeholder 5"/>
          <p:cNvSpPr>
            <a:spLocks noGrp="1"/>
          </p:cNvSpPr>
          <p:nvPr>
            <p:ph type="sldNum" sz="quarter" idx="12"/>
          </p:nvPr>
        </p:nvSpPr>
        <p:spPr>
          <a:xfrm>
            <a:off x="6781800" y="6416675"/>
            <a:ext cx="2133600" cy="365125"/>
          </a:xfrm>
        </p:spPr>
        <p:txBody>
          <a:bodyPr/>
          <a:lstStyle>
            <a:lvl1pPr>
              <a:defRPr sz="1100"/>
            </a:lvl1pPr>
          </a:lstStyle>
          <a:p>
            <a:fld id="{F6F90A34-74D6-4DAA-86A6-A76A26D780FA}" type="slidenum">
              <a:rPr lang="en-US" smtClean="0"/>
              <a:pPr/>
              <a:t>‹#›</a:t>
            </a:fld>
            <a:endParaRPr lang="en-US" dirty="0"/>
          </a:p>
        </p:txBody>
      </p:sp>
    </p:spTree>
    <p:extLst>
      <p:ext uri="{BB962C8B-B14F-4D97-AF65-F5344CB8AC3E}">
        <p14:creationId xmlns:p14="http://schemas.microsoft.com/office/powerpoint/2010/main" val="3295242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981200"/>
            <a:ext cx="8229600" cy="3733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F816EE-161C-4974-A3A7-22B32B75026B}" type="datetime1">
              <a:rPr lang="en-US"/>
              <a:pPr>
                <a:defRPr/>
              </a:pPr>
              <a:t>3/11/2016</a:t>
            </a:fld>
            <a:endParaRPr lang="en-US" dirty="0"/>
          </a:p>
        </p:txBody>
      </p:sp>
      <p:sp>
        <p:nvSpPr>
          <p:cNvPr id="6" name="Slide Number Placeholder 5"/>
          <p:cNvSpPr>
            <a:spLocks noGrp="1"/>
          </p:cNvSpPr>
          <p:nvPr>
            <p:ph type="sldNum" sz="quarter" idx="12"/>
          </p:nvPr>
        </p:nvSpPr>
        <p:spPr/>
        <p:txBody>
          <a:bodyPr/>
          <a:lstStyle>
            <a:lvl1pPr>
              <a:defRPr/>
            </a:lvl1pPr>
          </a:lstStyle>
          <a:p>
            <a:fld id="{F6F90A34-74D6-4DAA-86A6-A76A26D780FA}" type="slidenum">
              <a:rPr lang="en-US" smtClean="0"/>
              <a:pPr/>
              <a:t>‹#›</a:t>
            </a:fld>
            <a:endParaRPr lang="en-US" dirty="0"/>
          </a:p>
        </p:txBody>
      </p:sp>
    </p:spTree>
    <p:extLst>
      <p:ext uri="{BB962C8B-B14F-4D97-AF65-F5344CB8AC3E}">
        <p14:creationId xmlns:p14="http://schemas.microsoft.com/office/powerpoint/2010/main" val="104617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16FBE67-81D5-4480-999C-2A9ED7C1AE57}" type="datetime1">
              <a:rPr lang="en-US" smtClean="0"/>
              <a:pPr/>
              <a:t>3/11/2016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6F90A34-74D6-4DAA-86A6-A76A26D780FA}" type="slidenum">
              <a:rPr lang="en-US" smtClean="0"/>
              <a:pPr/>
              <a:t>‹#›</a:t>
            </a:fld>
            <a:endParaRPr lang="en-US" dirty="0"/>
          </a:p>
        </p:txBody>
      </p:sp>
    </p:spTree>
    <p:extLst>
      <p:ext uri="{BB962C8B-B14F-4D97-AF65-F5344CB8AC3E}">
        <p14:creationId xmlns:p14="http://schemas.microsoft.com/office/powerpoint/2010/main" val="100295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162800" cy="838200"/>
          </a:xfrm>
        </p:spPr>
        <p:txBody>
          <a:bodyPr/>
          <a:lstStyle>
            <a:lvl1pPr algn="l">
              <a:defRPr sz="2400" b="1">
                <a:solidFill>
                  <a:schemeClr val="tx2"/>
                </a:solidFill>
                <a:latin typeface="Book Antiqu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905000"/>
            <a:ext cx="8153400" cy="3992563"/>
          </a:xfrm>
        </p:spPr>
        <p:txBody>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F6F90A34-74D6-4DAA-86A6-A76A26D780FA}" type="slidenum">
              <a:rPr lang="en-US" smtClean="0"/>
              <a:pPr/>
              <a:t>‹#›</a:t>
            </a:fld>
            <a:endParaRPr lang="en-US" dirty="0"/>
          </a:p>
        </p:txBody>
      </p:sp>
    </p:spTree>
    <p:extLst>
      <p:ext uri="{BB962C8B-B14F-4D97-AF65-F5344CB8AC3E}">
        <p14:creationId xmlns:p14="http://schemas.microsoft.com/office/powerpoint/2010/main" val="262320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644AA4B-7BBB-4B28-909F-0467894CF7E0}" type="datetime1">
              <a:rPr lang="en-US" smtClean="0"/>
              <a:pPr/>
              <a:t>3/11/2016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6F90A34-74D6-4DAA-86A6-A76A26D780FA}" type="slidenum">
              <a:rPr lang="en-US" smtClean="0"/>
              <a:pPr/>
              <a:t>‹#›</a:t>
            </a:fld>
            <a:endParaRPr lang="en-US" dirty="0"/>
          </a:p>
        </p:txBody>
      </p:sp>
    </p:spTree>
    <p:extLst>
      <p:ext uri="{BB962C8B-B14F-4D97-AF65-F5344CB8AC3E}">
        <p14:creationId xmlns:p14="http://schemas.microsoft.com/office/powerpoint/2010/main" val="3995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9CFF634-C334-462B-A24C-CCE9E8ADD4E2}" type="datetime1">
              <a:rPr lang="en-US" smtClean="0"/>
              <a:pPr/>
              <a:t>3/11/2016</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F6F90A34-74D6-4DAA-86A6-A76A26D780FA}" type="slidenum">
              <a:rPr lang="en-US" smtClean="0"/>
              <a:pPr/>
              <a:t>‹#›</a:t>
            </a:fld>
            <a:endParaRPr lang="en-US" dirty="0"/>
          </a:p>
        </p:txBody>
      </p:sp>
    </p:spTree>
    <p:extLst>
      <p:ext uri="{BB962C8B-B14F-4D97-AF65-F5344CB8AC3E}">
        <p14:creationId xmlns:p14="http://schemas.microsoft.com/office/powerpoint/2010/main" val="176423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7" descr="Go Trojans">
            <a:hlinkClick r:id="rId2" tooltip="Botkins Trojans"/>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381000"/>
            <a:ext cx="63341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D3ACA943-7E8D-4F9B-8197-B6213A5739B1}" type="datetime1">
              <a:rPr lang="en-US" smtClean="0"/>
              <a:pPr/>
              <a:t>3/11/2016</a:t>
            </a:fld>
            <a:endParaRPr lang="en-US" dirty="0"/>
          </a:p>
        </p:txBody>
      </p:sp>
      <p:sp>
        <p:nvSpPr>
          <p:cNvPr id="9"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dirty="0"/>
          </a:p>
        </p:txBody>
      </p:sp>
      <p:sp>
        <p:nvSpPr>
          <p:cNvPr id="10" name="Slide Number Placeholder 5"/>
          <p:cNvSpPr>
            <a:spLocks noGrp="1"/>
          </p:cNvSpPr>
          <p:nvPr>
            <p:ph type="sldNum" sz="quarter" idx="12"/>
          </p:nvPr>
        </p:nvSpPr>
        <p:spPr/>
        <p:txBody>
          <a:bodyPr/>
          <a:lstStyle>
            <a:lvl1pPr>
              <a:defRPr/>
            </a:lvl1pPr>
          </a:lstStyle>
          <a:p>
            <a:fld id="{F6F90A34-74D6-4DAA-86A6-A76A26D780FA}" type="slidenum">
              <a:rPr lang="en-US" smtClean="0"/>
              <a:pPr/>
              <a:t>‹#›</a:t>
            </a:fld>
            <a:endParaRPr lang="en-US" dirty="0"/>
          </a:p>
        </p:txBody>
      </p:sp>
    </p:spTree>
    <p:extLst>
      <p:ext uri="{BB962C8B-B14F-4D97-AF65-F5344CB8AC3E}">
        <p14:creationId xmlns:p14="http://schemas.microsoft.com/office/powerpoint/2010/main" val="2514349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lstStyle>
            <a:lvl1pPr>
              <a:defRPr b="1">
                <a:solidFill>
                  <a:schemeClr val="tx2"/>
                </a:solidFill>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DFE7A1A0-2AC4-470E-A1B2-DA7C2CE96553}" type="datetime1">
              <a:rPr lang="en-US"/>
              <a:pPr>
                <a:defRPr/>
              </a:pPr>
              <a:t>3/11/2016</a:t>
            </a:fld>
            <a:endParaRPr lang="en-US" dirty="0"/>
          </a:p>
        </p:txBody>
      </p:sp>
      <p:sp>
        <p:nvSpPr>
          <p:cNvPr id="5" name="Slide Number Placeholder 5"/>
          <p:cNvSpPr>
            <a:spLocks noGrp="1"/>
          </p:cNvSpPr>
          <p:nvPr>
            <p:ph type="sldNum" sz="quarter" idx="12"/>
          </p:nvPr>
        </p:nvSpPr>
        <p:spPr/>
        <p:txBody>
          <a:bodyPr/>
          <a:lstStyle>
            <a:lvl1pPr>
              <a:defRPr/>
            </a:lvl1pPr>
          </a:lstStyle>
          <a:p>
            <a:fld id="{F6F90A34-74D6-4DAA-86A6-A76A26D780FA}" type="slidenum">
              <a:rPr lang="en-US" smtClean="0"/>
              <a:pPr/>
              <a:t>‹#›</a:t>
            </a:fld>
            <a:endParaRPr lang="en-US" dirty="0"/>
          </a:p>
        </p:txBody>
      </p:sp>
    </p:spTree>
    <p:extLst>
      <p:ext uri="{BB962C8B-B14F-4D97-AF65-F5344CB8AC3E}">
        <p14:creationId xmlns:p14="http://schemas.microsoft.com/office/powerpoint/2010/main" val="141007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FBA4B02-459B-4624-9F3A-9A046F663042}" type="datetime1">
              <a:rPr lang="en-US" smtClean="0"/>
              <a:pPr/>
              <a:t>3/11/2016</a:t>
            </a:fld>
            <a:endParaRPr lang="en-US" dirty="0"/>
          </a:p>
        </p:txBody>
      </p:sp>
      <p:sp>
        <p:nvSpPr>
          <p:cNvPr id="4" name="Slide Number Placeholder 5"/>
          <p:cNvSpPr>
            <a:spLocks noGrp="1"/>
          </p:cNvSpPr>
          <p:nvPr>
            <p:ph type="sldNum" sz="quarter" idx="12"/>
          </p:nvPr>
        </p:nvSpPr>
        <p:spPr/>
        <p:txBody>
          <a:bodyPr/>
          <a:lstStyle>
            <a:lvl1pPr>
              <a:defRPr/>
            </a:lvl1pPr>
          </a:lstStyle>
          <a:p>
            <a:fld id="{F6F90A34-74D6-4DAA-86A6-A76A26D780FA}" type="slidenum">
              <a:rPr lang="en-US" smtClean="0"/>
              <a:pPr/>
              <a:t>‹#›</a:t>
            </a:fld>
            <a:endParaRPr lang="en-US" dirty="0"/>
          </a:p>
        </p:txBody>
      </p:sp>
    </p:spTree>
    <p:extLst>
      <p:ext uri="{BB962C8B-B14F-4D97-AF65-F5344CB8AC3E}">
        <p14:creationId xmlns:p14="http://schemas.microsoft.com/office/powerpoint/2010/main" val="290720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7AB9D88-71AD-4C0F-8CBB-D61240DB2805}" type="datetime1">
              <a:rPr lang="en-US" smtClean="0"/>
              <a:pPr/>
              <a:t>3/11/2016</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F6F90A34-74D6-4DAA-86A6-A76A26D780FA}" type="slidenum">
              <a:rPr lang="en-US" smtClean="0"/>
              <a:pPr/>
              <a:t>‹#›</a:t>
            </a:fld>
            <a:endParaRPr lang="en-US" dirty="0"/>
          </a:p>
        </p:txBody>
      </p:sp>
    </p:spTree>
    <p:extLst>
      <p:ext uri="{BB962C8B-B14F-4D97-AF65-F5344CB8AC3E}">
        <p14:creationId xmlns:p14="http://schemas.microsoft.com/office/powerpoint/2010/main" val="143337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6445EB8-DA82-4C2B-84E1-B7A227AEF6E7}" type="datetime1">
              <a:rPr lang="en-US" smtClean="0"/>
              <a:pPr/>
              <a:t>3/11/2016</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F6F90A34-74D6-4DAA-86A6-A76A26D780FA}" type="slidenum">
              <a:rPr lang="en-US" smtClean="0"/>
              <a:pPr/>
              <a:t>‹#›</a:t>
            </a:fld>
            <a:endParaRPr lang="en-US" dirty="0"/>
          </a:p>
        </p:txBody>
      </p:sp>
    </p:spTree>
    <p:extLst>
      <p:ext uri="{BB962C8B-B14F-4D97-AF65-F5344CB8AC3E}">
        <p14:creationId xmlns:p14="http://schemas.microsoft.com/office/powerpoint/2010/main" val="4143724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3" cstate="print"/>
          <a:srcRect/>
          <a:stretch>
            <a:fillRect/>
          </a:stretch>
        </p:blipFill>
        <p:spPr bwMode="auto">
          <a:xfrm>
            <a:off x="0" y="0"/>
            <a:ext cx="9144000" cy="1066800"/>
          </a:xfrm>
          <a:prstGeom prst="rect">
            <a:avLst/>
          </a:prstGeom>
          <a:noFill/>
          <a:ln w="9525">
            <a:noFill/>
            <a:miter lim="800000"/>
            <a:headEnd/>
            <a:tailEnd/>
          </a:ln>
        </p:spPr>
      </p:pic>
      <p:sp>
        <p:nvSpPr>
          <p:cNvPr id="1026" name="Title Placeholder 1"/>
          <p:cNvSpPr>
            <a:spLocks noGrp="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2057400"/>
            <a:ext cx="822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3C30C73A-3F92-4DBC-920D-DA0725A64C43}" type="datetime1">
              <a:rPr lang="en-US" smtClean="0"/>
              <a:pPr/>
              <a:t>3/11/2016</a:t>
            </a:fld>
            <a:endParaRPr lang="en-US" dirty="0"/>
          </a:p>
        </p:txBody>
      </p:sp>
      <p:sp>
        <p:nvSpPr>
          <p:cNvPr id="6" name="Slide Number Placeholder 5"/>
          <p:cNvSpPr>
            <a:spLocks noGrp="1"/>
          </p:cNvSpPr>
          <p:nvPr>
            <p:ph type="sldNum" sz="quarter" idx="4"/>
          </p:nvPr>
        </p:nvSpPr>
        <p:spPr>
          <a:xfrm>
            <a:off x="6858000" y="64166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F6F90A34-74D6-4DAA-86A6-A76A26D780FA}" type="slidenum">
              <a:rPr lang="en-US" smtClean="0"/>
              <a:pPr/>
              <a:t>‹#›</a:t>
            </a:fld>
            <a:endParaRPr lang="en-US" dirty="0"/>
          </a:p>
        </p:txBody>
      </p:sp>
      <p:pic>
        <p:nvPicPr>
          <p:cNvPr id="8" name="Picture 1"/>
          <p:cNvPicPr>
            <a:picLocks noChangeAspect="1" noChangeArrowheads="1"/>
          </p:cNvPicPr>
          <p:nvPr/>
        </p:nvPicPr>
        <p:blipFill>
          <a:blip r:embed="rId14" cstate="print"/>
          <a:srcRect/>
          <a:stretch>
            <a:fillRect/>
          </a:stretch>
        </p:blipFill>
        <p:spPr bwMode="auto">
          <a:xfrm>
            <a:off x="76200" y="6312217"/>
            <a:ext cx="1295400" cy="469583"/>
          </a:xfrm>
          <a:prstGeom prst="rect">
            <a:avLst/>
          </a:prstGeom>
          <a:noFill/>
          <a:ln w="9525">
            <a:noFill/>
            <a:miter lim="800000"/>
            <a:headEnd/>
            <a:tailEnd/>
          </a:ln>
        </p:spPr>
      </p:pic>
      <p:sp>
        <p:nvSpPr>
          <p:cNvPr id="9" name="Rectangle 8"/>
          <p:cNvSpPr/>
          <p:nvPr userDrawn="1"/>
        </p:nvSpPr>
        <p:spPr>
          <a:xfrm>
            <a:off x="1676400" y="6457890"/>
            <a:ext cx="5943600" cy="246221"/>
          </a:xfrm>
          <a:prstGeom prst="rect">
            <a:avLst/>
          </a:prstGeom>
        </p:spPr>
        <p:txBody>
          <a:bodyPr wrap="square">
            <a:spAutoFit/>
          </a:bodyPr>
          <a:lstStyle/>
          <a:p>
            <a:pPr algn="ctr"/>
            <a:r>
              <a:rPr lang="en-US" sz="1000" dirty="0" smtClean="0"/>
              <a:t>For Institutional Investor use only. Not for use with the general public. Do not forward or distribute.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spcBef>
          <a:spcPct val="0"/>
        </a:spcBef>
        <a:spcAft>
          <a:spcPct val="0"/>
        </a:spcAft>
        <a:defRPr sz="2400" kern="1200">
          <a:solidFill>
            <a:schemeClr val="tx1"/>
          </a:solidFill>
          <a:latin typeface="Book Antiqua" pitchFamily="18" charset="0"/>
          <a:ea typeface="+mj-ea"/>
          <a:cs typeface="+mj-cs"/>
        </a:defRPr>
      </a:lvl1pPr>
      <a:lvl2pPr algn="ctr" rtl="0" eaLnBrk="1" fontAlgn="base" hangingPunct="1">
        <a:spcBef>
          <a:spcPct val="0"/>
        </a:spcBef>
        <a:spcAft>
          <a:spcPct val="0"/>
        </a:spcAft>
        <a:defRPr sz="4400">
          <a:solidFill>
            <a:schemeClr val="tx1"/>
          </a:solidFill>
          <a:latin typeface="Lucida Sans" pitchFamily="34" charset="0"/>
        </a:defRPr>
      </a:lvl2pPr>
      <a:lvl3pPr algn="ctr" rtl="0" eaLnBrk="1" fontAlgn="base" hangingPunct="1">
        <a:spcBef>
          <a:spcPct val="0"/>
        </a:spcBef>
        <a:spcAft>
          <a:spcPct val="0"/>
        </a:spcAft>
        <a:defRPr sz="4400">
          <a:solidFill>
            <a:schemeClr val="tx1"/>
          </a:solidFill>
          <a:latin typeface="Lucida Sans" pitchFamily="34" charset="0"/>
        </a:defRPr>
      </a:lvl3pPr>
      <a:lvl4pPr algn="ctr" rtl="0" eaLnBrk="1" fontAlgn="base" hangingPunct="1">
        <a:spcBef>
          <a:spcPct val="0"/>
        </a:spcBef>
        <a:spcAft>
          <a:spcPct val="0"/>
        </a:spcAft>
        <a:defRPr sz="4400">
          <a:solidFill>
            <a:schemeClr val="tx1"/>
          </a:solidFill>
          <a:latin typeface="Lucida Sans" pitchFamily="34" charset="0"/>
        </a:defRPr>
      </a:lvl4pPr>
      <a:lvl5pPr algn="ctr" rtl="0" eaLnBrk="1" fontAlgn="base" hangingPunct="1">
        <a:spcBef>
          <a:spcPct val="0"/>
        </a:spcBef>
        <a:spcAft>
          <a:spcPct val="0"/>
        </a:spcAft>
        <a:defRPr sz="4400">
          <a:solidFill>
            <a:schemeClr val="tx1"/>
          </a:solidFill>
          <a:latin typeface="Lucida Sans" pitchFamily="34" charset="0"/>
        </a:defRPr>
      </a:lvl5pPr>
      <a:lvl6pPr marL="457200" algn="ctr" rtl="0" eaLnBrk="1" fontAlgn="base" hangingPunct="1">
        <a:spcBef>
          <a:spcPct val="0"/>
        </a:spcBef>
        <a:spcAft>
          <a:spcPct val="0"/>
        </a:spcAft>
        <a:defRPr sz="4400">
          <a:solidFill>
            <a:schemeClr val="tx1"/>
          </a:solidFill>
          <a:latin typeface="Lucida Sans" pitchFamily="34" charset="0"/>
        </a:defRPr>
      </a:lvl6pPr>
      <a:lvl7pPr marL="914400" algn="ctr" rtl="0" eaLnBrk="1" fontAlgn="base" hangingPunct="1">
        <a:spcBef>
          <a:spcPct val="0"/>
        </a:spcBef>
        <a:spcAft>
          <a:spcPct val="0"/>
        </a:spcAft>
        <a:defRPr sz="4400">
          <a:solidFill>
            <a:schemeClr val="tx1"/>
          </a:solidFill>
          <a:latin typeface="Lucida Sans" pitchFamily="34" charset="0"/>
        </a:defRPr>
      </a:lvl7pPr>
      <a:lvl8pPr marL="1371600" algn="ctr" rtl="0" eaLnBrk="1" fontAlgn="base" hangingPunct="1">
        <a:spcBef>
          <a:spcPct val="0"/>
        </a:spcBef>
        <a:spcAft>
          <a:spcPct val="0"/>
        </a:spcAft>
        <a:defRPr sz="4400">
          <a:solidFill>
            <a:schemeClr val="tx1"/>
          </a:solidFill>
          <a:latin typeface="Lucida Sans" pitchFamily="34" charset="0"/>
        </a:defRPr>
      </a:lvl8pPr>
      <a:lvl9pPr marL="1828800" algn="ctr" rtl="0" eaLnBrk="1" fontAlgn="base" hangingPunct="1">
        <a:spcBef>
          <a:spcPct val="0"/>
        </a:spcBef>
        <a:spcAft>
          <a:spcPct val="0"/>
        </a:spcAft>
        <a:defRPr sz="4400">
          <a:solidFill>
            <a:schemeClr val="tx1"/>
          </a:solidFill>
          <a:latin typeface="Lucida Sans" pitchFamily="34"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google.com/url?q=http://www.canstockphoto.com/illustration/recovery.html&amp;sa=U&amp;ei=mQgqU8boNInTqgHXi4HwBA&amp;ved=0CI8BEPUBMDE&amp;usg=AFQjCNHQBXqqLuPyAdgAJ3VV7GyNX1BFKA" TargetMode="External"/><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hyperlink" Target="http://www.sipc.org/" TargetMode="External"/><Relationship Id="rId2" Type="http://schemas.openxmlformats.org/officeDocument/2006/relationships/hyperlink" Target="http://www.finra.org/" TargetMode="External"/><Relationship Id="rId1" Type="http://schemas.openxmlformats.org/officeDocument/2006/relationships/slideLayout" Target="../slideLayouts/slideLayout4.xml"/><Relationship Id="rId5" Type="http://schemas.openxmlformats.org/officeDocument/2006/relationships/image" Target="../media/image41.gif"/><Relationship Id="rId4" Type="http://schemas.openxmlformats.org/officeDocument/2006/relationships/hyperlink" Target="http://www.sec.gov/"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057400"/>
            <a:ext cx="7086600" cy="609600"/>
          </a:xfrm>
          <a:ln/>
        </p:spPr>
        <p:style>
          <a:lnRef idx="0">
            <a:schemeClr val="accent3"/>
          </a:lnRef>
          <a:fillRef idx="3">
            <a:schemeClr val="accent3"/>
          </a:fillRef>
          <a:effectRef idx="3">
            <a:schemeClr val="accent3"/>
          </a:effectRef>
          <a:fontRef idx="minor">
            <a:schemeClr val="lt1"/>
          </a:fontRef>
        </p:style>
        <p:txBody>
          <a:bodyPr/>
          <a:lstStyle/>
          <a:p>
            <a:pPr algn="ctr"/>
            <a:r>
              <a:rPr lang="en-US" dirty="0" smtClean="0"/>
              <a:t>US Economic &amp; Bond Market Outlook</a:t>
            </a:r>
            <a:endParaRPr lang="en-US" dirty="0"/>
          </a:p>
        </p:txBody>
      </p:sp>
      <p:sp>
        <p:nvSpPr>
          <p:cNvPr id="3" name="Subtitle 2"/>
          <p:cNvSpPr>
            <a:spLocks noGrp="1"/>
          </p:cNvSpPr>
          <p:nvPr>
            <p:ph idx="1"/>
          </p:nvPr>
        </p:nvSpPr>
        <p:spPr>
          <a:xfrm>
            <a:off x="2514600" y="5181600"/>
            <a:ext cx="4267200" cy="990600"/>
          </a:xfrm>
          <a:solidFill>
            <a:schemeClr val="bg1"/>
          </a:solidFill>
        </p:spPr>
        <p:txBody>
          <a:bodyPr>
            <a:noAutofit/>
          </a:bodyPr>
          <a:lstStyle/>
          <a:p>
            <a:pPr algn="ctr">
              <a:buNone/>
            </a:pPr>
            <a:r>
              <a:rPr lang="en-US" sz="1400" b="1" dirty="0" smtClean="0">
                <a:solidFill>
                  <a:schemeClr val="tx1"/>
                </a:solidFill>
              </a:rPr>
              <a:t>John N. Dunlevy, CFA</a:t>
            </a:r>
          </a:p>
          <a:p>
            <a:pPr algn="ctr">
              <a:buNone/>
            </a:pPr>
            <a:r>
              <a:rPr lang="en-US" sz="1400" b="1" dirty="0" smtClean="0">
                <a:solidFill>
                  <a:schemeClr val="tx1"/>
                </a:solidFill>
              </a:rPr>
              <a:t>Managing Director of Fixed Income Strategy</a:t>
            </a:r>
          </a:p>
          <a:p>
            <a:pPr algn="ctr">
              <a:buNone/>
            </a:pPr>
            <a:r>
              <a:rPr lang="en-US" sz="1400" b="1" dirty="0" smtClean="0">
                <a:solidFill>
                  <a:schemeClr val="tx1"/>
                </a:solidFill>
              </a:rPr>
              <a:t>513-534-6926</a:t>
            </a:r>
          </a:p>
          <a:p>
            <a:pPr algn="ctr">
              <a:buNone/>
            </a:pPr>
            <a:r>
              <a:rPr lang="en-US" sz="1400" b="1" dirty="0" smtClean="0">
                <a:solidFill>
                  <a:schemeClr val="tx1"/>
                </a:solidFill>
              </a:rPr>
              <a:t>john.dunlevy@53.com</a:t>
            </a:r>
            <a:endParaRPr lang="en-US" sz="1400" b="1" dirty="0">
              <a:solidFill>
                <a:schemeClr val="tx1"/>
              </a:solidFill>
            </a:endParaRPr>
          </a:p>
        </p:txBody>
      </p:sp>
      <p:sp>
        <p:nvSpPr>
          <p:cNvPr id="7" name="TextBox 6"/>
          <p:cNvSpPr txBox="1"/>
          <p:nvPr/>
        </p:nvSpPr>
        <p:spPr>
          <a:xfrm>
            <a:off x="1905000" y="4495800"/>
            <a:ext cx="5181600" cy="338554"/>
          </a:xfrm>
          <a:prstGeom prst="rect">
            <a:avLst/>
          </a:prstGeom>
          <a:noFill/>
        </p:spPr>
        <p:txBody>
          <a:bodyPr wrap="square" rtlCol="0">
            <a:spAutoFit/>
          </a:bodyPr>
          <a:lstStyle/>
          <a:p>
            <a:pPr algn="ctr"/>
            <a:r>
              <a:rPr lang="en-US" sz="1600" dirty="0" smtClean="0"/>
              <a:t>March 4, 2016</a:t>
            </a:r>
            <a:endParaRPr lang="en-US" sz="1600" dirty="0"/>
          </a:p>
        </p:txBody>
      </p:sp>
      <p:pic>
        <p:nvPicPr>
          <p:cNvPr id="8" name="Picture 7" descr="FTS Color.jpg"/>
          <p:cNvPicPr>
            <a:picLocks noChangeAspect="1"/>
          </p:cNvPicPr>
          <p:nvPr/>
        </p:nvPicPr>
        <p:blipFill>
          <a:blip r:embed="rId2" cstate="print"/>
          <a:stretch>
            <a:fillRect/>
          </a:stretch>
        </p:blipFill>
        <p:spPr>
          <a:xfrm>
            <a:off x="3238500" y="533400"/>
            <a:ext cx="2705100" cy="959668"/>
          </a:xfrm>
          <a:prstGeom prst="rect">
            <a:avLst/>
          </a:prstGeom>
        </p:spPr>
      </p:pic>
      <p:sp>
        <p:nvSpPr>
          <p:cNvPr id="9" name="Rectangle 8"/>
          <p:cNvSpPr/>
          <p:nvPr/>
        </p:nvSpPr>
        <p:spPr>
          <a:xfrm>
            <a:off x="0" y="6096000"/>
            <a:ext cx="152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33400" y="3200400"/>
            <a:ext cx="8382000" cy="984885"/>
          </a:xfrm>
          <a:prstGeom prst="rect">
            <a:avLst/>
          </a:prstGeom>
          <a:noFill/>
        </p:spPr>
        <p:txBody>
          <a:bodyPr wrap="square" rtlCol="0">
            <a:spAutoFit/>
          </a:bodyPr>
          <a:lstStyle/>
          <a:p>
            <a:pPr algn="ctr"/>
            <a:r>
              <a:rPr lang="en-US" b="1" u="sng" dirty="0" smtClean="0"/>
              <a:t>A Presentation to:</a:t>
            </a:r>
          </a:p>
          <a:p>
            <a:pPr algn="ctr"/>
            <a:endParaRPr lang="en-US" sz="2000" b="1" u="sng" dirty="0" smtClean="0"/>
          </a:p>
          <a:p>
            <a:pPr algn="ctr"/>
            <a:r>
              <a:rPr lang="en-US" sz="2000" b="1" u="sng" dirty="0" smtClean="0"/>
              <a:t> </a:t>
            </a:r>
            <a:r>
              <a:rPr lang="en-US" b="1" u="sng" dirty="0" smtClean="0"/>
              <a:t>Michigan Community College Business Officers Association</a:t>
            </a:r>
            <a:endParaRPr lang="en-US" b="1" u="sng"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839200" cy="1143000"/>
          </a:xfrm>
        </p:spPr>
        <p:txBody>
          <a:bodyPr/>
          <a:lstStyle/>
          <a:p>
            <a:r>
              <a:rPr lang="en-US" sz="2800" b="1" dirty="0" smtClean="0"/>
              <a:t> </a:t>
            </a:r>
            <a:r>
              <a:rPr lang="en-US" b="1" dirty="0" smtClean="0"/>
              <a:t>Investors Duration Strategy</a:t>
            </a:r>
            <a:endParaRPr lang="en-US" b="1" dirty="0"/>
          </a:p>
        </p:txBody>
      </p:sp>
      <p:sp>
        <p:nvSpPr>
          <p:cNvPr id="5" name="Slide Number Placeholder 4"/>
          <p:cNvSpPr>
            <a:spLocks noGrp="1"/>
          </p:cNvSpPr>
          <p:nvPr>
            <p:ph type="sldNum" sz="quarter" idx="12"/>
          </p:nvPr>
        </p:nvSpPr>
        <p:spPr/>
        <p:txBody>
          <a:bodyPr/>
          <a:lstStyle/>
          <a:p>
            <a:fld id="{F6F90A34-74D6-4DAA-86A6-A76A26D780FA}" type="slidenum">
              <a:rPr lang="en-US" smtClean="0"/>
              <a:pPr/>
              <a:t>10</a:t>
            </a:fld>
            <a:endParaRPr lang="en-US" dirty="0"/>
          </a:p>
        </p:txBody>
      </p:sp>
      <p:sp>
        <p:nvSpPr>
          <p:cNvPr id="7" name="TextBox 6"/>
          <p:cNvSpPr txBox="1"/>
          <p:nvPr/>
        </p:nvSpPr>
        <p:spPr>
          <a:xfrm>
            <a:off x="533400" y="1447800"/>
            <a:ext cx="7772400" cy="338554"/>
          </a:xfrm>
          <a:prstGeom prst="rect">
            <a:avLst/>
          </a:prstGeom>
          <a:noFill/>
        </p:spPr>
        <p:txBody>
          <a:bodyPr wrap="square" rtlCol="0">
            <a:spAutoFit/>
          </a:bodyPr>
          <a:lstStyle/>
          <a:p>
            <a:pPr algn="ctr"/>
            <a:r>
              <a:rPr lang="en-US" sz="1600" b="1" u="sng" dirty="0" smtClean="0"/>
              <a:t>Ratio of ETF Prices: Long Treasury Bonds (TLT) vs. Treasury Notes (IEF</a:t>
            </a:r>
            <a:r>
              <a:rPr lang="en-US" sz="1600" dirty="0" smtClean="0"/>
              <a:t>)</a:t>
            </a:r>
            <a:endParaRPr lang="en-US" sz="1600" dirty="0"/>
          </a:p>
        </p:txBody>
      </p:sp>
      <p:sp>
        <p:nvSpPr>
          <p:cNvPr id="8" name="TextBox 7"/>
          <p:cNvSpPr txBox="1"/>
          <p:nvPr/>
        </p:nvSpPr>
        <p:spPr>
          <a:xfrm>
            <a:off x="304800" y="5181600"/>
            <a:ext cx="8534400" cy="1077218"/>
          </a:xfrm>
          <a:prstGeom prst="rect">
            <a:avLst/>
          </a:prstGeom>
          <a:noFill/>
          <a:ln>
            <a:solidFill>
              <a:srgbClr val="0070C0"/>
            </a:solidFill>
          </a:ln>
        </p:spPr>
        <p:txBody>
          <a:bodyPr wrap="square" rtlCol="0">
            <a:spAutoFit/>
          </a:bodyPr>
          <a:lstStyle/>
          <a:p>
            <a:r>
              <a:rPr lang="en-US" sz="1600" dirty="0" smtClean="0"/>
              <a:t>During the 2013 “taper-tantrum” the bond market became bearish and investors reduced duration. Since Q1 2014 the market has rallied and investors added duration. The market again became bearish in mid-2015 expecting FOMC rate hikes. However a weakened global outlook has again created a more bullish market tone in recent weeks.</a:t>
            </a:r>
            <a:endParaRPr lang="en-US" sz="1600" dirty="0"/>
          </a:p>
        </p:txBody>
      </p:sp>
      <p:sp>
        <p:nvSpPr>
          <p:cNvPr id="11" name="TextBox 10"/>
          <p:cNvSpPr txBox="1"/>
          <p:nvPr/>
        </p:nvSpPr>
        <p:spPr>
          <a:xfrm>
            <a:off x="685800" y="4953000"/>
            <a:ext cx="2438400" cy="230832"/>
          </a:xfrm>
          <a:prstGeom prst="rect">
            <a:avLst/>
          </a:prstGeom>
          <a:noFill/>
        </p:spPr>
        <p:txBody>
          <a:bodyPr wrap="square" rtlCol="0">
            <a:spAutoFit/>
          </a:bodyPr>
          <a:lstStyle/>
          <a:p>
            <a:r>
              <a:rPr lang="en-US" sz="900" b="1" dirty="0" smtClean="0"/>
              <a:t>Source: Bloomberg on 2-19-16</a:t>
            </a:r>
            <a:endParaRPr lang="en-US" sz="900" b="1" dirty="0"/>
          </a:p>
        </p:txBody>
      </p:sp>
      <p:pic>
        <p:nvPicPr>
          <p:cNvPr id="3074" name="Picture 2"/>
          <p:cNvPicPr>
            <a:picLocks noChangeAspect="1" noChangeArrowheads="1"/>
          </p:cNvPicPr>
          <p:nvPr/>
        </p:nvPicPr>
        <p:blipFill>
          <a:blip r:embed="rId2" cstate="print"/>
          <a:srcRect/>
          <a:stretch>
            <a:fillRect/>
          </a:stretch>
        </p:blipFill>
        <p:spPr bwMode="auto">
          <a:xfrm>
            <a:off x="609600" y="1828800"/>
            <a:ext cx="77724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Investors “move-up” Credit Curve</a:t>
            </a:r>
            <a:endParaRPr lang="en-US" b="1" dirty="0"/>
          </a:p>
        </p:txBody>
      </p:sp>
      <p:sp>
        <p:nvSpPr>
          <p:cNvPr id="5" name="Slide Number Placeholder 4"/>
          <p:cNvSpPr>
            <a:spLocks noGrp="1"/>
          </p:cNvSpPr>
          <p:nvPr>
            <p:ph type="sldNum" sz="quarter" idx="12"/>
          </p:nvPr>
        </p:nvSpPr>
        <p:spPr/>
        <p:txBody>
          <a:bodyPr/>
          <a:lstStyle/>
          <a:p>
            <a:fld id="{F6F90A34-74D6-4DAA-86A6-A76A26D780FA}" type="slidenum">
              <a:rPr lang="en-US" smtClean="0"/>
              <a:pPr/>
              <a:t>11</a:t>
            </a:fld>
            <a:endParaRPr lang="en-US" dirty="0"/>
          </a:p>
        </p:txBody>
      </p:sp>
      <p:sp>
        <p:nvSpPr>
          <p:cNvPr id="11" name="TextBox 10"/>
          <p:cNvSpPr txBox="1"/>
          <p:nvPr/>
        </p:nvSpPr>
        <p:spPr>
          <a:xfrm>
            <a:off x="228600" y="5486400"/>
            <a:ext cx="8763000" cy="584775"/>
          </a:xfrm>
          <a:prstGeom prst="rect">
            <a:avLst/>
          </a:prstGeom>
          <a:noFill/>
          <a:ln>
            <a:solidFill>
              <a:srgbClr val="0070C0"/>
            </a:solidFill>
          </a:ln>
        </p:spPr>
        <p:txBody>
          <a:bodyPr wrap="square" rtlCol="0">
            <a:spAutoFit/>
          </a:bodyPr>
          <a:lstStyle/>
          <a:p>
            <a:r>
              <a:rPr lang="en-US" sz="1600" dirty="0" smtClean="0"/>
              <a:t>Since Mid-2014 investors have reversed the “down-in quality” trade, and are now given the overall market uncertainty “moving up” in credit quality and seeking more liquid investments</a:t>
            </a:r>
            <a:endParaRPr lang="en-US" sz="1600" dirty="0"/>
          </a:p>
        </p:txBody>
      </p:sp>
      <p:sp>
        <p:nvSpPr>
          <p:cNvPr id="12" name="TextBox 11"/>
          <p:cNvSpPr txBox="1"/>
          <p:nvPr/>
        </p:nvSpPr>
        <p:spPr>
          <a:xfrm>
            <a:off x="457200" y="5181600"/>
            <a:ext cx="3581400" cy="230832"/>
          </a:xfrm>
          <a:prstGeom prst="rect">
            <a:avLst/>
          </a:prstGeom>
          <a:noFill/>
        </p:spPr>
        <p:txBody>
          <a:bodyPr wrap="square" rtlCol="0">
            <a:spAutoFit/>
          </a:bodyPr>
          <a:lstStyle/>
          <a:p>
            <a:r>
              <a:rPr lang="en-US" sz="900" b="1" dirty="0" smtClean="0"/>
              <a:t>Source: Bloomberg on 2-19-16</a:t>
            </a:r>
            <a:endParaRPr lang="en-US" sz="900" b="1" dirty="0"/>
          </a:p>
        </p:txBody>
      </p:sp>
      <p:sp>
        <p:nvSpPr>
          <p:cNvPr id="13" name="TextBox 12"/>
          <p:cNvSpPr txBox="1"/>
          <p:nvPr/>
        </p:nvSpPr>
        <p:spPr>
          <a:xfrm>
            <a:off x="381000" y="1295400"/>
            <a:ext cx="7848600" cy="338554"/>
          </a:xfrm>
          <a:prstGeom prst="rect">
            <a:avLst/>
          </a:prstGeom>
          <a:noFill/>
        </p:spPr>
        <p:txBody>
          <a:bodyPr wrap="square" rtlCol="0">
            <a:spAutoFit/>
          </a:bodyPr>
          <a:lstStyle/>
          <a:p>
            <a:pPr algn="ctr"/>
            <a:r>
              <a:rPr lang="en-US" sz="1600" b="1" u="sng" dirty="0" smtClean="0"/>
              <a:t>Ratio of ETF Prices: Investment-Grade Bonds (AGG) vs. Junk Bonds </a:t>
            </a:r>
            <a:endParaRPr lang="en-US" sz="1600" dirty="0"/>
          </a:p>
        </p:txBody>
      </p:sp>
      <p:pic>
        <p:nvPicPr>
          <p:cNvPr id="4098" name="Picture 2"/>
          <p:cNvPicPr>
            <a:picLocks noChangeAspect="1" noChangeArrowheads="1"/>
          </p:cNvPicPr>
          <p:nvPr/>
        </p:nvPicPr>
        <p:blipFill>
          <a:blip r:embed="rId2" cstate="print"/>
          <a:srcRect/>
          <a:stretch>
            <a:fillRect/>
          </a:stretch>
        </p:blipFill>
        <p:spPr bwMode="auto">
          <a:xfrm>
            <a:off x="609600" y="1676400"/>
            <a:ext cx="7648575"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6F90A34-74D6-4DAA-86A6-A76A26D780FA}" type="slidenum">
              <a:rPr lang="en-US" smtClean="0"/>
              <a:pPr/>
              <a:t>12</a:t>
            </a:fld>
            <a:endParaRPr lang="en-US" dirty="0"/>
          </a:p>
        </p:txBody>
      </p:sp>
      <p:sp>
        <p:nvSpPr>
          <p:cNvPr id="4" name="TextBox 3"/>
          <p:cNvSpPr txBox="1"/>
          <p:nvPr/>
        </p:nvSpPr>
        <p:spPr>
          <a:xfrm>
            <a:off x="1524000" y="2667000"/>
            <a:ext cx="6477000" cy="461665"/>
          </a:xfrm>
          <a:prstGeom prst="rect">
            <a:avLst/>
          </a:prstGeom>
          <a:noFill/>
        </p:spPr>
        <p:txBody>
          <a:bodyPr wrap="square" rtlCol="0">
            <a:spAutoFit/>
          </a:bodyPr>
          <a:lstStyle/>
          <a:p>
            <a:r>
              <a:rPr lang="en-US" sz="2400" b="1" dirty="0" smtClean="0"/>
              <a:t>  </a:t>
            </a:r>
            <a:r>
              <a:rPr lang="en-US" sz="2400" b="1" u="sng" dirty="0" smtClean="0"/>
              <a:t>4 Improving Sectors of the US Economy</a:t>
            </a:r>
            <a:endParaRPr lang="en-US" sz="2400" b="1" u="sng" dirty="0"/>
          </a:p>
        </p:txBody>
      </p:sp>
      <p:pic>
        <p:nvPicPr>
          <p:cNvPr id="49153" name="Picture 1" descr="C:\Users\E944068\Pictures\STRONG~1.PNG"/>
          <p:cNvPicPr>
            <a:picLocks noChangeAspect="1" noChangeArrowheads="1"/>
          </p:cNvPicPr>
          <p:nvPr/>
        </p:nvPicPr>
        <p:blipFill>
          <a:blip r:embed="rId2" cstate="print"/>
          <a:srcRect/>
          <a:stretch>
            <a:fillRect/>
          </a:stretch>
        </p:blipFill>
        <p:spPr bwMode="auto">
          <a:xfrm>
            <a:off x="1600200" y="3276600"/>
            <a:ext cx="6248400" cy="2514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dirty="0" smtClean="0">
                <a:solidFill>
                  <a:schemeClr val="tx1"/>
                </a:solidFill>
              </a:rPr>
              <a:t>Recovery of the US Auto Market</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F6F90A34-74D6-4DAA-86A6-A76A26D780FA}" type="slidenum">
              <a:rPr lang="en-US" smtClean="0"/>
              <a:pPr/>
              <a:t>13</a:t>
            </a:fld>
            <a:endParaRPr lang="en-US" dirty="0"/>
          </a:p>
        </p:txBody>
      </p:sp>
      <p:pic>
        <p:nvPicPr>
          <p:cNvPr id="17410" name="Picture 2"/>
          <p:cNvPicPr>
            <a:picLocks noChangeAspect="1" noChangeArrowheads="1"/>
          </p:cNvPicPr>
          <p:nvPr/>
        </p:nvPicPr>
        <p:blipFill>
          <a:blip r:embed="rId2" cstate="print"/>
          <a:srcRect/>
          <a:stretch>
            <a:fillRect/>
          </a:stretch>
        </p:blipFill>
        <p:spPr bwMode="auto">
          <a:xfrm>
            <a:off x="381000" y="1600200"/>
            <a:ext cx="8029575" cy="3810000"/>
          </a:xfrm>
          <a:prstGeom prst="rect">
            <a:avLst/>
          </a:prstGeom>
          <a:noFill/>
          <a:ln w="9525">
            <a:noFill/>
            <a:miter lim="800000"/>
            <a:headEnd/>
            <a:tailEnd/>
          </a:ln>
        </p:spPr>
      </p:pic>
      <p:sp>
        <p:nvSpPr>
          <p:cNvPr id="7" name="TextBox 6"/>
          <p:cNvSpPr txBox="1"/>
          <p:nvPr/>
        </p:nvSpPr>
        <p:spPr>
          <a:xfrm>
            <a:off x="1752600" y="1295400"/>
            <a:ext cx="3886200" cy="369332"/>
          </a:xfrm>
          <a:prstGeom prst="rect">
            <a:avLst/>
          </a:prstGeom>
          <a:noFill/>
        </p:spPr>
        <p:txBody>
          <a:bodyPr wrap="square" rtlCol="0">
            <a:spAutoFit/>
          </a:bodyPr>
          <a:lstStyle/>
          <a:p>
            <a:pPr algn="ctr"/>
            <a:r>
              <a:rPr lang="en-US" u="sng" dirty="0" smtClean="0"/>
              <a:t>US Auto Sales Annualized</a:t>
            </a:r>
            <a:endParaRPr lang="en-US" u="sng" dirty="0"/>
          </a:p>
        </p:txBody>
      </p:sp>
      <p:sp>
        <p:nvSpPr>
          <p:cNvPr id="8" name="TextBox 7"/>
          <p:cNvSpPr txBox="1"/>
          <p:nvPr/>
        </p:nvSpPr>
        <p:spPr>
          <a:xfrm>
            <a:off x="228600" y="5791200"/>
            <a:ext cx="8001000" cy="369332"/>
          </a:xfrm>
          <a:prstGeom prst="rect">
            <a:avLst/>
          </a:prstGeom>
          <a:noFill/>
          <a:ln>
            <a:solidFill>
              <a:srgbClr val="0070C0"/>
            </a:solidFill>
          </a:ln>
        </p:spPr>
        <p:txBody>
          <a:bodyPr wrap="square" rtlCol="0">
            <a:spAutoFit/>
          </a:bodyPr>
          <a:lstStyle/>
          <a:p>
            <a:r>
              <a:rPr lang="en-US" dirty="0" smtClean="0"/>
              <a:t>Domestic Car Sales have nearly doubled from their 2009 recessionary lows.</a:t>
            </a:r>
            <a:endParaRPr lang="en-US" dirty="0"/>
          </a:p>
        </p:txBody>
      </p:sp>
      <p:sp>
        <p:nvSpPr>
          <p:cNvPr id="9" name="TextBox 8"/>
          <p:cNvSpPr txBox="1"/>
          <p:nvPr/>
        </p:nvSpPr>
        <p:spPr>
          <a:xfrm>
            <a:off x="609600" y="5486400"/>
            <a:ext cx="2514600" cy="215444"/>
          </a:xfrm>
          <a:prstGeom prst="rect">
            <a:avLst/>
          </a:prstGeom>
          <a:noFill/>
        </p:spPr>
        <p:txBody>
          <a:bodyPr wrap="square" rtlCol="0">
            <a:spAutoFit/>
          </a:bodyPr>
          <a:lstStyle/>
          <a:p>
            <a:r>
              <a:rPr lang="en-US" sz="800" dirty="0" smtClean="0"/>
              <a:t>Source: Bloomberg 2-19-16</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b="1" dirty="0" smtClean="0"/>
              <a:t>Higher levels of Household Formation</a:t>
            </a:r>
            <a:endParaRPr lang="en-US" b="1" dirty="0"/>
          </a:p>
        </p:txBody>
      </p:sp>
      <p:sp>
        <p:nvSpPr>
          <p:cNvPr id="6" name="Slide Number Placeholder 5"/>
          <p:cNvSpPr>
            <a:spLocks noGrp="1"/>
          </p:cNvSpPr>
          <p:nvPr>
            <p:ph type="sldNum" sz="quarter" idx="12"/>
          </p:nvPr>
        </p:nvSpPr>
        <p:spPr/>
        <p:txBody>
          <a:bodyPr/>
          <a:lstStyle/>
          <a:p>
            <a:fld id="{F6F90A34-74D6-4DAA-86A6-A76A26D780FA}" type="slidenum">
              <a:rPr lang="en-US" smtClean="0"/>
              <a:pPr/>
              <a:t>14</a:t>
            </a:fld>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609600" y="1447800"/>
            <a:ext cx="7648575" cy="3886200"/>
          </a:xfrm>
          <a:prstGeom prst="rect">
            <a:avLst/>
          </a:prstGeom>
          <a:noFill/>
          <a:ln w="9525">
            <a:noFill/>
            <a:miter lim="800000"/>
            <a:headEnd/>
            <a:tailEnd/>
          </a:ln>
        </p:spPr>
      </p:pic>
      <p:sp>
        <p:nvSpPr>
          <p:cNvPr id="8" name="TextBox 7"/>
          <p:cNvSpPr txBox="1"/>
          <p:nvPr/>
        </p:nvSpPr>
        <p:spPr>
          <a:xfrm>
            <a:off x="533400" y="5562600"/>
            <a:ext cx="7848600" cy="615553"/>
          </a:xfrm>
          <a:prstGeom prst="rect">
            <a:avLst/>
          </a:prstGeom>
          <a:noFill/>
          <a:ln>
            <a:solidFill>
              <a:srgbClr val="0070C0"/>
            </a:solidFill>
          </a:ln>
        </p:spPr>
        <p:txBody>
          <a:bodyPr wrap="square" rtlCol="0">
            <a:spAutoFit/>
          </a:bodyPr>
          <a:lstStyle/>
          <a:p>
            <a:r>
              <a:rPr lang="en-US" sz="1600" dirty="0" smtClean="0"/>
              <a:t>US Household formation has more than tripled since 2008. This has supported rental housing growth and has a positive overall multiplier effect on the economy</a:t>
            </a:r>
            <a:r>
              <a:rPr lang="en-US" dirty="0" smtClean="0"/>
              <a:t>.</a:t>
            </a:r>
            <a:endParaRPr lang="en-US" dirty="0"/>
          </a:p>
        </p:txBody>
      </p:sp>
      <p:sp>
        <p:nvSpPr>
          <p:cNvPr id="9" name="TextBox 8"/>
          <p:cNvSpPr txBox="1"/>
          <p:nvPr/>
        </p:nvSpPr>
        <p:spPr>
          <a:xfrm>
            <a:off x="838200" y="5334000"/>
            <a:ext cx="3276600" cy="215444"/>
          </a:xfrm>
          <a:prstGeom prst="rect">
            <a:avLst/>
          </a:prstGeom>
          <a:noFill/>
        </p:spPr>
        <p:txBody>
          <a:bodyPr wrap="square" rtlCol="0">
            <a:spAutoFit/>
          </a:bodyPr>
          <a:lstStyle/>
          <a:p>
            <a:r>
              <a:rPr lang="en-US" sz="800" dirty="0" smtClean="0"/>
              <a:t>Source: Bloomberg 2-19-16</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b="1" dirty="0" smtClean="0"/>
              <a:t>Housing Market Recovery</a:t>
            </a:r>
            <a:endParaRPr lang="en-US" b="1" dirty="0"/>
          </a:p>
        </p:txBody>
      </p:sp>
      <p:sp>
        <p:nvSpPr>
          <p:cNvPr id="6" name="Slide Number Placeholder 5"/>
          <p:cNvSpPr>
            <a:spLocks noGrp="1"/>
          </p:cNvSpPr>
          <p:nvPr>
            <p:ph type="sldNum" sz="quarter" idx="12"/>
          </p:nvPr>
        </p:nvSpPr>
        <p:spPr/>
        <p:txBody>
          <a:bodyPr/>
          <a:lstStyle/>
          <a:p>
            <a:fld id="{F6F90A34-74D6-4DAA-86A6-A76A26D780FA}" type="slidenum">
              <a:rPr lang="en-US" smtClean="0"/>
              <a:pPr/>
              <a:t>15</a:t>
            </a:fld>
            <a:endParaRPr lang="en-US" dirty="0"/>
          </a:p>
        </p:txBody>
      </p:sp>
      <p:pic>
        <p:nvPicPr>
          <p:cNvPr id="19458" name="Picture 2"/>
          <p:cNvPicPr>
            <a:picLocks noChangeAspect="1" noChangeArrowheads="1"/>
          </p:cNvPicPr>
          <p:nvPr/>
        </p:nvPicPr>
        <p:blipFill>
          <a:blip r:embed="rId2" cstate="print"/>
          <a:srcRect/>
          <a:stretch>
            <a:fillRect/>
          </a:stretch>
        </p:blipFill>
        <p:spPr bwMode="auto">
          <a:xfrm>
            <a:off x="533400" y="1600200"/>
            <a:ext cx="7848600" cy="3810000"/>
          </a:xfrm>
          <a:prstGeom prst="rect">
            <a:avLst/>
          </a:prstGeom>
          <a:noFill/>
          <a:ln w="9525">
            <a:noFill/>
            <a:miter lim="800000"/>
            <a:headEnd/>
            <a:tailEnd/>
          </a:ln>
        </p:spPr>
      </p:pic>
      <p:sp>
        <p:nvSpPr>
          <p:cNvPr id="9" name="TextBox 8"/>
          <p:cNvSpPr txBox="1"/>
          <p:nvPr/>
        </p:nvSpPr>
        <p:spPr>
          <a:xfrm>
            <a:off x="1981200" y="1295400"/>
            <a:ext cx="4572000" cy="338554"/>
          </a:xfrm>
          <a:prstGeom prst="rect">
            <a:avLst/>
          </a:prstGeom>
          <a:noFill/>
        </p:spPr>
        <p:txBody>
          <a:bodyPr wrap="square" rtlCol="0">
            <a:spAutoFit/>
          </a:bodyPr>
          <a:lstStyle/>
          <a:p>
            <a:r>
              <a:rPr lang="en-US" sz="1600" u="sng" dirty="0" smtClean="0"/>
              <a:t>Case-Shiller 20-City Home Price Index </a:t>
            </a:r>
            <a:endParaRPr lang="en-US" sz="1600" u="sng" dirty="0"/>
          </a:p>
        </p:txBody>
      </p:sp>
      <p:sp>
        <p:nvSpPr>
          <p:cNvPr id="10" name="TextBox 9"/>
          <p:cNvSpPr txBox="1"/>
          <p:nvPr/>
        </p:nvSpPr>
        <p:spPr>
          <a:xfrm>
            <a:off x="609600" y="5638800"/>
            <a:ext cx="7696200" cy="584775"/>
          </a:xfrm>
          <a:prstGeom prst="rect">
            <a:avLst/>
          </a:prstGeom>
          <a:noFill/>
          <a:ln>
            <a:solidFill>
              <a:srgbClr val="0070C0"/>
            </a:solidFill>
          </a:ln>
        </p:spPr>
        <p:txBody>
          <a:bodyPr wrap="square" rtlCol="0">
            <a:spAutoFit/>
          </a:bodyPr>
          <a:lstStyle/>
          <a:p>
            <a:r>
              <a:rPr lang="en-US" sz="1600" dirty="0" smtClean="0"/>
              <a:t>Based on the recent improvement in the Case Shiller Index homeowners have recovered, on average 67%, of their market value lost during the Housing Crisis.</a:t>
            </a:r>
            <a:endParaRPr lang="en-US" sz="1600" dirty="0"/>
          </a:p>
        </p:txBody>
      </p:sp>
      <p:sp>
        <p:nvSpPr>
          <p:cNvPr id="11" name="TextBox 10"/>
          <p:cNvSpPr txBox="1"/>
          <p:nvPr/>
        </p:nvSpPr>
        <p:spPr>
          <a:xfrm>
            <a:off x="838200" y="5410200"/>
            <a:ext cx="2514600" cy="215444"/>
          </a:xfrm>
          <a:prstGeom prst="rect">
            <a:avLst/>
          </a:prstGeom>
          <a:noFill/>
        </p:spPr>
        <p:txBody>
          <a:bodyPr wrap="square" rtlCol="0">
            <a:spAutoFit/>
          </a:bodyPr>
          <a:lstStyle/>
          <a:p>
            <a:r>
              <a:rPr lang="en-US" sz="800" dirty="0" smtClean="0"/>
              <a:t>Source: Bloomberg 2-19-16</a:t>
            </a:r>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4) Declining Levels of Unemployment</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F6F90A34-74D6-4DAA-86A6-A76A26D780FA}" type="slidenum">
              <a:rPr lang="en-US" smtClean="0"/>
              <a:pPr/>
              <a:t>16</a:t>
            </a:fld>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762000" y="1676400"/>
            <a:ext cx="7496175" cy="3657600"/>
          </a:xfrm>
          <a:prstGeom prst="rect">
            <a:avLst/>
          </a:prstGeom>
          <a:noFill/>
          <a:ln w="9525">
            <a:noFill/>
            <a:miter lim="800000"/>
            <a:headEnd/>
            <a:tailEnd/>
          </a:ln>
        </p:spPr>
      </p:pic>
      <p:sp>
        <p:nvSpPr>
          <p:cNvPr id="6" name="TextBox 5"/>
          <p:cNvSpPr txBox="1"/>
          <p:nvPr/>
        </p:nvSpPr>
        <p:spPr>
          <a:xfrm>
            <a:off x="609600" y="5791200"/>
            <a:ext cx="7543800" cy="369332"/>
          </a:xfrm>
          <a:prstGeom prst="rect">
            <a:avLst/>
          </a:prstGeom>
          <a:noFill/>
          <a:ln>
            <a:solidFill>
              <a:srgbClr val="0070C0"/>
            </a:solidFill>
          </a:ln>
        </p:spPr>
        <p:txBody>
          <a:bodyPr wrap="square" rtlCol="0">
            <a:spAutoFit/>
          </a:bodyPr>
          <a:lstStyle/>
          <a:p>
            <a:pPr algn="ctr"/>
            <a:r>
              <a:rPr lang="en-US" dirty="0" smtClean="0"/>
              <a:t>The unemployment rate is now at its lowest level since 2008.</a:t>
            </a:r>
            <a:endParaRPr lang="en-US" dirty="0"/>
          </a:p>
        </p:txBody>
      </p:sp>
      <p:sp>
        <p:nvSpPr>
          <p:cNvPr id="7" name="TextBox 6"/>
          <p:cNvSpPr txBox="1"/>
          <p:nvPr/>
        </p:nvSpPr>
        <p:spPr>
          <a:xfrm>
            <a:off x="5257800" y="5334000"/>
            <a:ext cx="3276600" cy="215444"/>
          </a:xfrm>
          <a:prstGeom prst="rect">
            <a:avLst/>
          </a:prstGeom>
          <a:noFill/>
        </p:spPr>
        <p:txBody>
          <a:bodyPr wrap="square" rtlCol="0">
            <a:spAutoFit/>
          </a:bodyPr>
          <a:lstStyle/>
          <a:p>
            <a:r>
              <a:rPr lang="en-US" sz="800" dirty="0" smtClean="0"/>
              <a:t>Source: Bloomberg 2-29-16</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667000"/>
            <a:ext cx="8001000" cy="461665"/>
          </a:xfrm>
          <a:prstGeom prst="rect">
            <a:avLst/>
          </a:prstGeom>
          <a:noFill/>
        </p:spPr>
        <p:txBody>
          <a:bodyPr wrap="square" rtlCol="0" anchor="ctr" anchorCtr="1">
            <a:spAutoFit/>
          </a:bodyPr>
          <a:lstStyle/>
          <a:p>
            <a:r>
              <a:rPr lang="en-US" sz="2400" b="1" u="sng" dirty="0" smtClean="0"/>
              <a:t>   5 Potential Labor Market Headwinds </a:t>
            </a:r>
            <a:endParaRPr lang="en-US" sz="2400" b="1" u="sng" dirty="0"/>
          </a:p>
        </p:txBody>
      </p:sp>
      <p:sp>
        <p:nvSpPr>
          <p:cNvPr id="3" name="Slide Number Placeholder 2"/>
          <p:cNvSpPr>
            <a:spLocks noGrp="1"/>
          </p:cNvSpPr>
          <p:nvPr>
            <p:ph type="sldNum" sz="quarter" idx="12"/>
          </p:nvPr>
        </p:nvSpPr>
        <p:spPr/>
        <p:txBody>
          <a:bodyPr/>
          <a:lstStyle/>
          <a:p>
            <a:fld id="{F6F90A34-74D6-4DAA-86A6-A76A26D780FA}" type="slidenum">
              <a:rPr lang="en-US" smtClean="0"/>
              <a:pPr/>
              <a:t>17</a:t>
            </a:fld>
            <a:endParaRPr lang="en-US" dirty="0"/>
          </a:p>
        </p:txBody>
      </p:sp>
      <p:pic>
        <p:nvPicPr>
          <p:cNvPr id="24577" name="Picture 1" descr="C:\Users\E944068\Pictures\images.jpg"/>
          <p:cNvPicPr>
            <a:picLocks noChangeAspect="1" noChangeArrowheads="1"/>
          </p:cNvPicPr>
          <p:nvPr/>
        </p:nvPicPr>
        <p:blipFill>
          <a:blip r:embed="rId2" cstate="print"/>
          <a:srcRect/>
          <a:stretch>
            <a:fillRect/>
          </a:stretch>
        </p:blipFill>
        <p:spPr bwMode="auto">
          <a:xfrm>
            <a:off x="1143000" y="3276600"/>
            <a:ext cx="7315200" cy="2590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162800" cy="685800"/>
          </a:xfrm>
        </p:spPr>
        <p:txBody>
          <a:bodyPr/>
          <a:lstStyle/>
          <a:p>
            <a:r>
              <a:rPr lang="en-US" dirty="0" smtClean="0"/>
              <a:t> 1)Labor Market- Labor Participation Rate</a:t>
            </a:r>
            <a:endParaRPr lang="en-US" dirty="0"/>
          </a:p>
        </p:txBody>
      </p:sp>
      <p:sp>
        <p:nvSpPr>
          <p:cNvPr id="5" name="TextBox 4"/>
          <p:cNvSpPr txBox="1"/>
          <p:nvPr/>
        </p:nvSpPr>
        <p:spPr>
          <a:xfrm>
            <a:off x="533400" y="1524000"/>
            <a:ext cx="8153400" cy="338554"/>
          </a:xfrm>
          <a:prstGeom prst="rect">
            <a:avLst/>
          </a:prstGeom>
          <a:noFill/>
        </p:spPr>
        <p:txBody>
          <a:bodyPr wrap="square" rtlCol="0">
            <a:spAutoFit/>
          </a:bodyPr>
          <a:lstStyle/>
          <a:p>
            <a:pPr algn="ctr"/>
            <a:r>
              <a:rPr lang="en-US" sz="1600" u="sng" dirty="0" smtClean="0"/>
              <a:t>Labor Participation Rate has moved much lower</a:t>
            </a:r>
            <a:endParaRPr lang="en-US" sz="1600" u="sng" dirty="0"/>
          </a:p>
        </p:txBody>
      </p:sp>
      <p:sp>
        <p:nvSpPr>
          <p:cNvPr id="6" name="TextBox 5"/>
          <p:cNvSpPr txBox="1"/>
          <p:nvPr/>
        </p:nvSpPr>
        <p:spPr>
          <a:xfrm>
            <a:off x="381000" y="5410200"/>
            <a:ext cx="8382000" cy="369332"/>
          </a:xfrm>
          <a:prstGeom prst="rect">
            <a:avLst/>
          </a:prstGeom>
          <a:noFill/>
          <a:ln>
            <a:solidFill>
              <a:srgbClr val="0070C0"/>
            </a:solidFill>
          </a:ln>
        </p:spPr>
        <p:txBody>
          <a:bodyPr wrap="square" rtlCol="0">
            <a:spAutoFit/>
          </a:bodyPr>
          <a:lstStyle/>
          <a:p>
            <a:r>
              <a:rPr lang="en-US" dirty="0" smtClean="0"/>
              <a:t>Gains in the Unemployment rate can overstate the health of the Labor market.</a:t>
            </a:r>
            <a:endParaRPr lang="en-US" dirty="0"/>
          </a:p>
        </p:txBody>
      </p:sp>
      <p:sp>
        <p:nvSpPr>
          <p:cNvPr id="7" name="TextBox 6"/>
          <p:cNvSpPr txBox="1"/>
          <p:nvPr/>
        </p:nvSpPr>
        <p:spPr>
          <a:xfrm>
            <a:off x="228600" y="5181600"/>
            <a:ext cx="2590800" cy="230832"/>
          </a:xfrm>
          <a:prstGeom prst="rect">
            <a:avLst/>
          </a:prstGeom>
          <a:noFill/>
        </p:spPr>
        <p:txBody>
          <a:bodyPr wrap="square" rtlCol="0">
            <a:spAutoFit/>
          </a:bodyPr>
          <a:lstStyle/>
          <a:p>
            <a:r>
              <a:rPr lang="en-US" sz="900" b="1" dirty="0" smtClean="0"/>
              <a:t>Source: Bloomberg 2-29-16</a:t>
            </a:r>
            <a:endParaRPr lang="en-US" sz="900" b="1" dirty="0"/>
          </a:p>
        </p:txBody>
      </p:sp>
      <p:sp>
        <p:nvSpPr>
          <p:cNvPr id="8" name="Slide Number Placeholder 7"/>
          <p:cNvSpPr>
            <a:spLocks noGrp="1"/>
          </p:cNvSpPr>
          <p:nvPr>
            <p:ph type="sldNum" sz="quarter" idx="12"/>
          </p:nvPr>
        </p:nvSpPr>
        <p:spPr/>
        <p:txBody>
          <a:bodyPr/>
          <a:lstStyle/>
          <a:p>
            <a:fld id="{F6F90A34-74D6-4DAA-86A6-A76A26D780FA}" type="slidenum">
              <a:rPr lang="en-US" smtClean="0"/>
              <a:pPr/>
              <a:t>18</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81000" y="1905000"/>
            <a:ext cx="8001000" cy="3276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2)Labor Force shrinking vs. US Population</a:t>
            </a:r>
            <a:endParaRPr lang="en-US" dirty="0"/>
          </a:p>
        </p:txBody>
      </p:sp>
      <p:sp>
        <p:nvSpPr>
          <p:cNvPr id="4" name="Slide Number Placeholder 3"/>
          <p:cNvSpPr>
            <a:spLocks noGrp="1"/>
          </p:cNvSpPr>
          <p:nvPr>
            <p:ph type="sldNum" sz="quarter" idx="12"/>
          </p:nvPr>
        </p:nvSpPr>
        <p:spPr/>
        <p:txBody>
          <a:bodyPr/>
          <a:lstStyle/>
          <a:p>
            <a:fld id="{F6F90A34-74D6-4DAA-86A6-A76A26D780FA}" type="slidenum">
              <a:rPr lang="en-US" smtClean="0"/>
              <a:pPr/>
              <a:t>19</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09600" y="1752600"/>
            <a:ext cx="7239000" cy="3576638"/>
          </a:xfrm>
          <a:prstGeom prst="rect">
            <a:avLst/>
          </a:prstGeom>
          <a:noFill/>
          <a:ln w="9525">
            <a:noFill/>
            <a:miter lim="800000"/>
            <a:headEnd/>
            <a:tailEnd/>
          </a:ln>
        </p:spPr>
      </p:pic>
      <p:sp>
        <p:nvSpPr>
          <p:cNvPr id="6" name="TextBox 5"/>
          <p:cNvSpPr txBox="1"/>
          <p:nvPr/>
        </p:nvSpPr>
        <p:spPr>
          <a:xfrm>
            <a:off x="838200" y="5334000"/>
            <a:ext cx="3124200" cy="215444"/>
          </a:xfrm>
          <a:prstGeom prst="rect">
            <a:avLst/>
          </a:prstGeom>
          <a:noFill/>
        </p:spPr>
        <p:txBody>
          <a:bodyPr wrap="square" rtlCol="0">
            <a:spAutoFit/>
          </a:bodyPr>
          <a:lstStyle/>
          <a:p>
            <a:r>
              <a:rPr lang="en-US" sz="800" dirty="0" smtClean="0"/>
              <a:t>Source: Bloomberg 2-29-16</a:t>
            </a:r>
            <a:endParaRPr lang="en-US" sz="800" dirty="0"/>
          </a:p>
        </p:txBody>
      </p:sp>
      <p:sp>
        <p:nvSpPr>
          <p:cNvPr id="7" name="TextBox 6"/>
          <p:cNvSpPr txBox="1"/>
          <p:nvPr/>
        </p:nvSpPr>
        <p:spPr>
          <a:xfrm>
            <a:off x="533400" y="5638800"/>
            <a:ext cx="7315200" cy="615553"/>
          </a:xfrm>
          <a:prstGeom prst="rect">
            <a:avLst/>
          </a:prstGeom>
          <a:noFill/>
          <a:ln>
            <a:solidFill>
              <a:srgbClr val="0070C0"/>
            </a:solidFill>
          </a:ln>
        </p:spPr>
        <p:txBody>
          <a:bodyPr wrap="square" rtlCol="0">
            <a:spAutoFit/>
          </a:bodyPr>
          <a:lstStyle/>
          <a:p>
            <a:r>
              <a:rPr lang="en-US" sz="1600" dirty="0" smtClean="0"/>
              <a:t>Is the US Labor Market really improving? Since population growth has vastly outpaced the growth in the labor market</a:t>
            </a:r>
            <a:r>
              <a:rPr lang="en-US" dirty="0" smtClean="0"/>
              <a: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Slide Number Placeholder 2"/>
          <p:cNvSpPr>
            <a:spLocks noGrp="1"/>
          </p:cNvSpPr>
          <p:nvPr>
            <p:ph type="sldNum" sz="quarter" idx="12"/>
          </p:nvPr>
        </p:nvSpPr>
        <p:spPr/>
        <p:txBody>
          <a:bodyPr/>
          <a:lstStyle/>
          <a:p>
            <a:fld id="{F6F90A34-74D6-4DAA-86A6-A76A26D780FA}" type="slidenum">
              <a:rPr lang="en-US" smtClean="0"/>
              <a:pPr/>
              <a:t>2</a:t>
            </a:fld>
            <a:endParaRPr lang="en-US" dirty="0"/>
          </a:p>
        </p:txBody>
      </p:sp>
      <p:sp>
        <p:nvSpPr>
          <p:cNvPr id="4" name="TextBox 3"/>
          <p:cNvSpPr txBox="1"/>
          <p:nvPr/>
        </p:nvSpPr>
        <p:spPr>
          <a:xfrm>
            <a:off x="1371600" y="2362200"/>
            <a:ext cx="6400800" cy="2616101"/>
          </a:xfrm>
          <a:prstGeom prst="rect">
            <a:avLst/>
          </a:prstGeom>
          <a:noFill/>
        </p:spPr>
        <p:txBody>
          <a:bodyPr wrap="square" rtlCol="0">
            <a:spAutoFit/>
          </a:bodyPr>
          <a:lstStyle/>
          <a:p>
            <a:pPr marL="400050" indent="-400050">
              <a:buAutoNum type="romanUcPeriod"/>
            </a:pPr>
            <a:r>
              <a:rPr lang="en-US" sz="2400" b="1" dirty="0" smtClean="0"/>
              <a:t> </a:t>
            </a:r>
            <a:r>
              <a:rPr lang="en-US" sz="2000" b="1" dirty="0" smtClean="0"/>
              <a:t>US Economic Backdrop</a:t>
            </a:r>
          </a:p>
          <a:p>
            <a:pPr marL="400050" indent="-400050">
              <a:buAutoNum type="romanUcPeriod"/>
            </a:pPr>
            <a:endParaRPr lang="en-US" sz="2000" b="1" dirty="0" smtClean="0"/>
          </a:p>
          <a:p>
            <a:pPr marL="400050" indent="-400050">
              <a:buAutoNum type="romanUcPeriod"/>
            </a:pPr>
            <a:r>
              <a:rPr lang="en-US" sz="2000" b="1" dirty="0" smtClean="0"/>
              <a:t>FOMC Monetary Policy</a:t>
            </a:r>
          </a:p>
          <a:p>
            <a:pPr marL="400050" indent="-400050">
              <a:buAutoNum type="romanUcPeriod"/>
            </a:pPr>
            <a:endParaRPr lang="en-US" sz="2000" b="1" dirty="0" smtClean="0"/>
          </a:p>
          <a:p>
            <a:pPr marL="400050" indent="-400050">
              <a:buAutoNum type="romanUcPeriod"/>
            </a:pPr>
            <a:r>
              <a:rPr lang="en-US" sz="2000" b="1" dirty="0" smtClean="0"/>
              <a:t> US Bond Market Overview</a:t>
            </a:r>
          </a:p>
          <a:p>
            <a:pPr marL="400050" indent="-400050">
              <a:buAutoNum type="romanUcPeriod"/>
            </a:pPr>
            <a:endParaRPr lang="en-US" sz="2000" b="1" dirty="0" smtClean="0"/>
          </a:p>
          <a:p>
            <a:pPr marL="400050" indent="-400050">
              <a:buAutoNum type="romanUcPeriod"/>
            </a:pPr>
            <a:r>
              <a:rPr lang="en-US" sz="2000" b="1" dirty="0" smtClean="0"/>
              <a:t> Examples of what FT Strategy Group does for clients</a:t>
            </a:r>
            <a:endParaRPr lang="en-US" sz="20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162800" cy="914400"/>
          </a:xfrm>
        </p:spPr>
        <p:txBody>
          <a:bodyPr/>
          <a:lstStyle/>
          <a:p>
            <a:r>
              <a:rPr lang="en-US" sz="2800" dirty="0" smtClean="0"/>
              <a:t>3) Labor Market: Underemployment (U-6)</a:t>
            </a:r>
            <a:endParaRPr lang="en-US" sz="2800" dirty="0"/>
          </a:p>
        </p:txBody>
      </p:sp>
      <p:sp>
        <p:nvSpPr>
          <p:cNvPr id="4" name="Slide Number Placeholder 3"/>
          <p:cNvSpPr>
            <a:spLocks noGrp="1"/>
          </p:cNvSpPr>
          <p:nvPr>
            <p:ph type="sldNum" sz="quarter" idx="12"/>
          </p:nvPr>
        </p:nvSpPr>
        <p:spPr/>
        <p:txBody>
          <a:bodyPr/>
          <a:lstStyle/>
          <a:p>
            <a:fld id="{F6F90A34-74D6-4DAA-86A6-A76A26D780FA}" type="slidenum">
              <a:rPr lang="en-US" smtClean="0"/>
              <a:pPr/>
              <a:t>20</a:t>
            </a:fld>
            <a:endParaRPr lang="en-US" dirty="0"/>
          </a:p>
        </p:txBody>
      </p:sp>
      <p:sp>
        <p:nvSpPr>
          <p:cNvPr id="7" name="TextBox 6"/>
          <p:cNvSpPr txBox="1"/>
          <p:nvPr/>
        </p:nvSpPr>
        <p:spPr>
          <a:xfrm>
            <a:off x="381000" y="5486400"/>
            <a:ext cx="8305800" cy="584775"/>
          </a:xfrm>
          <a:prstGeom prst="rect">
            <a:avLst/>
          </a:prstGeom>
          <a:noFill/>
          <a:ln>
            <a:solidFill>
              <a:srgbClr val="0070C0"/>
            </a:solidFill>
          </a:ln>
        </p:spPr>
        <p:txBody>
          <a:bodyPr wrap="square" rtlCol="0">
            <a:spAutoFit/>
          </a:bodyPr>
          <a:lstStyle/>
          <a:p>
            <a:r>
              <a:rPr lang="en-US" sz="1600" dirty="0" smtClean="0"/>
              <a:t>Although the overall  U-6 unemployment rate has improved sharply since 2010, substantial labor market slack remains relative to pre-recession levels. </a:t>
            </a:r>
            <a:endParaRPr lang="en-US" sz="1600" dirty="0"/>
          </a:p>
        </p:txBody>
      </p:sp>
      <p:sp>
        <p:nvSpPr>
          <p:cNvPr id="8" name="TextBox 7"/>
          <p:cNvSpPr txBox="1"/>
          <p:nvPr/>
        </p:nvSpPr>
        <p:spPr>
          <a:xfrm>
            <a:off x="457200" y="5181600"/>
            <a:ext cx="2286000" cy="230832"/>
          </a:xfrm>
          <a:prstGeom prst="rect">
            <a:avLst/>
          </a:prstGeom>
          <a:noFill/>
        </p:spPr>
        <p:txBody>
          <a:bodyPr wrap="square" rtlCol="0">
            <a:spAutoFit/>
          </a:bodyPr>
          <a:lstStyle/>
          <a:p>
            <a:r>
              <a:rPr lang="en-US" sz="900" b="1" dirty="0" smtClean="0"/>
              <a:t>Source: Bloomberg 2-29-16</a:t>
            </a:r>
            <a:endParaRPr lang="en-US" sz="900" b="1" dirty="0"/>
          </a:p>
        </p:txBody>
      </p:sp>
      <p:sp>
        <p:nvSpPr>
          <p:cNvPr id="9" name="TextBox 8"/>
          <p:cNvSpPr txBox="1"/>
          <p:nvPr/>
        </p:nvSpPr>
        <p:spPr>
          <a:xfrm>
            <a:off x="1524000" y="1295400"/>
            <a:ext cx="6096000" cy="369332"/>
          </a:xfrm>
          <a:prstGeom prst="rect">
            <a:avLst/>
          </a:prstGeom>
          <a:noFill/>
        </p:spPr>
        <p:txBody>
          <a:bodyPr wrap="square" rtlCol="0">
            <a:spAutoFit/>
          </a:bodyPr>
          <a:lstStyle/>
          <a:p>
            <a:pPr algn="ctr"/>
            <a:r>
              <a:rPr lang="en-US" b="1" u="sng" dirty="0" smtClean="0"/>
              <a:t>Broad U-6 US Unemployment Rate %</a:t>
            </a:r>
            <a:endParaRPr lang="en-US" b="1" u="sng" dirty="0"/>
          </a:p>
        </p:txBody>
      </p:sp>
      <p:pic>
        <p:nvPicPr>
          <p:cNvPr id="3074" name="Picture 2"/>
          <p:cNvPicPr>
            <a:picLocks noChangeAspect="1" noChangeArrowheads="1"/>
          </p:cNvPicPr>
          <p:nvPr/>
        </p:nvPicPr>
        <p:blipFill>
          <a:blip r:embed="rId2" cstate="print"/>
          <a:srcRect/>
          <a:stretch>
            <a:fillRect/>
          </a:stretch>
        </p:blipFill>
        <p:spPr bwMode="auto">
          <a:xfrm>
            <a:off x="609600" y="1752600"/>
            <a:ext cx="75438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4)Impact of Rising Minimum Wage</a:t>
            </a:r>
            <a:endParaRPr lang="en-US" dirty="0"/>
          </a:p>
        </p:txBody>
      </p:sp>
      <p:sp>
        <p:nvSpPr>
          <p:cNvPr id="4" name="Slide Number Placeholder 3"/>
          <p:cNvSpPr>
            <a:spLocks noGrp="1"/>
          </p:cNvSpPr>
          <p:nvPr>
            <p:ph type="sldNum" sz="quarter" idx="12"/>
          </p:nvPr>
        </p:nvSpPr>
        <p:spPr/>
        <p:txBody>
          <a:bodyPr/>
          <a:lstStyle/>
          <a:p>
            <a:fld id="{F6F90A34-74D6-4DAA-86A6-A76A26D780FA}" type="slidenum">
              <a:rPr lang="en-US" smtClean="0"/>
              <a:pPr/>
              <a:t>21</a:t>
            </a:fld>
            <a:endParaRPr lang="en-US" dirty="0"/>
          </a:p>
        </p:txBody>
      </p:sp>
      <p:pic>
        <p:nvPicPr>
          <p:cNvPr id="4099" name="Picture 3" descr="C:\Users\E944068\Pictures\seattleminimumwage.png"/>
          <p:cNvPicPr>
            <a:picLocks noChangeAspect="1" noChangeArrowheads="1"/>
          </p:cNvPicPr>
          <p:nvPr/>
        </p:nvPicPr>
        <p:blipFill>
          <a:blip r:embed="rId2" cstate="print"/>
          <a:srcRect/>
          <a:stretch>
            <a:fillRect/>
          </a:stretch>
        </p:blipFill>
        <p:spPr bwMode="auto">
          <a:xfrm>
            <a:off x="381000" y="1447800"/>
            <a:ext cx="7924800" cy="3867150"/>
          </a:xfrm>
          <a:prstGeom prst="rect">
            <a:avLst/>
          </a:prstGeom>
          <a:noFill/>
        </p:spPr>
      </p:pic>
      <p:sp>
        <p:nvSpPr>
          <p:cNvPr id="8" name="TextBox 7"/>
          <p:cNvSpPr txBox="1"/>
          <p:nvPr/>
        </p:nvSpPr>
        <p:spPr>
          <a:xfrm>
            <a:off x="304800" y="5410200"/>
            <a:ext cx="8229600" cy="830997"/>
          </a:xfrm>
          <a:prstGeom prst="rect">
            <a:avLst/>
          </a:prstGeom>
          <a:noFill/>
          <a:ln>
            <a:solidFill>
              <a:srgbClr val="0070C0"/>
            </a:solidFill>
          </a:ln>
        </p:spPr>
        <p:txBody>
          <a:bodyPr wrap="square" rtlCol="0">
            <a:spAutoFit/>
          </a:bodyPr>
          <a:lstStyle/>
          <a:p>
            <a:r>
              <a:rPr lang="en-US" sz="1600" dirty="0" smtClean="0"/>
              <a:t>Higher wages in low-pay/low skill job categories can lead to fewer workers and reduced overall customer service. Additionally Wal-Mart (the world’s largest retailer) attributes rising employee wages as a key reason for their declining profits.</a:t>
            </a:r>
            <a:endParaRPr lang="en-US" sz="1600" dirty="0"/>
          </a:p>
        </p:txBody>
      </p:sp>
      <p:sp>
        <p:nvSpPr>
          <p:cNvPr id="9" name="TextBox 8"/>
          <p:cNvSpPr txBox="1"/>
          <p:nvPr/>
        </p:nvSpPr>
        <p:spPr>
          <a:xfrm>
            <a:off x="914400" y="5181600"/>
            <a:ext cx="2438400" cy="215444"/>
          </a:xfrm>
          <a:prstGeom prst="rect">
            <a:avLst/>
          </a:prstGeom>
          <a:noFill/>
        </p:spPr>
        <p:txBody>
          <a:bodyPr wrap="square" rtlCol="0">
            <a:spAutoFit/>
          </a:bodyPr>
          <a:lstStyle/>
          <a:p>
            <a:r>
              <a:rPr lang="en-US" sz="800" dirty="0" smtClean="0"/>
              <a:t>Source: Forbes 10-23-15</a:t>
            </a:r>
            <a:endParaRPr lang="en-US" sz="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large-scale layoffs growing</a:t>
            </a:r>
            <a:endParaRPr lang="en-US" dirty="0"/>
          </a:p>
        </p:txBody>
      </p:sp>
      <p:sp>
        <p:nvSpPr>
          <p:cNvPr id="4" name="Slide Number Placeholder 3"/>
          <p:cNvSpPr>
            <a:spLocks noGrp="1"/>
          </p:cNvSpPr>
          <p:nvPr>
            <p:ph type="sldNum" sz="quarter" idx="12"/>
          </p:nvPr>
        </p:nvSpPr>
        <p:spPr/>
        <p:txBody>
          <a:bodyPr/>
          <a:lstStyle/>
          <a:p>
            <a:fld id="{F6F90A34-74D6-4DAA-86A6-A76A26D780FA}" type="slidenum">
              <a:rPr lang="en-US" smtClean="0"/>
              <a:pPr/>
              <a:t>22</a:t>
            </a:fld>
            <a:endParaRPr lang="en-US" dirty="0"/>
          </a:p>
        </p:txBody>
      </p:sp>
      <p:sp>
        <p:nvSpPr>
          <p:cNvPr id="5" name="TextBox 4"/>
          <p:cNvSpPr txBox="1"/>
          <p:nvPr/>
        </p:nvSpPr>
        <p:spPr>
          <a:xfrm>
            <a:off x="685800" y="1828800"/>
            <a:ext cx="7467600" cy="3139321"/>
          </a:xfrm>
          <a:prstGeom prst="rect">
            <a:avLst/>
          </a:prstGeom>
          <a:noFill/>
          <a:ln>
            <a:solidFill>
              <a:srgbClr val="0070C0"/>
            </a:solidFill>
          </a:ln>
        </p:spPr>
        <p:txBody>
          <a:bodyPr wrap="square" rtlCol="0">
            <a:spAutoFit/>
          </a:bodyPr>
          <a:lstStyle/>
          <a:p>
            <a:pPr>
              <a:buFont typeface="Arial" pitchFamily="34" charset="0"/>
              <a:buChar char="•"/>
            </a:pPr>
            <a:r>
              <a:rPr lang="en-US" dirty="0" smtClean="0"/>
              <a:t> US Army-troops 	40,000	Hewitt-Packard	30,000</a:t>
            </a:r>
          </a:p>
          <a:p>
            <a:pPr>
              <a:buFont typeface="Arial" pitchFamily="34" charset="0"/>
              <a:buChar char="•"/>
            </a:pPr>
            <a:r>
              <a:rPr lang="en-US" dirty="0" smtClean="0"/>
              <a:t>US Army-Civilian 	17,000	Schlumberger	20,000</a:t>
            </a:r>
          </a:p>
          <a:p>
            <a:pPr>
              <a:buFont typeface="Arial" pitchFamily="34" charset="0"/>
              <a:buChar char="•"/>
            </a:pPr>
            <a:r>
              <a:rPr lang="en-US" dirty="0" smtClean="0"/>
              <a:t>Siemens  		13,000	Credit Suisse	2,000</a:t>
            </a:r>
          </a:p>
          <a:p>
            <a:pPr>
              <a:buFont typeface="Arial" pitchFamily="34" charset="0"/>
              <a:buChar char="•"/>
            </a:pPr>
            <a:r>
              <a:rPr lang="en-US" dirty="0" smtClean="0"/>
              <a:t>A&amp;P 			8,500	Microsoft	7,800</a:t>
            </a:r>
          </a:p>
          <a:p>
            <a:pPr>
              <a:buFont typeface="Arial" pitchFamily="34" charset="0"/>
              <a:buChar char="•"/>
            </a:pPr>
            <a:r>
              <a:rPr lang="en-US" dirty="0" smtClean="0"/>
              <a:t> Baker Hughes 		13,000	Halliburton	6,400</a:t>
            </a:r>
          </a:p>
          <a:p>
            <a:pPr>
              <a:buFont typeface="Arial" pitchFamily="34" charset="0"/>
              <a:buChar char="•"/>
            </a:pPr>
            <a:r>
              <a:rPr lang="en-US" dirty="0" smtClean="0"/>
              <a:t>Procter &amp; Gamble 	6,000	Radio Shack	5,400</a:t>
            </a:r>
          </a:p>
          <a:p>
            <a:pPr>
              <a:buFont typeface="Arial" pitchFamily="34" charset="0"/>
              <a:buChar char="•"/>
            </a:pPr>
            <a:r>
              <a:rPr lang="en-US" dirty="0" smtClean="0"/>
              <a:t>Caterpillar 		5,000	JP Morgan	5,000</a:t>
            </a:r>
          </a:p>
          <a:p>
            <a:pPr>
              <a:buFont typeface="Arial" pitchFamily="34" charset="0"/>
              <a:buChar char="•"/>
            </a:pPr>
            <a:r>
              <a:rPr lang="en-US" dirty="0" smtClean="0"/>
              <a:t>Qualcomm 		4,500	Amer. Express	4,000</a:t>
            </a:r>
          </a:p>
          <a:p>
            <a:pPr>
              <a:buFont typeface="Arial" pitchFamily="34" charset="0"/>
              <a:buChar char="•"/>
            </a:pPr>
            <a:r>
              <a:rPr lang="en-US" dirty="0" smtClean="0"/>
              <a:t>Weatherford 		14,000	Wet Seal		3,700</a:t>
            </a:r>
          </a:p>
          <a:p>
            <a:pPr>
              <a:buFont typeface="Arial" pitchFamily="34" charset="0"/>
              <a:buChar char="•"/>
            </a:pPr>
            <a:r>
              <a:rPr lang="en-US" dirty="0" smtClean="0"/>
              <a:t>Macys			4,800	AIG		3,500</a:t>
            </a:r>
          </a:p>
          <a:p>
            <a:pPr>
              <a:buFont typeface="Arial" pitchFamily="34" charset="0"/>
              <a:buChar char="•"/>
            </a:pPr>
            <a:r>
              <a:rPr lang="en-US" dirty="0" smtClean="0"/>
              <a:t>Shell 			 2,800	Morgan Stanley	1,800</a:t>
            </a:r>
            <a:endParaRPr lang="en-US" dirty="0"/>
          </a:p>
        </p:txBody>
      </p:sp>
      <p:sp>
        <p:nvSpPr>
          <p:cNvPr id="6" name="TextBox 5"/>
          <p:cNvSpPr txBox="1"/>
          <p:nvPr/>
        </p:nvSpPr>
        <p:spPr>
          <a:xfrm>
            <a:off x="609600" y="5410200"/>
            <a:ext cx="7620000" cy="646331"/>
          </a:xfrm>
          <a:prstGeom prst="rect">
            <a:avLst/>
          </a:prstGeom>
          <a:noFill/>
          <a:ln>
            <a:solidFill>
              <a:srgbClr val="0070C0"/>
            </a:solidFill>
          </a:ln>
        </p:spPr>
        <p:txBody>
          <a:bodyPr wrap="square" rtlCol="0">
            <a:spAutoFit/>
          </a:bodyPr>
          <a:lstStyle/>
          <a:p>
            <a:r>
              <a:rPr lang="en-US" dirty="0" smtClean="0"/>
              <a:t>Over the last six months large layoffs have been announced in the energy, banking, and retail sectors of the economy.</a:t>
            </a:r>
            <a:endParaRPr lang="en-US" dirty="0"/>
          </a:p>
        </p:txBody>
      </p:sp>
      <p:sp>
        <p:nvSpPr>
          <p:cNvPr id="7" name="TextBox 6"/>
          <p:cNvSpPr txBox="1"/>
          <p:nvPr/>
        </p:nvSpPr>
        <p:spPr>
          <a:xfrm>
            <a:off x="685800" y="4953000"/>
            <a:ext cx="3124200" cy="215444"/>
          </a:xfrm>
          <a:prstGeom prst="rect">
            <a:avLst/>
          </a:prstGeom>
          <a:noFill/>
        </p:spPr>
        <p:txBody>
          <a:bodyPr wrap="square" rtlCol="0">
            <a:spAutoFit/>
          </a:bodyPr>
          <a:lstStyle/>
          <a:p>
            <a:r>
              <a:rPr lang="en-US" sz="800" dirty="0" smtClean="0"/>
              <a:t>Forbes, WSJ</a:t>
            </a:r>
            <a:endParaRPr lang="en-US" sz="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F90A34-74D6-4DAA-86A6-A76A26D780FA}" type="slidenum">
              <a:rPr lang="en-US" smtClean="0"/>
              <a:pPr/>
              <a:t>23</a:t>
            </a:fld>
            <a:endParaRPr lang="en-US" dirty="0"/>
          </a:p>
        </p:txBody>
      </p:sp>
      <p:sp>
        <p:nvSpPr>
          <p:cNvPr id="5" name="TextBox 4"/>
          <p:cNvSpPr txBox="1"/>
          <p:nvPr/>
        </p:nvSpPr>
        <p:spPr>
          <a:xfrm>
            <a:off x="1676400" y="2971800"/>
            <a:ext cx="5562600" cy="400110"/>
          </a:xfrm>
          <a:prstGeom prst="rect">
            <a:avLst/>
          </a:prstGeom>
          <a:noFill/>
          <a:ln>
            <a:solidFill>
              <a:srgbClr val="0070C0"/>
            </a:solidFill>
          </a:ln>
        </p:spPr>
        <p:txBody>
          <a:bodyPr wrap="square" rtlCol="0">
            <a:spAutoFit/>
          </a:bodyPr>
          <a:lstStyle/>
          <a:p>
            <a:pPr algn="ctr"/>
            <a:r>
              <a:rPr lang="en-US" b="1" dirty="0" smtClean="0"/>
              <a:t> </a:t>
            </a:r>
            <a:r>
              <a:rPr lang="en-US" sz="2000" b="1" dirty="0" smtClean="0"/>
              <a:t>II) US Economic Forecasts for 2016</a:t>
            </a:r>
            <a:endParaRPr lang="en-US" sz="20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Economic Projections for 2016</a:t>
            </a:r>
            <a:endParaRPr lang="en-US" dirty="0">
              <a:solidFill>
                <a:schemeClr val="tx1"/>
              </a:solidFill>
            </a:endParaRPr>
          </a:p>
        </p:txBody>
      </p:sp>
      <p:graphicFrame>
        <p:nvGraphicFramePr>
          <p:cNvPr id="5" name="Table 4"/>
          <p:cNvGraphicFramePr>
            <a:graphicFrameLocks noGrp="1"/>
          </p:cNvGraphicFramePr>
          <p:nvPr/>
        </p:nvGraphicFramePr>
        <p:xfrm>
          <a:off x="609600" y="1828800"/>
          <a:ext cx="6934200" cy="2496312"/>
        </p:xfrm>
        <a:graphic>
          <a:graphicData uri="http://schemas.openxmlformats.org/drawingml/2006/table">
            <a:tbl>
              <a:tblPr/>
              <a:tblGrid>
                <a:gridCol w="1733550"/>
                <a:gridCol w="1733550"/>
                <a:gridCol w="1733550"/>
                <a:gridCol w="1733550"/>
              </a:tblGrid>
              <a:tr h="323491">
                <a:tc gridSpan="4">
                  <a:txBody>
                    <a:bodyPr/>
                    <a:lstStyle/>
                    <a:p>
                      <a:pPr marL="0" marR="0" algn="ctr">
                        <a:lnSpc>
                          <a:spcPct val="115000"/>
                        </a:lnSpc>
                        <a:spcBef>
                          <a:spcPts val="0"/>
                        </a:spcBef>
                        <a:spcAft>
                          <a:spcPts val="0"/>
                        </a:spcAft>
                      </a:pPr>
                      <a:r>
                        <a:rPr lang="en-US" sz="1400" b="1" u="sng" dirty="0">
                          <a:latin typeface="Calibri"/>
                          <a:ea typeface="Calibri"/>
                          <a:cs typeface="Times New Roman"/>
                        </a:rPr>
                        <a:t>Consensus </a:t>
                      </a:r>
                      <a:r>
                        <a:rPr lang="en-US" sz="1400" b="1" u="sng" dirty="0" smtClean="0">
                          <a:latin typeface="Calibri"/>
                          <a:ea typeface="Calibri"/>
                          <a:cs typeface="Times New Roman"/>
                        </a:rPr>
                        <a:t>2016 </a:t>
                      </a:r>
                      <a:r>
                        <a:rPr lang="en-US" sz="1400" b="1" u="sng" dirty="0">
                          <a:latin typeface="Calibri"/>
                          <a:ea typeface="Calibri"/>
                          <a:cs typeface="Times New Roman"/>
                        </a:rPr>
                        <a:t>Economic Forecasts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09909">
                <a:tc>
                  <a:txBody>
                    <a:bodyPr/>
                    <a:lstStyle/>
                    <a:p>
                      <a:pPr marL="0" marR="0" algn="ctr">
                        <a:lnSpc>
                          <a:spcPct val="115000"/>
                        </a:lnSpc>
                        <a:spcBef>
                          <a:spcPts val="0"/>
                        </a:spcBef>
                        <a:spcAft>
                          <a:spcPts val="0"/>
                        </a:spcAft>
                      </a:pPr>
                      <a:r>
                        <a:rPr lang="en-US" sz="1100" b="1" dirty="0">
                          <a:latin typeface="Calibri"/>
                          <a:ea typeface="Calibri"/>
                          <a:cs typeface="Times New Roman"/>
                        </a:rPr>
                        <a:t>Forecasting Party</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100" b="1" dirty="0">
                          <a:latin typeface="Calibri"/>
                          <a:ea typeface="Calibri"/>
                          <a:cs typeface="Times New Roman"/>
                        </a:rPr>
                        <a:t>Real GDP (YoY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100" b="1" dirty="0">
                          <a:latin typeface="Calibri"/>
                          <a:ea typeface="Calibri"/>
                          <a:cs typeface="Times New Roman"/>
                        </a:rPr>
                        <a:t>Core PCE (YoY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100" b="1" dirty="0">
                          <a:latin typeface="Calibri"/>
                          <a:ea typeface="Calibri"/>
                          <a:cs typeface="Times New Roman"/>
                        </a:rPr>
                        <a:t>Unemployment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31065">
                <a:tc>
                  <a:txBody>
                    <a:bodyPr/>
                    <a:lstStyle/>
                    <a:p>
                      <a:pPr marL="0" marR="0">
                        <a:lnSpc>
                          <a:spcPct val="115000"/>
                        </a:lnSpc>
                        <a:spcBef>
                          <a:spcPts val="0"/>
                        </a:spcBef>
                        <a:spcAft>
                          <a:spcPts val="0"/>
                        </a:spcAft>
                      </a:pPr>
                      <a:r>
                        <a:rPr lang="en-US" sz="1400" b="1" dirty="0">
                          <a:highlight>
                            <a:srgbClr val="FFFF00"/>
                          </a:highlight>
                          <a:latin typeface="Calibri"/>
                          <a:ea typeface="Calibri"/>
                          <a:cs typeface="Times New Roman"/>
                        </a:rPr>
                        <a:t>Consensus</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highlight>
                            <a:srgbClr val="FFFF00"/>
                          </a:highlight>
                          <a:latin typeface="Calibri"/>
                          <a:ea typeface="Calibri"/>
                          <a:cs typeface="Times New Roman"/>
                        </a:rPr>
                        <a:t>2.20%</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highlight>
                            <a:srgbClr val="FFFF00"/>
                          </a:highlight>
                          <a:latin typeface="Calibri"/>
                          <a:ea typeface="Calibri"/>
                          <a:cs typeface="Times New Roman"/>
                        </a:rPr>
                        <a:t>1.50</a:t>
                      </a:r>
                      <a:r>
                        <a:rPr lang="en-US" sz="1400" b="1" dirty="0">
                          <a:highlight>
                            <a:srgbClr val="FFFF00"/>
                          </a:highlight>
                          <a:latin typeface="Calibri"/>
                          <a:ea typeface="Calibri"/>
                          <a:cs typeface="Times New Roman"/>
                        </a:rPr>
                        <a:t>%</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highlight>
                            <a:srgbClr val="FFFF00"/>
                          </a:highlight>
                          <a:latin typeface="Calibri"/>
                          <a:ea typeface="Calibri"/>
                          <a:cs typeface="Times New Roman"/>
                        </a:rPr>
                        <a:t>4.8%</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65">
                <a:tc>
                  <a:txBody>
                    <a:bodyPr/>
                    <a:lstStyle/>
                    <a:p>
                      <a:pPr marL="0" marR="0">
                        <a:lnSpc>
                          <a:spcPct val="115000"/>
                        </a:lnSpc>
                        <a:spcBef>
                          <a:spcPts val="0"/>
                        </a:spcBef>
                        <a:spcAft>
                          <a:spcPts val="0"/>
                        </a:spcAft>
                      </a:pPr>
                      <a:r>
                        <a:rPr lang="en-US" sz="1400" b="1" dirty="0" smtClean="0">
                          <a:latin typeface="Calibri"/>
                          <a:ea typeface="Calibri"/>
                          <a:cs typeface="Times New Roman"/>
                        </a:rPr>
                        <a:t>FOMC-Dec 2015</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Calibri"/>
                          <a:ea typeface="Calibri"/>
                          <a:cs typeface="Times New Roman"/>
                        </a:rPr>
                        <a:t>2.40%</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Calibri"/>
                          <a:ea typeface="Calibri"/>
                          <a:cs typeface="Times New Roman"/>
                        </a:rPr>
                        <a:t>1.60%</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Calibri"/>
                          <a:ea typeface="Calibri"/>
                          <a:cs typeface="Times New Roman"/>
                        </a:rPr>
                        <a:t>4.7%</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65">
                <a:tc>
                  <a:txBody>
                    <a:bodyPr/>
                    <a:lstStyle/>
                    <a:p>
                      <a:pPr marL="0" marR="0">
                        <a:lnSpc>
                          <a:spcPct val="115000"/>
                        </a:lnSpc>
                        <a:spcBef>
                          <a:spcPts val="0"/>
                        </a:spcBef>
                        <a:spcAft>
                          <a:spcPts val="0"/>
                        </a:spcAft>
                      </a:pP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65">
                <a:tc>
                  <a:txBody>
                    <a:bodyPr/>
                    <a:lstStyle/>
                    <a:p>
                      <a:pPr marL="0" marR="0">
                        <a:lnSpc>
                          <a:spcPct val="115000"/>
                        </a:lnSpc>
                        <a:spcBef>
                          <a:spcPts val="0"/>
                        </a:spcBef>
                        <a:spcAft>
                          <a:spcPts val="0"/>
                        </a:spcAft>
                      </a:pPr>
                      <a:r>
                        <a:rPr lang="en-US" sz="1400" b="1" dirty="0" smtClean="0">
                          <a:latin typeface="Calibri"/>
                          <a:ea typeface="Calibri"/>
                          <a:cs typeface="Times New Roman"/>
                        </a:rPr>
                        <a:t>Wells</a:t>
                      </a:r>
                      <a:r>
                        <a:rPr lang="en-US" sz="1400" b="1" baseline="0" dirty="0" smtClean="0">
                          <a:latin typeface="Calibri"/>
                          <a:ea typeface="Calibri"/>
                          <a:cs typeface="Times New Roman"/>
                        </a:rPr>
                        <a:t> Fargo</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Calibri"/>
                          <a:ea typeface="Calibri"/>
                          <a:cs typeface="Times New Roman"/>
                        </a:rPr>
                        <a:t>1.80%</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Calibri"/>
                          <a:ea typeface="Calibri"/>
                          <a:cs typeface="Times New Roman"/>
                        </a:rPr>
                        <a:t>1.50%</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Calibri"/>
                          <a:ea typeface="Calibri"/>
                          <a:cs typeface="Times New Roman"/>
                        </a:rPr>
                        <a:t>4.7%</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65">
                <a:tc>
                  <a:txBody>
                    <a:bodyPr/>
                    <a:lstStyle/>
                    <a:p>
                      <a:pPr marL="0" marR="0">
                        <a:lnSpc>
                          <a:spcPct val="115000"/>
                        </a:lnSpc>
                        <a:spcBef>
                          <a:spcPts val="0"/>
                        </a:spcBef>
                        <a:spcAft>
                          <a:spcPts val="0"/>
                        </a:spcAft>
                      </a:pPr>
                      <a:r>
                        <a:rPr lang="en-US" sz="1400" b="1" dirty="0">
                          <a:latin typeface="Calibri"/>
                          <a:ea typeface="Calibri"/>
                          <a:cs typeface="Times New Roman"/>
                        </a:rPr>
                        <a:t>JP Morgan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Calibri"/>
                          <a:ea typeface="Calibri"/>
                          <a:cs typeface="Times New Roman"/>
                        </a:rPr>
                        <a:t>2.00%</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Calibri"/>
                          <a:ea typeface="Calibri"/>
                          <a:cs typeface="Times New Roman"/>
                        </a:rPr>
                        <a:t>1.60%</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Calibri"/>
                          <a:ea typeface="Calibri"/>
                          <a:cs typeface="Times New Roman"/>
                        </a:rPr>
                        <a:t>5.2%</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65">
                <a:tc>
                  <a:txBody>
                    <a:bodyPr/>
                    <a:lstStyle/>
                    <a:p>
                      <a:pPr marL="0" marR="0">
                        <a:lnSpc>
                          <a:spcPct val="115000"/>
                        </a:lnSpc>
                        <a:spcBef>
                          <a:spcPts val="0"/>
                        </a:spcBef>
                        <a:spcAft>
                          <a:spcPts val="0"/>
                        </a:spcAft>
                      </a:pPr>
                      <a:r>
                        <a:rPr lang="en-US" sz="1400" b="1" dirty="0">
                          <a:latin typeface="Calibri"/>
                          <a:ea typeface="Calibri"/>
                          <a:cs typeface="Times New Roman"/>
                        </a:rPr>
                        <a:t>Goldman Sachs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Calibri"/>
                          <a:ea typeface="Calibri"/>
                          <a:cs typeface="Times New Roman"/>
                        </a:rPr>
                        <a:t>2.00%</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Calibri"/>
                          <a:ea typeface="Calibri"/>
                          <a:cs typeface="Times New Roman"/>
                        </a:rPr>
                        <a:t>1.40%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Calibri"/>
                          <a:ea typeface="Calibri"/>
                          <a:cs typeface="Times New Roman"/>
                        </a:rPr>
                        <a:t>4.8%</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65">
                <a:tc>
                  <a:txBody>
                    <a:bodyPr/>
                    <a:lstStyle/>
                    <a:p>
                      <a:pPr marL="0" marR="0">
                        <a:lnSpc>
                          <a:spcPct val="115000"/>
                        </a:lnSpc>
                        <a:spcBef>
                          <a:spcPts val="0"/>
                        </a:spcBef>
                        <a:spcAft>
                          <a:spcPts val="0"/>
                        </a:spcAft>
                      </a:pPr>
                      <a:r>
                        <a:rPr lang="en-US" sz="1400" b="1" dirty="0">
                          <a:latin typeface="Calibri"/>
                          <a:ea typeface="Calibri"/>
                          <a:cs typeface="Times New Roman"/>
                        </a:rPr>
                        <a:t>Deutsche Bank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Calibri"/>
                          <a:ea typeface="Calibri"/>
                          <a:cs typeface="Times New Roman"/>
                        </a:rPr>
                        <a:t>1.20%</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Calibri"/>
                          <a:ea typeface="Calibri"/>
                          <a:cs typeface="Times New Roman"/>
                        </a:rPr>
                        <a:t>1.60</a:t>
                      </a:r>
                      <a:r>
                        <a:rPr lang="en-US" sz="1400" b="1"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Calibri"/>
                          <a:ea typeface="Calibri"/>
                          <a:cs typeface="Times New Roman"/>
                        </a:rPr>
                        <a:t>4.9%</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065">
                <a:tc>
                  <a:txBody>
                    <a:bodyPr/>
                    <a:lstStyle/>
                    <a:p>
                      <a:pPr marL="0" marR="0">
                        <a:lnSpc>
                          <a:spcPct val="115000"/>
                        </a:lnSpc>
                        <a:spcBef>
                          <a:spcPts val="0"/>
                        </a:spcBef>
                        <a:spcAft>
                          <a:spcPts val="0"/>
                        </a:spcAft>
                      </a:pPr>
                      <a:r>
                        <a:rPr lang="en-US" sz="1400" b="1" dirty="0">
                          <a:latin typeface="Calibri"/>
                          <a:ea typeface="Calibri"/>
                          <a:cs typeface="Times New Roman"/>
                        </a:rPr>
                        <a:t>Barclays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Calibri"/>
                          <a:ea typeface="Calibri"/>
                          <a:cs typeface="Times New Roman"/>
                        </a:rPr>
                        <a:t>2.20%</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Calibri"/>
                          <a:ea typeface="Calibri"/>
                          <a:cs typeface="Times New Roman"/>
                        </a:rPr>
                        <a:t>1.40</a:t>
                      </a:r>
                      <a:r>
                        <a:rPr lang="en-US" sz="1400" b="1"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smtClean="0">
                          <a:latin typeface="Calibri"/>
                          <a:ea typeface="Calibri"/>
                          <a:cs typeface="Times New Roman"/>
                        </a:rPr>
                        <a:t>4.5%</a:t>
                      </a:r>
                      <a:endParaRPr lang="en-US" sz="1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228600" y="4724400"/>
            <a:ext cx="7848600" cy="584775"/>
          </a:xfrm>
          <a:prstGeom prst="rect">
            <a:avLst/>
          </a:prstGeom>
          <a:noFill/>
          <a:ln>
            <a:solidFill>
              <a:schemeClr val="accent1"/>
            </a:solidFill>
          </a:ln>
        </p:spPr>
        <p:txBody>
          <a:bodyPr wrap="square" rtlCol="0">
            <a:spAutoFit/>
          </a:bodyPr>
          <a:lstStyle/>
          <a:p>
            <a:r>
              <a:rPr lang="en-US" sz="1600" dirty="0" smtClean="0"/>
              <a:t>Most forecasters are expecting a modest 2.0%-2.4% Real GDP growth for 2016, with slightly higher inflation and a flat to slightly lower US Unemployment Rate.</a:t>
            </a:r>
            <a:endParaRPr lang="en-US" sz="1600" b="1" u="sng" dirty="0"/>
          </a:p>
        </p:txBody>
      </p:sp>
      <p:sp>
        <p:nvSpPr>
          <p:cNvPr id="6" name="Slide Number Placeholder 5"/>
          <p:cNvSpPr>
            <a:spLocks noGrp="1"/>
          </p:cNvSpPr>
          <p:nvPr>
            <p:ph type="sldNum" sz="quarter" idx="12"/>
          </p:nvPr>
        </p:nvSpPr>
        <p:spPr/>
        <p:txBody>
          <a:bodyPr/>
          <a:lstStyle/>
          <a:p>
            <a:fld id="{F6F90A34-74D6-4DAA-86A6-A76A26D780FA}" type="slidenum">
              <a:rPr lang="en-US" smtClean="0"/>
              <a:pPr/>
              <a:t>24</a:t>
            </a:fld>
            <a:endParaRPr lang="en-US" dirty="0"/>
          </a:p>
        </p:txBody>
      </p:sp>
      <p:sp>
        <p:nvSpPr>
          <p:cNvPr id="9" name="TextBox 8"/>
          <p:cNvSpPr txBox="1"/>
          <p:nvPr/>
        </p:nvSpPr>
        <p:spPr>
          <a:xfrm>
            <a:off x="5486400" y="4343400"/>
            <a:ext cx="2362200" cy="215444"/>
          </a:xfrm>
          <a:prstGeom prst="rect">
            <a:avLst/>
          </a:prstGeom>
          <a:noFill/>
        </p:spPr>
        <p:txBody>
          <a:bodyPr wrap="square" rtlCol="0">
            <a:spAutoFit/>
          </a:bodyPr>
          <a:lstStyle/>
          <a:p>
            <a:r>
              <a:rPr lang="en-US" sz="800" dirty="0" smtClean="0"/>
              <a:t>Source: Bloomberg 2-29-16</a:t>
            </a:r>
            <a:endParaRPr lang="en-US" sz="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Quarterly Seasonally Adjusted GDP Growth</a:t>
            </a:r>
            <a:endParaRPr lang="en-US" dirty="0"/>
          </a:p>
        </p:txBody>
      </p:sp>
      <p:sp>
        <p:nvSpPr>
          <p:cNvPr id="4" name="Slide Number Placeholder 3"/>
          <p:cNvSpPr>
            <a:spLocks noGrp="1"/>
          </p:cNvSpPr>
          <p:nvPr>
            <p:ph type="sldNum" sz="quarter" idx="12"/>
          </p:nvPr>
        </p:nvSpPr>
        <p:spPr/>
        <p:txBody>
          <a:bodyPr/>
          <a:lstStyle/>
          <a:p>
            <a:fld id="{F6F90A34-74D6-4DAA-86A6-A76A26D780FA}" type="slidenum">
              <a:rPr lang="en-US" smtClean="0"/>
              <a:pPr/>
              <a:t>25</a:t>
            </a:fld>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609600" y="1676400"/>
            <a:ext cx="7648575" cy="3810000"/>
          </a:xfrm>
          <a:prstGeom prst="rect">
            <a:avLst/>
          </a:prstGeom>
          <a:noFill/>
          <a:ln w="9525">
            <a:noFill/>
            <a:miter lim="800000"/>
            <a:headEnd/>
            <a:tailEnd/>
          </a:ln>
        </p:spPr>
      </p:pic>
      <p:sp>
        <p:nvSpPr>
          <p:cNvPr id="7" name="TextBox 6"/>
          <p:cNvSpPr txBox="1"/>
          <p:nvPr/>
        </p:nvSpPr>
        <p:spPr>
          <a:xfrm>
            <a:off x="533400" y="5867400"/>
            <a:ext cx="7620000" cy="338554"/>
          </a:xfrm>
          <a:prstGeom prst="rect">
            <a:avLst/>
          </a:prstGeom>
          <a:noFill/>
          <a:ln>
            <a:solidFill>
              <a:srgbClr val="0070C0"/>
            </a:solidFill>
          </a:ln>
        </p:spPr>
        <p:txBody>
          <a:bodyPr wrap="square" rtlCol="0">
            <a:spAutoFit/>
          </a:bodyPr>
          <a:lstStyle/>
          <a:p>
            <a:r>
              <a:rPr lang="en-US" sz="1600" dirty="0" smtClean="0"/>
              <a:t>Quarterly GDP growth even after adjusting for seasonality, has been very volatile.</a:t>
            </a:r>
            <a:endParaRPr lang="en-US" sz="1600" dirty="0"/>
          </a:p>
        </p:txBody>
      </p:sp>
      <p:sp>
        <p:nvSpPr>
          <p:cNvPr id="8" name="TextBox 7"/>
          <p:cNvSpPr txBox="1"/>
          <p:nvPr/>
        </p:nvSpPr>
        <p:spPr>
          <a:xfrm>
            <a:off x="4953000" y="5486400"/>
            <a:ext cx="2743200" cy="215444"/>
          </a:xfrm>
          <a:prstGeom prst="rect">
            <a:avLst/>
          </a:prstGeom>
          <a:noFill/>
        </p:spPr>
        <p:txBody>
          <a:bodyPr wrap="square" rtlCol="0">
            <a:spAutoFit/>
          </a:bodyPr>
          <a:lstStyle/>
          <a:p>
            <a:r>
              <a:rPr lang="en-US" sz="800" dirty="0" smtClean="0"/>
              <a:t>Source; Bloomberg 2-29-16</a:t>
            </a:r>
            <a:endParaRPr lang="en-US" sz="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Softer Economic Growth</a:t>
            </a:r>
            <a:endParaRPr lang="en-US" dirty="0"/>
          </a:p>
        </p:txBody>
      </p:sp>
      <p:sp>
        <p:nvSpPr>
          <p:cNvPr id="5" name="Slide Number Placeholder 4"/>
          <p:cNvSpPr>
            <a:spLocks noGrp="1"/>
          </p:cNvSpPr>
          <p:nvPr>
            <p:ph type="sldNum" sz="quarter" idx="12"/>
          </p:nvPr>
        </p:nvSpPr>
        <p:spPr/>
        <p:txBody>
          <a:bodyPr/>
          <a:lstStyle/>
          <a:p>
            <a:fld id="{F6F90A34-74D6-4DAA-86A6-A76A26D780FA}" type="slidenum">
              <a:rPr lang="en-US" smtClean="0"/>
              <a:pPr/>
              <a:t>26</a:t>
            </a:fld>
            <a:endParaRPr lang="en-US" dirty="0"/>
          </a:p>
        </p:txBody>
      </p:sp>
      <p:sp>
        <p:nvSpPr>
          <p:cNvPr id="7" name="TextBox 6"/>
          <p:cNvSpPr txBox="1"/>
          <p:nvPr/>
        </p:nvSpPr>
        <p:spPr>
          <a:xfrm>
            <a:off x="1828800" y="1295400"/>
            <a:ext cx="5257800" cy="369332"/>
          </a:xfrm>
          <a:prstGeom prst="rect">
            <a:avLst/>
          </a:prstGeom>
          <a:noFill/>
        </p:spPr>
        <p:txBody>
          <a:bodyPr wrap="square" rtlCol="0">
            <a:spAutoFit/>
          </a:bodyPr>
          <a:lstStyle/>
          <a:p>
            <a:pPr algn="ctr"/>
            <a:r>
              <a:rPr lang="en-US" u="sng" dirty="0" smtClean="0"/>
              <a:t>Real GDP Growth YoY%</a:t>
            </a:r>
            <a:endParaRPr lang="en-US" u="sng" dirty="0"/>
          </a:p>
        </p:txBody>
      </p:sp>
      <p:sp>
        <p:nvSpPr>
          <p:cNvPr id="8" name="TextBox 7"/>
          <p:cNvSpPr txBox="1"/>
          <p:nvPr/>
        </p:nvSpPr>
        <p:spPr>
          <a:xfrm>
            <a:off x="838200" y="5410200"/>
            <a:ext cx="2514600" cy="215444"/>
          </a:xfrm>
          <a:prstGeom prst="rect">
            <a:avLst/>
          </a:prstGeom>
          <a:noFill/>
        </p:spPr>
        <p:txBody>
          <a:bodyPr wrap="square" rtlCol="0">
            <a:spAutoFit/>
          </a:bodyPr>
          <a:lstStyle/>
          <a:p>
            <a:r>
              <a:rPr lang="en-US" sz="800" dirty="0" smtClean="0"/>
              <a:t>Source: Bloomberg 2-29-16</a:t>
            </a:r>
            <a:endParaRPr lang="en-US" sz="800" dirty="0"/>
          </a:p>
        </p:txBody>
      </p:sp>
      <p:sp>
        <p:nvSpPr>
          <p:cNvPr id="9" name="TextBox 8"/>
          <p:cNvSpPr txBox="1"/>
          <p:nvPr/>
        </p:nvSpPr>
        <p:spPr>
          <a:xfrm>
            <a:off x="533400" y="5638800"/>
            <a:ext cx="7772400" cy="584775"/>
          </a:xfrm>
          <a:prstGeom prst="rect">
            <a:avLst/>
          </a:prstGeom>
          <a:noFill/>
          <a:ln>
            <a:solidFill>
              <a:srgbClr val="0070C0"/>
            </a:solidFill>
          </a:ln>
        </p:spPr>
        <p:txBody>
          <a:bodyPr wrap="square" rtlCol="0">
            <a:spAutoFit/>
          </a:bodyPr>
          <a:lstStyle/>
          <a:p>
            <a:r>
              <a:rPr lang="en-US" sz="1600" dirty="0" smtClean="0"/>
              <a:t>Softer 4</a:t>
            </a:r>
            <a:r>
              <a:rPr lang="en-US" sz="1600" baseline="30000" dirty="0" smtClean="0"/>
              <a:t>th</a:t>
            </a:r>
            <a:r>
              <a:rPr lang="en-US" sz="1600" dirty="0" smtClean="0"/>
              <a:t> Quarter GDP growth placed Year-End YoY% GDP at +1.9% for 2015, its lowest level since 2012.</a:t>
            </a:r>
            <a:endParaRPr lang="en-US" sz="1600" dirty="0"/>
          </a:p>
        </p:txBody>
      </p:sp>
      <p:pic>
        <p:nvPicPr>
          <p:cNvPr id="1026" name="Picture 2"/>
          <p:cNvPicPr>
            <a:picLocks noChangeAspect="1" noChangeArrowheads="1"/>
          </p:cNvPicPr>
          <p:nvPr/>
        </p:nvPicPr>
        <p:blipFill>
          <a:blip r:embed="rId2" cstate="print"/>
          <a:srcRect/>
          <a:stretch>
            <a:fillRect/>
          </a:stretch>
        </p:blipFill>
        <p:spPr bwMode="auto">
          <a:xfrm>
            <a:off x="609600" y="1600200"/>
            <a:ext cx="7648575" cy="3810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6F90A34-74D6-4DAA-86A6-A76A26D780FA}" type="slidenum">
              <a:rPr lang="en-US" smtClean="0"/>
              <a:pPr/>
              <a:t>27</a:t>
            </a:fld>
            <a:endParaRPr lang="en-US" dirty="0"/>
          </a:p>
        </p:txBody>
      </p:sp>
      <p:sp>
        <p:nvSpPr>
          <p:cNvPr id="6" name="TextBox 5"/>
          <p:cNvSpPr txBox="1"/>
          <p:nvPr/>
        </p:nvSpPr>
        <p:spPr>
          <a:xfrm>
            <a:off x="914400" y="3200400"/>
            <a:ext cx="7162800" cy="369332"/>
          </a:xfrm>
          <a:prstGeom prst="rect">
            <a:avLst/>
          </a:prstGeom>
          <a:noFill/>
          <a:ln>
            <a:solidFill>
              <a:srgbClr val="0070C0"/>
            </a:solidFill>
          </a:ln>
        </p:spPr>
        <p:txBody>
          <a:bodyPr wrap="square" rtlCol="0">
            <a:spAutoFit/>
          </a:bodyPr>
          <a:lstStyle/>
          <a:p>
            <a:pPr algn="ctr"/>
            <a:r>
              <a:rPr lang="en-US" b="1" dirty="0" smtClean="0"/>
              <a:t> II) FOMC  Interest Rate Policy</a:t>
            </a:r>
            <a:endParaRPr lang="en-US" b="1" dirty="0"/>
          </a:p>
        </p:txBody>
      </p:sp>
      <p:sp>
        <p:nvSpPr>
          <p:cNvPr id="7" name="TextBox 6"/>
          <p:cNvSpPr txBox="1"/>
          <p:nvPr/>
        </p:nvSpPr>
        <p:spPr>
          <a:xfrm>
            <a:off x="1828800" y="4724400"/>
            <a:ext cx="5105400" cy="381000"/>
          </a:xfrm>
          <a:prstGeom prst="rect">
            <a:avLst/>
          </a:prstGeom>
          <a:noFill/>
        </p:spPr>
        <p:txBody>
          <a:bodyPr wrap="square" rtlCol="0">
            <a:spAutoFit/>
          </a:bodyPr>
          <a:lstStyle/>
          <a:p>
            <a:r>
              <a:rPr lang="en-US" dirty="0" smtClean="0"/>
              <a:t>“</a:t>
            </a:r>
            <a:r>
              <a:rPr lang="en-US" dirty="0" smtClean="0">
                <a:solidFill>
                  <a:srgbClr val="C00000"/>
                </a:solidFill>
              </a:rPr>
              <a:t>Its all about the Fed” and “don’t fight the Fed”</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Basic Fixed Income Math</a:t>
            </a:r>
            <a:endParaRPr lang="en-US" sz="3200" dirty="0"/>
          </a:p>
        </p:txBody>
      </p:sp>
      <p:sp>
        <p:nvSpPr>
          <p:cNvPr id="4" name="Slide Number Placeholder 3"/>
          <p:cNvSpPr>
            <a:spLocks noGrp="1"/>
          </p:cNvSpPr>
          <p:nvPr>
            <p:ph type="sldNum" sz="quarter" idx="12"/>
          </p:nvPr>
        </p:nvSpPr>
        <p:spPr/>
        <p:txBody>
          <a:bodyPr/>
          <a:lstStyle/>
          <a:p>
            <a:fld id="{F6F90A34-74D6-4DAA-86A6-A76A26D780FA}" type="slidenum">
              <a:rPr lang="en-US" smtClean="0"/>
              <a:pPr/>
              <a:t>28</a:t>
            </a:fld>
            <a:endParaRPr lang="en-US" dirty="0"/>
          </a:p>
        </p:txBody>
      </p:sp>
      <p:sp>
        <p:nvSpPr>
          <p:cNvPr id="7" name="TextBox 6"/>
          <p:cNvSpPr txBox="1"/>
          <p:nvPr/>
        </p:nvSpPr>
        <p:spPr>
          <a:xfrm>
            <a:off x="1219200" y="4572000"/>
            <a:ext cx="7162800" cy="2031325"/>
          </a:xfrm>
          <a:prstGeom prst="rect">
            <a:avLst/>
          </a:prstGeom>
          <a:noFill/>
        </p:spPr>
        <p:txBody>
          <a:bodyPr wrap="square" rtlCol="0">
            <a:spAutoFit/>
          </a:bodyPr>
          <a:lstStyle/>
          <a:p>
            <a:r>
              <a:rPr lang="en-US" b="1" u="sng" dirty="0" smtClean="0"/>
              <a:t>Rising rates generally leads to lower market values, unless:</a:t>
            </a:r>
          </a:p>
          <a:p>
            <a:endParaRPr lang="en-US" dirty="0" smtClean="0"/>
          </a:p>
          <a:p>
            <a:pPr marL="1257300" lvl="2" indent="-342900">
              <a:buFont typeface="+mj-lt"/>
              <a:buAutoNum type="arabicPeriod"/>
            </a:pPr>
            <a:r>
              <a:rPr lang="en-US" dirty="0" smtClean="0"/>
              <a:t>Offset by tighter credit spreads, or</a:t>
            </a:r>
          </a:p>
          <a:p>
            <a:pPr marL="1257300" lvl="2" indent="-342900">
              <a:buFont typeface="+mj-lt"/>
              <a:buAutoNum type="arabicPeriod"/>
            </a:pPr>
            <a:r>
              <a:rPr lang="en-US" dirty="0" smtClean="0"/>
              <a:t>Offset by curve movement-i.e. yield curve roll-down</a:t>
            </a:r>
          </a:p>
          <a:p>
            <a:pPr marL="1257300" lvl="2" indent="-342900">
              <a:buFont typeface="+mj-lt"/>
              <a:buAutoNum type="arabicPeriod"/>
            </a:pPr>
            <a:r>
              <a:rPr lang="en-US" dirty="0" smtClean="0"/>
              <a:t>Offset by bond coupon income</a:t>
            </a:r>
          </a:p>
          <a:p>
            <a:pPr marL="1257300" lvl="2" indent="-342900">
              <a:buFont typeface="+mj-lt"/>
              <a:buAutoNum type="arabicPeriod"/>
            </a:pPr>
            <a:endParaRPr lang="en-US" dirty="0" smtClean="0"/>
          </a:p>
          <a:p>
            <a:pPr marL="1257300" lvl="2" indent="-342900">
              <a:buFont typeface="+mj-lt"/>
              <a:buAutoNum type="arabicPeriod"/>
            </a:pPr>
            <a:endParaRPr lang="en-US" dirty="0"/>
          </a:p>
        </p:txBody>
      </p:sp>
      <p:pic>
        <p:nvPicPr>
          <p:cNvPr id="1026" name="Picture 2" descr="C:\Users\E944068\Pictures\Bond-Interest-Rate-Vs-Prices.jpg"/>
          <p:cNvPicPr>
            <a:picLocks noChangeAspect="1" noChangeArrowheads="1"/>
          </p:cNvPicPr>
          <p:nvPr/>
        </p:nvPicPr>
        <p:blipFill>
          <a:blip r:embed="rId2" cstate="print"/>
          <a:srcRect/>
          <a:stretch>
            <a:fillRect/>
          </a:stretch>
        </p:blipFill>
        <p:spPr bwMode="auto">
          <a:xfrm>
            <a:off x="533400" y="1905000"/>
            <a:ext cx="7772400" cy="25146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Post December FOMC Meeting Comments</a:t>
            </a:r>
            <a:endParaRPr lang="en-US" dirty="0"/>
          </a:p>
        </p:txBody>
      </p:sp>
      <p:sp>
        <p:nvSpPr>
          <p:cNvPr id="5" name="Slide Number Placeholder 4"/>
          <p:cNvSpPr>
            <a:spLocks noGrp="1"/>
          </p:cNvSpPr>
          <p:nvPr>
            <p:ph type="sldNum" sz="quarter" idx="12"/>
          </p:nvPr>
        </p:nvSpPr>
        <p:spPr/>
        <p:txBody>
          <a:bodyPr/>
          <a:lstStyle/>
          <a:p>
            <a:fld id="{F6F90A34-74D6-4DAA-86A6-A76A26D780FA}" type="slidenum">
              <a:rPr lang="en-US" smtClean="0"/>
              <a:pPr/>
              <a:t>29</a:t>
            </a:fld>
            <a:endParaRPr lang="en-US" dirty="0"/>
          </a:p>
        </p:txBody>
      </p:sp>
      <p:sp>
        <p:nvSpPr>
          <p:cNvPr id="6" name="Rectangle 5"/>
          <p:cNvSpPr/>
          <p:nvPr/>
        </p:nvSpPr>
        <p:spPr>
          <a:xfrm>
            <a:off x="228600" y="1676400"/>
            <a:ext cx="8229600" cy="3323987"/>
          </a:xfrm>
          <a:prstGeom prst="rect">
            <a:avLst/>
          </a:prstGeom>
          <a:ln>
            <a:solidFill>
              <a:srgbClr val="0070C0"/>
            </a:solidFill>
          </a:ln>
        </p:spPr>
        <p:txBody>
          <a:bodyPr wrap="square">
            <a:spAutoFit/>
          </a:bodyPr>
          <a:lstStyle/>
          <a:p>
            <a:r>
              <a:rPr lang="en-US" sz="1600" dirty="0" smtClean="0"/>
              <a:t>The FOMC decided to move the Fed Funds target rate up in December from 0.00%-0.25% to </a:t>
            </a:r>
            <a:r>
              <a:rPr lang="en-US" sz="1600" b="1" u="sng" dirty="0" smtClean="0"/>
              <a:t>0.25%-0.50%.</a:t>
            </a:r>
          </a:p>
          <a:p>
            <a:pPr>
              <a:buNone/>
            </a:pPr>
            <a:endParaRPr lang="en-US" sz="1600" dirty="0" smtClean="0"/>
          </a:p>
          <a:p>
            <a:r>
              <a:rPr lang="en-US" sz="1600" dirty="0" smtClean="0"/>
              <a:t>After reviewing the information presented and watching the Chair Yellen Humphrey-Hawkins press conference three things are clear:</a:t>
            </a:r>
          </a:p>
          <a:p>
            <a:endParaRPr lang="en-US" sz="1600" dirty="0" smtClean="0"/>
          </a:p>
          <a:p>
            <a:pPr marL="1200150" lvl="2" indent="-342900">
              <a:buFont typeface="+mj-lt"/>
              <a:buAutoNum type="arabicPeriod"/>
            </a:pPr>
            <a:r>
              <a:rPr lang="en-US" sz="1600" dirty="0" smtClean="0"/>
              <a:t>The Fed is still </a:t>
            </a:r>
            <a:r>
              <a:rPr lang="en-US" sz="1600" b="1" dirty="0" smtClean="0"/>
              <a:t>not close to achieving its minimum inflation target of 2% </a:t>
            </a:r>
            <a:r>
              <a:rPr lang="en-US" sz="1600" dirty="0" smtClean="0"/>
              <a:t>(Core PCE)</a:t>
            </a:r>
          </a:p>
          <a:p>
            <a:pPr marL="1200150" lvl="2" indent="-342900">
              <a:buFont typeface="+mj-lt"/>
              <a:buAutoNum type="arabicPeriod"/>
            </a:pPr>
            <a:r>
              <a:rPr lang="en-US" sz="1600" dirty="0" smtClean="0"/>
              <a:t>The FOMC now has </a:t>
            </a:r>
            <a:r>
              <a:rPr lang="en-US" sz="1600" b="1" dirty="0" smtClean="0"/>
              <a:t>renewed concerned about the financial market instability</a:t>
            </a:r>
            <a:r>
              <a:rPr lang="en-US" sz="1600" dirty="0" smtClean="0"/>
              <a:t>. These concerns re-emerged in 2016 but were absent from the December FOMC meeting minutes.</a:t>
            </a:r>
          </a:p>
          <a:p>
            <a:pPr marL="1200150" lvl="2" indent="-342900">
              <a:buFont typeface="+mj-lt"/>
              <a:buAutoNum type="arabicPeriod"/>
            </a:pPr>
            <a:r>
              <a:rPr lang="en-US" sz="1600" dirty="0" smtClean="0"/>
              <a:t>Chair Yellen is a consensus builder and it appears the </a:t>
            </a:r>
            <a:r>
              <a:rPr lang="en-US" sz="1600" b="1" dirty="0" smtClean="0"/>
              <a:t>FOMC remains divided</a:t>
            </a:r>
            <a:r>
              <a:rPr lang="en-US" sz="1600" dirty="0" smtClean="0"/>
              <a:t> on the timing and extent of any future Fed Funds rate hikes</a:t>
            </a:r>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6F90A34-74D6-4DAA-86A6-A76A26D780FA}" type="slidenum">
              <a:rPr lang="en-US" smtClean="0"/>
              <a:pPr/>
              <a:t>3</a:t>
            </a:fld>
            <a:endParaRPr lang="en-US" dirty="0"/>
          </a:p>
        </p:txBody>
      </p:sp>
      <p:sp>
        <p:nvSpPr>
          <p:cNvPr id="6" name="TextBox 5"/>
          <p:cNvSpPr txBox="1"/>
          <p:nvPr/>
        </p:nvSpPr>
        <p:spPr>
          <a:xfrm>
            <a:off x="914400" y="4034076"/>
            <a:ext cx="6781800" cy="369332"/>
          </a:xfrm>
          <a:prstGeom prst="rect">
            <a:avLst/>
          </a:prstGeom>
          <a:noFill/>
          <a:ln>
            <a:solidFill>
              <a:srgbClr val="0070C0"/>
            </a:solidFill>
          </a:ln>
        </p:spPr>
        <p:txBody>
          <a:bodyPr wrap="square" rtlCol="0">
            <a:spAutoFit/>
          </a:bodyPr>
          <a:lstStyle/>
          <a:p>
            <a:pPr algn="ctr"/>
            <a:r>
              <a:rPr lang="en-US" b="1" dirty="0" smtClean="0"/>
              <a:t> </a:t>
            </a:r>
            <a:r>
              <a:rPr lang="en-US" b="1" dirty="0" smtClean="0">
                <a:solidFill>
                  <a:srgbClr val="C00000"/>
                </a:solidFill>
              </a:rPr>
              <a:t>What is causing recent Global Market Volatility?</a:t>
            </a:r>
            <a:endParaRPr lang="en-US" b="1" dirty="0">
              <a:solidFill>
                <a:srgbClr val="C00000"/>
              </a:solidFill>
            </a:endParaRPr>
          </a:p>
        </p:txBody>
      </p:sp>
      <p:sp>
        <p:nvSpPr>
          <p:cNvPr id="7" name="TextBox 6"/>
          <p:cNvSpPr txBox="1"/>
          <p:nvPr/>
        </p:nvSpPr>
        <p:spPr>
          <a:xfrm>
            <a:off x="1371600" y="2286000"/>
            <a:ext cx="6248400" cy="461665"/>
          </a:xfrm>
          <a:prstGeom prst="rect">
            <a:avLst/>
          </a:prstGeom>
          <a:noFill/>
        </p:spPr>
        <p:txBody>
          <a:bodyPr wrap="square" rtlCol="0">
            <a:spAutoFit/>
          </a:bodyPr>
          <a:lstStyle/>
          <a:p>
            <a:r>
              <a:rPr lang="en-US" sz="2400" dirty="0" smtClean="0"/>
              <a:t>I) US Economic Backdrop</a:t>
            </a: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543800" cy="838200"/>
          </a:xfrm>
        </p:spPr>
        <p:txBody>
          <a:bodyPr/>
          <a:lstStyle/>
          <a:p>
            <a:r>
              <a:rPr lang="en-US" dirty="0" smtClean="0"/>
              <a:t>FOMC hikes rates at December 2015 FOMC meeting</a:t>
            </a:r>
            <a:endParaRPr lang="en-US" dirty="0"/>
          </a:p>
        </p:txBody>
      </p:sp>
      <p:sp>
        <p:nvSpPr>
          <p:cNvPr id="5" name="Slide Number Placeholder 4"/>
          <p:cNvSpPr>
            <a:spLocks noGrp="1"/>
          </p:cNvSpPr>
          <p:nvPr>
            <p:ph type="sldNum" sz="quarter" idx="12"/>
          </p:nvPr>
        </p:nvSpPr>
        <p:spPr/>
        <p:txBody>
          <a:bodyPr/>
          <a:lstStyle/>
          <a:p>
            <a:fld id="{F6F90A34-74D6-4DAA-86A6-A76A26D780FA}" type="slidenum">
              <a:rPr lang="en-US" smtClean="0"/>
              <a:pPr/>
              <a:t>30</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33400" y="1752600"/>
            <a:ext cx="7924800" cy="3581400"/>
          </a:xfrm>
          <a:prstGeom prst="rect">
            <a:avLst/>
          </a:prstGeom>
          <a:noFill/>
          <a:ln w="9525">
            <a:noFill/>
            <a:miter lim="800000"/>
            <a:headEnd/>
            <a:tailEnd/>
          </a:ln>
        </p:spPr>
      </p:pic>
      <p:sp>
        <p:nvSpPr>
          <p:cNvPr id="7" name="TextBox 6"/>
          <p:cNvSpPr txBox="1"/>
          <p:nvPr/>
        </p:nvSpPr>
        <p:spPr>
          <a:xfrm>
            <a:off x="609600" y="5334000"/>
            <a:ext cx="2209800" cy="215444"/>
          </a:xfrm>
          <a:prstGeom prst="rect">
            <a:avLst/>
          </a:prstGeom>
          <a:noFill/>
        </p:spPr>
        <p:txBody>
          <a:bodyPr wrap="square" rtlCol="0">
            <a:spAutoFit/>
          </a:bodyPr>
          <a:lstStyle/>
          <a:p>
            <a:r>
              <a:rPr lang="en-US" sz="800" dirty="0" smtClean="0"/>
              <a:t>Source: Bloomberg 2-18-16</a:t>
            </a:r>
            <a:endParaRPr lang="en-US" sz="800" dirty="0"/>
          </a:p>
        </p:txBody>
      </p:sp>
      <p:sp>
        <p:nvSpPr>
          <p:cNvPr id="8" name="TextBox 7"/>
          <p:cNvSpPr txBox="1"/>
          <p:nvPr/>
        </p:nvSpPr>
        <p:spPr>
          <a:xfrm>
            <a:off x="685800" y="5715000"/>
            <a:ext cx="7543800" cy="338554"/>
          </a:xfrm>
          <a:prstGeom prst="rect">
            <a:avLst/>
          </a:prstGeom>
          <a:noFill/>
          <a:ln>
            <a:solidFill>
              <a:srgbClr val="0070C0"/>
            </a:solidFill>
          </a:ln>
        </p:spPr>
        <p:txBody>
          <a:bodyPr wrap="square" rtlCol="0">
            <a:spAutoFit/>
          </a:bodyPr>
          <a:lstStyle/>
          <a:p>
            <a:pPr algn="ctr"/>
            <a:r>
              <a:rPr lang="en-US" sz="1600" dirty="0" smtClean="0"/>
              <a:t>The December 25 bps hike represented the first FOMC rate hike since 2006</a:t>
            </a:r>
            <a:endParaRPr lang="en-U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Length of time with unchanged Fed Funds rate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F6F90A34-74D6-4DAA-86A6-A76A26D780FA}" type="slidenum">
              <a:rPr lang="en-US" smtClean="0"/>
              <a:pPr/>
              <a:t>31</a:t>
            </a:fld>
            <a:endParaRPr lang="en-US" dirty="0"/>
          </a:p>
        </p:txBody>
      </p:sp>
      <p:graphicFrame>
        <p:nvGraphicFramePr>
          <p:cNvPr id="6" name="Content Placeholder 5"/>
          <p:cNvGraphicFramePr>
            <a:graphicFrameLocks noGrp="1"/>
          </p:cNvGraphicFramePr>
          <p:nvPr>
            <p:ph idx="1"/>
          </p:nvPr>
        </p:nvGraphicFramePr>
        <p:xfrm>
          <a:off x="609600" y="1524000"/>
          <a:ext cx="8153400"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33400" y="5334001"/>
            <a:ext cx="8153400" cy="830997"/>
          </a:xfrm>
          <a:prstGeom prst="rect">
            <a:avLst/>
          </a:prstGeom>
          <a:noFill/>
          <a:ln>
            <a:solidFill>
              <a:srgbClr val="0070C0"/>
            </a:solidFill>
          </a:ln>
        </p:spPr>
        <p:txBody>
          <a:bodyPr wrap="square" lIns="91440" tIns="45720" rIns="91440" bIns="45720" rtlCol="0">
            <a:spAutoFit/>
          </a:bodyPr>
          <a:lstStyle/>
          <a:p>
            <a:r>
              <a:rPr lang="en-US" sz="1600" dirty="0" smtClean="0"/>
              <a:t>The FOMC kept the Fund Rates unchanged for a record 84 months following the Great Recession and the three QE programs and Operation Twist, before beginning a new tightening cycle by hiking the Fed Funds rate in December 2015.</a:t>
            </a:r>
            <a:endParaRPr lang="en-US" sz="1600" dirty="0"/>
          </a:p>
        </p:txBody>
      </p:sp>
      <p:sp>
        <p:nvSpPr>
          <p:cNvPr id="8" name="TextBox 7"/>
          <p:cNvSpPr txBox="1"/>
          <p:nvPr/>
        </p:nvSpPr>
        <p:spPr>
          <a:xfrm>
            <a:off x="990600" y="5029200"/>
            <a:ext cx="2590800" cy="215444"/>
          </a:xfrm>
          <a:prstGeom prst="rect">
            <a:avLst/>
          </a:prstGeom>
          <a:noFill/>
        </p:spPr>
        <p:txBody>
          <a:bodyPr wrap="square" lIns="91440" tIns="45720" rIns="91440" bIns="45720" rtlCol="0">
            <a:spAutoFit/>
          </a:bodyPr>
          <a:lstStyle/>
          <a:p>
            <a:r>
              <a:rPr lang="en-US" sz="800" dirty="0" smtClean="0"/>
              <a:t>Source: Bloomberg 2-19-16</a:t>
            </a:r>
            <a:endParaRPr lang="en-US" sz="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Shadow Fed Funds Rate</a:t>
            </a:r>
            <a:endParaRPr lang="en-US" dirty="0"/>
          </a:p>
        </p:txBody>
      </p:sp>
      <p:sp>
        <p:nvSpPr>
          <p:cNvPr id="5" name="Slide Number Placeholder 4"/>
          <p:cNvSpPr>
            <a:spLocks noGrp="1"/>
          </p:cNvSpPr>
          <p:nvPr>
            <p:ph type="sldNum" sz="quarter" idx="12"/>
          </p:nvPr>
        </p:nvSpPr>
        <p:spPr/>
        <p:txBody>
          <a:bodyPr/>
          <a:lstStyle/>
          <a:p>
            <a:fld id="{F6F90A34-74D6-4DAA-86A6-A76A26D780FA}" type="slidenum">
              <a:rPr lang="en-US" smtClean="0"/>
              <a:pPr/>
              <a:t>32</a:t>
            </a:fld>
            <a:endParaRPr lang="en-US" dirty="0"/>
          </a:p>
        </p:txBody>
      </p:sp>
      <p:pic>
        <p:nvPicPr>
          <p:cNvPr id="3074" name="Chart 1" descr="image001"/>
          <p:cNvPicPr>
            <a:picLocks noChangeAspect="1" noChangeArrowheads="1"/>
          </p:cNvPicPr>
          <p:nvPr/>
        </p:nvPicPr>
        <p:blipFill>
          <a:blip r:embed="rId2" cstate="print"/>
          <a:srcRect/>
          <a:stretch>
            <a:fillRect/>
          </a:stretch>
        </p:blipFill>
        <p:spPr bwMode="auto">
          <a:xfrm>
            <a:off x="152400" y="1447800"/>
            <a:ext cx="8458201" cy="3505200"/>
          </a:xfrm>
          <a:prstGeom prst="rect">
            <a:avLst/>
          </a:prstGeom>
          <a:noFill/>
          <a:ln w="9525">
            <a:noFill/>
            <a:miter lim="800000"/>
            <a:headEnd/>
            <a:tailEnd/>
          </a:ln>
        </p:spPr>
      </p:pic>
      <p:sp>
        <p:nvSpPr>
          <p:cNvPr id="7" name="TextBox 6"/>
          <p:cNvSpPr txBox="1"/>
          <p:nvPr/>
        </p:nvSpPr>
        <p:spPr>
          <a:xfrm>
            <a:off x="228600" y="4953000"/>
            <a:ext cx="2438400" cy="230832"/>
          </a:xfrm>
          <a:prstGeom prst="rect">
            <a:avLst/>
          </a:prstGeom>
          <a:noFill/>
        </p:spPr>
        <p:txBody>
          <a:bodyPr wrap="square" rtlCol="0">
            <a:spAutoFit/>
          </a:bodyPr>
          <a:lstStyle/>
          <a:p>
            <a:r>
              <a:rPr lang="en-US" sz="900" dirty="0" smtClean="0"/>
              <a:t>Source: Atlanta Federal Reserve Board</a:t>
            </a:r>
            <a:endParaRPr lang="en-US" sz="900" dirty="0"/>
          </a:p>
        </p:txBody>
      </p:sp>
      <p:sp>
        <p:nvSpPr>
          <p:cNvPr id="8" name="TextBox 7"/>
          <p:cNvSpPr txBox="1"/>
          <p:nvPr/>
        </p:nvSpPr>
        <p:spPr>
          <a:xfrm>
            <a:off x="228600" y="5181600"/>
            <a:ext cx="8382000" cy="1077218"/>
          </a:xfrm>
          <a:prstGeom prst="rect">
            <a:avLst/>
          </a:prstGeom>
          <a:noFill/>
          <a:ln>
            <a:solidFill>
              <a:srgbClr val="0070C0"/>
            </a:solidFill>
          </a:ln>
        </p:spPr>
        <p:txBody>
          <a:bodyPr wrap="square" rtlCol="0">
            <a:spAutoFit/>
          </a:bodyPr>
          <a:lstStyle/>
          <a:p>
            <a:r>
              <a:rPr lang="en-US" sz="1600" dirty="0" smtClean="0"/>
              <a:t>The Shadow Fed Funds rate is intended to reflect the true Fed Funds rate after adjusting for monetary policy. Thus during the QE 3 period, the shadow rate reached -3.0% before increasing during tapering and when combined with the December 25 bps rate hike, the shadow rate has risen by 3.25% since mid-2014.</a:t>
            </a:r>
            <a:endParaRPr lang="en-US" sz="1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FOMC Fed Funds Rate Projections</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F6F90A34-74D6-4DAA-86A6-A76A26D780FA}" type="slidenum">
              <a:rPr lang="en-US" smtClean="0"/>
              <a:pPr/>
              <a:t>33</a:t>
            </a:fld>
            <a:endParaRPr lang="en-US" dirty="0"/>
          </a:p>
        </p:txBody>
      </p:sp>
      <p:sp>
        <p:nvSpPr>
          <p:cNvPr id="7" name="TextBox 6"/>
          <p:cNvSpPr txBox="1"/>
          <p:nvPr/>
        </p:nvSpPr>
        <p:spPr>
          <a:xfrm>
            <a:off x="1066800" y="4800600"/>
            <a:ext cx="2667000" cy="215444"/>
          </a:xfrm>
          <a:prstGeom prst="rect">
            <a:avLst/>
          </a:prstGeom>
          <a:noFill/>
        </p:spPr>
        <p:txBody>
          <a:bodyPr wrap="square" lIns="91440" tIns="45720" rIns="91440" bIns="45720" rtlCol="0">
            <a:spAutoFit/>
          </a:bodyPr>
          <a:lstStyle/>
          <a:p>
            <a:r>
              <a:rPr lang="en-US" sz="800" dirty="0" smtClean="0"/>
              <a:t>Source: Bloomberg 2-17-16</a:t>
            </a:r>
            <a:endParaRPr lang="en-US" sz="800" dirty="0"/>
          </a:p>
        </p:txBody>
      </p:sp>
      <p:sp>
        <p:nvSpPr>
          <p:cNvPr id="8" name="TextBox 7"/>
          <p:cNvSpPr txBox="1"/>
          <p:nvPr/>
        </p:nvSpPr>
        <p:spPr>
          <a:xfrm>
            <a:off x="457200" y="5105400"/>
            <a:ext cx="8077200" cy="1077218"/>
          </a:xfrm>
          <a:prstGeom prst="rect">
            <a:avLst/>
          </a:prstGeom>
          <a:noFill/>
          <a:ln>
            <a:solidFill>
              <a:srgbClr val="00B0F0"/>
            </a:solidFill>
          </a:ln>
        </p:spPr>
        <p:txBody>
          <a:bodyPr wrap="square" lIns="91440" tIns="45720" rIns="91440" bIns="45720" rtlCol="0">
            <a:spAutoFit/>
          </a:bodyPr>
          <a:lstStyle/>
          <a:p>
            <a:r>
              <a:rPr lang="en-US" sz="1600" dirty="0" smtClean="0"/>
              <a:t>As shown above the Median forecast for the Fed Funds rates at Year-End 2016 and 2017 has been flat or down, however these trends are much more aggressive (higher) than those reflected in the Fed Fund Futures market. For example, the December dot plot median expects four 25 bp hikes to occur during 2016.</a:t>
            </a:r>
            <a:endParaRPr lang="en-US" sz="1600" dirty="0"/>
          </a:p>
        </p:txBody>
      </p:sp>
      <p:graphicFrame>
        <p:nvGraphicFramePr>
          <p:cNvPr id="9" name="Chart 8"/>
          <p:cNvGraphicFramePr/>
          <p:nvPr/>
        </p:nvGraphicFramePr>
        <p:xfrm>
          <a:off x="685800" y="1371600"/>
          <a:ext cx="7315200" cy="3429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Economists &amp; Fed Funds Futures expectations</a:t>
            </a:r>
            <a:endParaRPr lang="en-US" dirty="0"/>
          </a:p>
        </p:txBody>
      </p:sp>
      <p:sp>
        <p:nvSpPr>
          <p:cNvPr id="5" name="Slide Number Placeholder 4"/>
          <p:cNvSpPr>
            <a:spLocks noGrp="1"/>
          </p:cNvSpPr>
          <p:nvPr>
            <p:ph type="sldNum" sz="quarter" idx="12"/>
          </p:nvPr>
        </p:nvSpPr>
        <p:spPr/>
        <p:txBody>
          <a:bodyPr/>
          <a:lstStyle/>
          <a:p>
            <a:fld id="{F6F90A34-74D6-4DAA-86A6-A76A26D780FA}" type="slidenum">
              <a:rPr lang="en-US" smtClean="0"/>
              <a:pPr/>
              <a:t>34</a:t>
            </a:fld>
            <a:endParaRPr lang="en-US" dirty="0"/>
          </a:p>
        </p:txBody>
      </p:sp>
      <p:graphicFrame>
        <p:nvGraphicFramePr>
          <p:cNvPr id="6" name="Chart 5"/>
          <p:cNvGraphicFramePr/>
          <p:nvPr/>
        </p:nvGraphicFramePr>
        <p:xfrm>
          <a:off x="533400" y="1524000"/>
          <a:ext cx="80010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066800" y="4800600"/>
            <a:ext cx="2286000" cy="215444"/>
          </a:xfrm>
          <a:prstGeom prst="rect">
            <a:avLst/>
          </a:prstGeom>
          <a:noFill/>
        </p:spPr>
        <p:txBody>
          <a:bodyPr wrap="square" rtlCol="0">
            <a:spAutoFit/>
          </a:bodyPr>
          <a:lstStyle/>
          <a:p>
            <a:r>
              <a:rPr lang="en-US" sz="800" dirty="0" smtClean="0"/>
              <a:t>Source: Bloomberg 2-17-16</a:t>
            </a:r>
            <a:endParaRPr lang="en-US" sz="800" dirty="0"/>
          </a:p>
        </p:txBody>
      </p:sp>
      <p:sp>
        <p:nvSpPr>
          <p:cNvPr id="9" name="TextBox 8"/>
          <p:cNvSpPr txBox="1"/>
          <p:nvPr/>
        </p:nvSpPr>
        <p:spPr>
          <a:xfrm>
            <a:off x="457200" y="5105400"/>
            <a:ext cx="8153400" cy="984885"/>
          </a:xfrm>
          <a:prstGeom prst="rect">
            <a:avLst/>
          </a:prstGeom>
          <a:noFill/>
          <a:ln>
            <a:solidFill>
              <a:srgbClr val="0070C0"/>
            </a:solidFill>
          </a:ln>
        </p:spPr>
        <p:txBody>
          <a:bodyPr wrap="square" rtlCol="0">
            <a:spAutoFit/>
          </a:bodyPr>
          <a:lstStyle/>
          <a:p>
            <a:r>
              <a:rPr lang="en-US" sz="1400" dirty="0" smtClean="0"/>
              <a:t>Wall Street Economist Consensus forecasts call for nearly three additional 25 bps rate hikes this year, while actual “money at risk” via the Fed Funds Futures market isn’t expecting any new rate hikes in 2016. In fact the futures market is pricing in a 8%, 18%, 23%, and 31% chance of a 25 bps hike           (to 0.50%-0.75%) at the March, June, Sept, and Dec. 2016 quarterly FOMC meetings</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153400" cy="838200"/>
          </a:xfrm>
        </p:spPr>
        <p:txBody>
          <a:bodyPr/>
          <a:lstStyle/>
          <a:p>
            <a:r>
              <a:rPr lang="en-US" dirty="0" smtClean="0"/>
              <a:t>Current Curve vs. 2016 Y/E Forward &amp; Economist Curves</a:t>
            </a:r>
            <a:endParaRPr lang="en-US" dirty="0"/>
          </a:p>
        </p:txBody>
      </p:sp>
      <p:sp>
        <p:nvSpPr>
          <p:cNvPr id="5" name="Slide Number Placeholder 4"/>
          <p:cNvSpPr>
            <a:spLocks noGrp="1"/>
          </p:cNvSpPr>
          <p:nvPr>
            <p:ph type="sldNum" sz="quarter" idx="12"/>
          </p:nvPr>
        </p:nvSpPr>
        <p:spPr/>
        <p:txBody>
          <a:bodyPr/>
          <a:lstStyle/>
          <a:p>
            <a:fld id="{F6F90A34-74D6-4DAA-86A6-A76A26D780FA}" type="slidenum">
              <a:rPr lang="en-US" smtClean="0"/>
              <a:pPr/>
              <a:t>35</a:t>
            </a:fld>
            <a:endParaRPr lang="en-US" dirty="0"/>
          </a:p>
        </p:txBody>
      </p:sp>
      <p:sp>
        <p:nvSpPr>
          <p:cNvPr id="7" name="TextBox 6"/>
          <p:cNvSpPr txBox="1"/>
          <p:nvPr/>
        </p:nvSpPr>
        <p:spPr>
          <a:xfrm>
            <a:off x="685800" y="5410200"/>
            <a:ext cx="7620000" cy="584775"/>
          </a:xfrm>
          <a:prstGeom prst="rect">
            <a:avLst/>
          </a:prstGeom>
          <a:noFill/>
          <a:ln>
            <a:solidFill>
              <a:srgbClr val="0070C0"/>
            </a:solidFill>
          </a:ln>
        </p:spPr>
        <p:txBody>
          <a:bodyPr wrap="square" rtlCol="0">
            <a:spAutoFit/>
          </a:bodyPr>
          <a:lstStyle/>
          <a:p>
            <a:r>
              <a:rPr lang="en-US" sz="1600" dirty="0" smtClean="0"/>
              <a:t>Year-End 2016 Consensus still calls for higher rates across the yield curve, while the forward curve falls between the two curves.</a:t>
            </a:r>
            <a:endParaRPr lang="en-US" sz="1600" dirty="0"/>
          </a:p>
        </p:txBody>
      </p:sp>
      <p:sp>
        <p:nvSpPr>
          <p:cNvPr id="8" name="TextBox 7"/>
          <p:cNvSpPr txBox="1"/>
          <p:nvPr/>
        </p:nvSpPr>
        <p:spPr>
          <a:xfrm>
            <a:off x="1066800" y="4876800"/>
            <a:ext cx="2514600" cy="215444"/>
          </a:xfrm>
          <a:prstGeom prst="rect">
            <a:avLst/>
          </a:prstGeom>
          <a:noFill/>
        </p:spPr>
        <p:txBody>
          <a:bodyPr wrap="square" rtlCol="0">
            <a:spAutoFit/>
          </a:bodyPr>
          <a:lstStyle/>
          <a:p>
            <a:r>
              <a:rPr lang="en-US" sz="800" dirty="0" smtClean="0"/>
              <a:t>Source: Bloomberg 2-19-16</a:t>
            </a:r>
            <a:endParaRPr lang="en-US" sz="800" dirty="0"/>
          </a:p>
        </p:txBody>
      </p:sp>
      <p:graphicFrame>
        <p:nvGraphicFramePr>
          <p:cNvPr id="10" name="Chart 9"/>
          <p:cNvGraphicFramePr/>
          <p:nvPr/>
        </p:nvGraphicFramePr>
        <p:xfrm>
          <a:off x="609600" y="1447800"/>
          <a:ext cx="7400925" cy="3495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have the Bond Markets reacted?</a:t>
            </a:r>
            <a:endParaRPr lang="en-US" dirty="0"/>
          </a:p>
        </p:txBody>
      </p:sp>
      <p:sp>
        <p:nvSpPr>
          <p:cNvPr id="5" name="Slide Number Placeholder 4"/>
          <p:cNvSpPr>
            <a:spLocks noGrp="1"/>
          </p:cNvSpPr>
          <p:nvPr>
            <p:ph type="sldNum" sz="quarter" idx="12"/>
          </p:nvPr>
        </p:nvSpPr>
        <p:spPr/>
        <p:txBody>
          <a:bodyPr/>
          <a:lstStyle/>
          <a:p>
            <a:fld id="{F6F90A34-74D6-4DAA-86A6-A76A26D780FA}" type="slidenum">
              <a:rPr lang="en-US" smtClean="0"/>
              <a:pPr/>
              <a:t>36</a:t>
            </a:fld>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609600" y="1524000"/>
            <a:ext cx="7696200" cy="3810000"/>
          </a:xfrm>
          <a:prstGeom prst="rect">
            <a:avLst/>
          </a:prstGeom>
          <a:noFill/>
          <a:ln w="9525">
            <a:noFill/>
            <a:miter lim="800000"/>
            <a:headEnd/>
            <a:tailEnd/>
          </a:ln>
        </p:spPr>
      </p:pic>
      <p:sp>
        <p:nvSpPr>
          <p:cNvPr id="9" name="TextBox 8"/>
          <p:cNvSpPr txBox="1"/>
          <p:nvPr/>
        </p:nvSpPr>
        <p:spPr>
          <a:xfrm>
            <a:off x="685800" y="5638800"/>
            <a:ext cx="7848600" cy="584775"/>
          </a:xfrm>
          <a:prstGeom prst="rect">
            <a:avLst/>
          </a:prstGeom>
          <a:noFill/>
          <a:ln>
            <a:solidFill>
              <a:srgbClr val="0070C0"/>
            </a:solidFill>
          </a:ln>
        </p:spPr>
        <p:txBody>
          <a:bodyPr wrap="square" rtlCol="0">
            <a:spAutoFit/>
          </a:bodyPr>
          <a:lstStyle/>
          <a:p>
            <a:r>
              <a:rPr lang="en-US" sz="1600" dirty="0" smtClean="0"/>
              <a:t>Since before the December 2015 rate hike announcement the 10-Year Treasury yield has fallen by 50 bps and the 2s-10s curve has flattened by 30 bps.</a:t>
            </a:r>
            <a:endParaRPr lang="en-US" sz="1600" dirty="0"/>
          </a:p>
        </p:txBody>
      </p:sp>
      <p:sp>
        <p:nvSpPr>
          <p:cNvPr id="10" name="TextBox 9"/>
          <p:cNvSpPr txBox="1"/>
          <p:nvPr/>
        </p:nvSpPr>
        <p:spPr>
          <a:xfrm>
            <a:off x="609600" y="5334000"/>
            <a:ext cx="2514600" cy="215444"/>
          </a:xfrm>
          <a:prstGeom prst="rect">
            <a:avLst/>
          </a:prstGeom>
          <a:noFill/>
        </p:spPr>
        <p:txBody>
          <a:bodyPr wrap="square" rtlCol="0">
            <a:spAutoFit/>
          </a:bodyPr>
          <a:lstStyle/>
          <a:p>
            <a:r>
              <a:rPr lang="en-US" sz="800" dirty="0" smtClean="0"/>
              <a:t>Source: Bloomberg 2-17-16</a:t>
            </a:r>
            <a:endParaRPr lang="en-US" sz="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F90A34-74D6-4DAA-86A6-A76A26D780FA}" type="slidenum">
              <a:rPr lang="en-US" smtClean="0"/>
              <a:pPr/>
              <a:t>37</a:t>
            </a:fld>
            <a:endParaRPr lang="en-US" dirty="0"/>
          </a:p>
        </p:txBody>
      </p:sp>
      <p:sp>
        <p:nvSpPr>
          <p:cNvPr id="5" name="TextBox 4"/>
          <p:cNvSpPr txBox="1"/>
          <p:nvPr/>
        </p:nvSpPr>
        <p:spPr>
          <a:xfrm>
            <a:off x="1981200" y="3124200"/>
            <a:ext cx="5334000" cy="523220"/>
          </a:xfrm>
          <a:prstGeom prst="rect">
            <a:avLst/>
          </a:prstGeom>
          <a:noFill/>
        </p:spPr>
        <p:txBody>
          <a:bodyPr wrap="square" rtlCol="0">
            <a:spAutoFit/>
          </a:bodyPr>
          <a:lstStyle/>
          <a:p>
            <a:r>
              <a:rPr lang="en-US" sz="2800" b="1" dirty="0" smtClean="0"/>
              <a:t>II. US Bond Market Overview</a:t>
            </a:r>
            <a:endParaRPr lang="en-US" sz="28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 US Economy Thoughts?</a:t>
            </a:r>
            <a:endParaRPr lang="en-US" sz="2800" dirty="0"/>
          </a:p>
        </p:txBody>
      </p:sp>
      <p:sp>
        <p:nvSpPr>
          <p:cNvPr id="3" name="Slide Number Placeholder 2"/>
          <p:cNvSpPr>
            <a:spLocks noGrp="1"/>
          </p:cNvSpPr>
          <p:nvPr>
            <p:ph type="sldNum" sz="quarter" idx="12"/>
          </p:nvPr>
        </p:nvSpPr>
        <p:spPr/>
        <p:txBody>
          <a:bodyPr/>
          <a:lstStyle/>
          <a:p>
            <a:fld id="{F6F90A34-74D6-4DAA-86A6-A76A26D780FA}" type="slidenum">
              <a:rPr lang="en-US" smtClean="0"/>
              <a:pPr/>
              <a:t>38</a:t>
            </a:fld>
            <a:endParaRPr lang="en-US" dirty="0"/>
          </a:p>
        </p:txBody>
      </p:sp>
      <p:pic>
        <p:nvPicPr>
          <p:cNvPr id="72706" name="Picture 2" descr="C:\Users\E944068\Pictures\slow.png"/>
          <p:cNvPicPr>
            <a:picLocks noChangeAspect="1" noChangeArrowheads="1"/>
          </p:cNvPicPr>
          <p:nvPr/>
        </p:nvPicPr>
        <p:blipFill>
          <a:blip r:embed="rId2" cstate="print"/>
          <a:srcRect/>
          <a:stretch>
            <a:fillRect/>
          </a:stretch>
        </p:blipFill>
        <p:spPr bwMode="auto">
          <a:xfrm>
            <a:off x="1828800" y="2667000"/>
            <a:ext cx="4876800" cy="2514600"/>
          </a:xfrm>
          <a:prstGeom prst="rect">
            <a:avLst/>
          </a:prstGeom>
          <a:noFill/>
        </p:spPr>
      </p:pic>
      <p:pic>
        <p:nvPicPr>
          <p:cNvPr id="6" name="Picture 2" descr="https://encrypted-tbn2.gstatic.com/images?q=tbn:ANd9GcTDPhfkiDFZmFw4jseT2VP-BW4t1mPaeuUYT2lnSmGI8Y0KCglDug6zAfyv">
            <a:hlinkClick r:id="rId3"/>
          </p:cNvPr>
          <p:cNvPicPr>
            <a:picLocks noChangeAspect="1" noChangeArrowheads="1"/>
          </p:cNvPicPr>
          <p:nvPr/>
        </p:nvPicPr>
        <p:blipFill>
          <a:blip r:embed="rId4" cstate="print"/>
          <a:srcRect/>
          <a:stretch>
            <a:fillRect/>
          </a:stretch>
        </p:blipFill>
        <p:spPr bwMode="auto">
          <a:xfrm>
            <a:off x="5410200" y="762000"/>
            <a:ext cx="2819400" cy="1524000"/>
          </a:xfrm>
          <a:prstGeom prst="rect">
            <a:avLst/>
          </a:prstGeom>
          <a:noFill/>
        </p:spPr>
      </p:pic>
      <p:sp>
        <p:nvSpPr>
          <p:cNvPr id="7" name="TextBox 6"/>
          <p:cNvSpPr txBox="1"/>
          <p:nvPr/>
        </p:nvSpPr>
        <p:spPr>
          <a:xfrm>
            <a:off x="762000" y="5562600"/>
            <a:ext cx="7620000" cy="369332"/>
          </a:xfrm>
          <a:prstGeom prst="rect">
            <a:avLst/>
          </a:prstGeom>
          <a:noFill/>
          <a:ln>
            <a:solidFill>
              <a:srgbClr val="0070C0"/>
            </a:solidFill>
          </a:ln>
        </p:spPr>
        <p:txBody>
          <a:bodyPr wrap="square" rtlCol="0">
            <a:spAutoFit/>
          </a:bodyPr>
          <a:lstStyle/>
          <a:p>
            <a:r>
              <a:rPr lang="en-US" dirty="0" smtClean="0"/>
              <a:t>There is growing media attention  about the risk of a potential recession.</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External Factors=&gt; Safe Haven Bid</a:t>
            </a:r>
            <a:endParaRPr lang="en-US" dirty="0"/>
          </a:p>
        </p:txBody>
      </p:sp>
      <p:sp>
        <p:nvSpPr>
          <p:cNvPr id="3" name="Slide Number Placeholder 2"/>
          <p:cNvSpPr>
            <a:spLocks noGrp="1"/>
          </p:cNvSpPr>
          <p:nvPr>
            <p:ph type="sldNum" sz="quarter" idx="12"/>
          </p:nvPr>
        </p:nvSpPr>
        <p:spPr/>
        <p:txBody>
          <a:bodyPr/>
          <a:lstStyle/>
          <a:p>
            <a:fld id="{F6F90A34-74D6-4DAA-86A6-A76A26D780FA}" type="slidenum">
              <a:rPr lang="en-US" smtClean="0"/>
              <a:pPr/>
              <a:t>39</a:t>
            </a:fld>
            <a:endParaRPr lang="en-US" dirty="0"/>
          </a:p>
        </p:txBody>
      </p:sp>
      <p:pic>
        <p:nvPicPr>
          <p:cNvPr id="74754" name="Picture 2" descr="C:\Users\E944068\Pictures\us-treasury-note.jpg"/>
          <p:cNvPicPr>
            <a:picLocks noChangeAspect="1" noChangeArrowheads="1"/>
          </p:cNvPicPr>
          <p:nvPr/>
        </p:nvPicPr>
        <p:blipFill>
          <a:blip r:embed="rId2" cstate="print"/>
          <a:srcRect/>
          <a:stretch>
            <a:fillRect/>
          </a:stretch>
        </p:blipFill>
        <p:spPr bwMode="auto">
          <a:xfrm>
            <a:off x="1524000" y="2057400"/>
            <a:ext cx="5105400" cy="2638425"/>
          </a:xfrm>
          <a:prstGeom prst="rect">
            <a:avLst/>
          </a:prstGeom>
          <a:noFill/>
        </p:spPr>
      </p:pic>
      <p:sp>
        <p:nvSpPr>
          <p:cNvPr id="5" name="TextBox 4"/>
          <p:cNvSpPr txBox="1"/>
          <p:nvPr/>
        </p:nvSpPr>
        <p:spPr>
          <a:xfrm>
            <a:off x="685800" y="5105400"/>
            <a:ext cx="7848600" cy="646331"/>
          </a:xfrm>
          <a:prstGeom prst="rect">
            <a:avLst/>
          </a:prstGeom>
          <a:noFill/>
          <a:ln>
            <a:solidFill>
              <a:srgbClr val="0070C0"/>
            </a:solidFill>
          </a:ln>
        </p:spPr>
        <p:txBody>
          <a:bodyPr wrap="square" rtlCol="0">
            <a:spAutoFit/>
          </a:bodyPr>
          <a:lstStyle/>
          <a:p>
            <a:r>
              <a:rPr lang="en-US" dirty="0" smtClean="0"/>
              <a:t>Treasury demand has also increased due to overseas market instability which may impact both worldwide and US growth.</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Confusing times in the Financial Markets</a:t>
            </a:r>
            <a:endParaRPr lang="en-US" dirty="0"/>
          </a:p>
        </p:txBody>
      </p:sp>
      <p:sp>
        <p:nvSpPr>
          <p:cNvPr id="5" name="Slide Number Placeholder 4"/>
          <p:cNvSpPr>
            <a:spLocks noGrp="1"/>
          </p:cNvSpPr>
          <p:nvPr>
            <p:ph type="sldNum" sz="quarter" idx="12"/>
          </p:nvPr>
        </p:nvSpPr>
        <p:spPr/>
        <p:txBody>
          <a:bodyPr/>
          <a:lstStyle/>
          <a:p>
            <a:fld id="{F6F90A34-74D6-4DAA-86A6-A76A26D780FA}" type="slidenum">
              <a:rPr lang="en-US" smtClean="0"/>
              <a:pPr/>
              <a:t>4</a:t>
            </a:fld>
            <a:endParaRPr lang="en-US" dirty="0"/>
          </a:p>
        </p:txBody>
      </p:sp>
      <p:pic>
        <p:nvPicPr>
          <p:cNvPr id="1026" name="Picture 2" descr="C:\Users\E944068\Pictures\oil.jpg"/>
          <p:cNvPicPr>
            <a:picLocks noChangeAspect="1" noChangeArrowheads="1"/>
          </p:cNvPicPr>
          <p:nvPr/>
        </p:nvPicPr>
        <p:blipFill>
          <a:blip r:embed="rId2" cstate="print"/>
          <a:srcRect/>
          <a:stretch>
            <a:fillRect/>
          </a:stretch>
        </p:blipFill>
        <p:spPr bwMode="auto">
          <a:xfrm>
            <a:off x="6172200" y="1905000"/>
            <a:ext cx="2209800" cy="1752600"/>
          </a:xfrm>
          <a:prstGeom prst="rect">
            <a:avLst/>
          </a:prstGeom>
          <a:noFill/>
        </p:spPr>
      </p:pic>
      <p:pic>
        <p:nvPicPr>
          <p:cNvPr id="1028" name="Picture 4" descr="C:\Users\E944068\Pictures\shareprice.jpg"/>
          <p:cNvPicPr>
            <a:picLocks noChangeAspect="1" noChangeArrowheads="1"/>
          </p:cNvPicPr>
          <p:nvPr/>
        </p:nvPicPr>
        <p:blipFill>
          <a:blip r:embed="rId3" cstate="print"/>
          <a:srcRect/>
          <a:stretch>
            <a:fillRect/>
          </a:stretch>
        </p:blipFill>
        <p:spPr bwMode="auto">
          <a:xfrm>
            <a:off x="533400" y="1981200"/>
            <a:ext cx="2452689" cy="1447800"/>
          </a:xfrm>
          <a:prstGeom prst="rect">
            <a:avLst/>
          </a:prstGeom>
          <a:noFill/>
        </p:spPr>
      </p:pic>
      <p:pic>
        <p:nvPicPr>
          <p:cNvPr id="1030" name="Picture 6" descr="C:\Users\E944068\Pictures\bric.png"/>
          <p:cNvPicPr>
            <a:picLocks noChangeAspect="1" noChangeArrowheads="1"/>
          </p:cNvPicPr>
          <p:nvPr/>
        </p:nvPicPr>
        <p:blipFill>
          <a:blip r:embed="rId4" cstate="print"/>
          <a:srcRect/>
          <a:stretch>
            <a:fillRect/>
          </a:stretch>
        </p:blipFill>
        <p:spPr bwMode="auto">
          <a:xfrm>
            <a:off x="3243263" y="2057400"/>
            <a:ext cx="2657475" cy="1447800"/>
          </a:xfrm>
          <a:prstGeom prst="rect">
            <a:avLst/>
          </a:prstGeom>
          <a:noFill/>
        </p:spPr>
      </p:pic>
      <p:pic>
        <p:nvPicPr>
          <p:cNvPr id="1031" name="Picture 7" descr="C:\Users\E944068\Pictures\gop.jpg"/>
          <p:cNvPicPr>
            <a:picLocks noChangeAspect="1" noChangeArrowheads="1"/>
          </p:cNvPicPr>
          <p:nvPr/>
        </p:nvPicPr>
        <p:blipFill>
          <a:blip r:embed="rId5" cstate="print"/>
          <a:srcRect/>
          <a:stretch>
            <a:fillRect/>
          </a:stretch>
        </p:blipFill>
        <p:spPr bwMode="auto">
          <a:xfrm>
            <a:off x="3352800" y="3886200"/>
            <a:ext cx="2619375" cy="1676400"/>
          </a:xfrm>
          <a:prstGeom prst="rect">
            <a:avLst/>
          </a:prstGeom>
          <a:noFill/>
        </p:spPr>
      </p:pic>
      <p:sp>
        <p:nvSpPr>
          <p:cNvPr id="12" name="TextBox 11"/>
          <p:cNvSpPr txBox="1"/>
          <p:nvPr/>
        </p:nvSpPr>
        <p:spPr>
          <a:xfrm>
            <a:off x="762000" y="1600200"/>
            <a:ext cx="2209800" cy="369332"/>
          </a:xfrm>
          <a:prstGeom prst="rect">
            <a:avLst/>
          </a:prstGeom>
          <a:noFill/>
        </p:spPr>
        <p:txBody>
          <a:bodyPr wrap="square" rtlCol="0">
            <a:spAutoFit/>
          </a:bodyPr>
          <a:lstStyle/>
          <a:p>
            <a:r>
              <a:rPr lang="en-US" dirty="0" smtClean="0"/>
              <a:t>Strong US Dollar</a:t>
            </a:r>
            <a:endParaRPr lang="en-US" dirty="0"/>
          </a:p>
        </p:txBody>
      </p:sp>
      <p:sp>
        <p:nvSpPr>
          <p:cNvPr id="13" name="TextBox 12"/>
          <p:cNvSpPr txBox="1"/>
          <p:nvPr/>
        </p:nvSpPr>
        <p:spPr>
          <a:xfrm>
            <a:off x="3124200" y="1600200"/>
            <a:ext cx="2971800" cy="369332"/>
          </a:xfrm>
          <a:prstGeom prst="rect">
            <a:avLst/>
          </a:prstGeom>
          <a:noFill/>
        </p:spPr>
        <p:txBody>
          <a:bodyPr wrap="square" rtlCol="0">
            <a:spAutoFit/>
          </a:bodyPr>
          <a:lstStyle/>
          <a:p>
            <a:r>
              <a:rPr lang="en-US" dirty="0" smtClean="0"/>
              <a:t>Slowing World Economies</a:t>
            </a:r>
            <a:endParaRPr lang="en-US" dirty="0"/>
          </a:p>
        </p:txBody>
      </p:sp>
      <p:sp>
        <p:nvSpPr>
          <p:cNvPr id="14" name="TextBox 13"/>
          <p:cNvSpPr txBox="1"/>
          <p:nvPr/>
        </p:nvSpPr>
        <p:spPr>
          <a:xfrm>
            <a:off x="6324600" y="1600200"/>
            <a:ext cx="2133600" cy="369332"/>
          </a:xfrm>
          <a:prstGeom prst="rect">
            <a:avLst/>
          </a:prstGeom>
          <a:noFill/>
        </p:spPr>
        <p:txBody>
          <a:bodyPr wrap="square" rtlCol="0">
            <a:spAutoFit/>
          </a:bodyPr>
          <a:lstStyle/>
          <a:p>
            <a:r>
              <a:rPr lang="en-US" dirty="0" smtClean="0"/>
              <a:t>Falling Oil Prices</a:t>
            </a:r>
            <a:endParaRPr lang="en-US" dirty="0"/>
          </a:p>
        </p:txBody>
      </p:sp>
      <p:sp>
        <p:nvSpPr>
          <p:cNvPr id="16" name="TextBox 15"/>
          <p:cNvSpPr txBox="1"/>
          <p:nvPr/>
        </p:nvSpPr>
        <p:spPr>
          <a:xfrm>
            <a:off x="3124200" y="3505200"/>
            <a:ext cx="3048000" cy="369332"/>
          </a:xfrm>
          <a:prstGeom prst="rect">
            <a:avLst/>
          </a:prstGeom>
          <a:noFill/>
        </p:spPr>
        <p:txBody>
          <a:bodyPr wrap="square" rtlCol="0">
            <a:spAutoFit/>
          </a:bodyPr>
          <a:lstStyle/>
          <a:p>
            <a:r>
              <a:rPr lang="en-US" dirty="0" smtClean="0"/>
              <a:t>2016 Presidential Campaign</a:t>
            </a:r>
            <a:endParaRPr lang="en-US" dirty="0"/>
          </a:p>
        </p:txBody>
      </p:sp>
      <p:sp>
        <p:nvSpPr>
          <p:cNvPr id="17" name="TextBox 16"/>
          <p:cNvSpPr txBox="1"/>
          <p:nvPr/>
        </p:nvSpPr>
        <p:spPr>
          <a:xfrm>
            <a:off x="6324600" y="3505200"/>
            <a:ext cx="2514600" cy="338554"/>
          </a:xfrm>
          <a:prstGeom prst="rect">
            <a:avLst/>
          </a:prstGeom>
          <a:noFill/>
        </p:spPr>
        <p:txBody>
          <a:bodyPr wrap="square" rtlCol="0">
            <a:spAutoFit/>
          </a:bodyPr>
          <a:lstStyle/>
          <a:p>
            <a:r>
              <a:rPr lang="en-US" sz="1600" dirty="0" smtClean="0"/>
              <a:t>Negative Interest Rates</a:t>
            </a:r>
            <a:endParaRPr lang="en-US" sz="1600" dirty="0"/>
          </a:p>
        </p:txBody>
      </p:sp>
      <p:sp>
        <p:nvSpPr>
          <p:cNvPr id="18" name="TextBox 17"/>
          <p:cNvSpPr txBox="1"/>
          <p:nvPr/>
        </p:nvSpPr>
        <p:spPr>
          <a:xfrm>
            <a:off x="228600" y="5867400"/>
            <a:ext cx="8610600" cy="369332"/>
          </a:xfrm>
          <a:prstGeom prst="rect">
            <a:avLst/>
          </a:prstGeom>
          <a:noFill/>
          <a:ln>
            <a:solidFill>
              <a:srgbClr val="0070C0"/>
            </a:solidFill>
          </a:ln>
        </p:spPr>
        <p:txBody>
          <a:bodyPr wrap="square" rtlCol="0">
            <a:spAutoFit/>
          </a:bodyPr>
          <a:lstStyle/>
          <a:p>
            <a:r>
              <a:rPr lang="en-US" dirty="0" smtClean="0"/>
              <a:t>The US markets have been impacted by both domestic &amp; global issues.</a:t>
            </a:r>
            <a:endParaRPr lang="en-US" dirty="0"/>
          </a:p>
        </p:txBody>
      </p:sp>
      <p:pic>
        <p:nvPicPr>
          <p:cNvPr id="7" name="Picture 4" descr="C:\Users\E944068\Pictures\fed.png"/>
          <p:cNvPicPr>
            <a:picLocks noChangeAspect="1" noChangeArrowheads="1"/>
          </p:cNvPicPr>
          <p:nvPr/>
        </p:nvPicPr>
        <p:blipFill>
          <a:blip r:embed="rId6" cstate="print"/>
          <a:srcRect/>
          <a:stretch>
            <a:fillRect/>
          </a:stretch>
        </p:blipFill>
        <p:spPr bwMode="auto">
          <a:xfrm>
            <a:off x="762000" y="3962400"/>
            <a:ext cx="1828800" cy="1600200"/>
          </a:xfrm>
          <a:prstGeom prst="rect">
            <a:avLst/>
          </a:prstGeom>
          <a:noFill/>
        </p:spPr>
      </p:pic>
      <p:sp>
        <p:nvSpPr>
          <p:cNvPr id="21" name="TextBox 20"/>
          <p:cNvSpPr txBox="1"/>
          <p:nvPr/>
        </p:nvSpPr>
        <p:spPr>
          <a:xfrm>
            <a:off x="609600" y="3581400"/>
            <a:ext cx="2590800" cy="369332"/>
          </a:xfrm>
          <a:prstGeom prst="rect">
            <a:avLst/>
          </a:prstGeom>
          <a:noFill/>
        </p:spPr>
        <p:txBody>
          <a:bodyPr wrap="square" rtlCol="0">
            <a:spAutoFit/>
          </a:bodyPr>
          <a:lstStyle/>
          <a:p>
            <a:r>
              <a:rPr lang="en-US" dirty="0" smtClean="0"/>
              <a:t>Uncertainty @ FOMC</a:t>
            </a:r>
            <a:endParaRPr lang="en-US" dirty="0"/>
          </a:p>
        </p:txBody>
      </p:sp>
      <p:pic>
        <p:nvPicPr>
          <p:cNvPr id="3" name="Picture 2" descr="C:\Users\E944068\Pictures\NIRP.png"/>
          <p:cNvPicPr>
            <a:picLocks noChangeAspect="1" noChangeArrowheads="1"/>
          </p:cNvPicPr>
          <p:nvPr/>
        </p:nvPicPr>
        <p:blipFill>
          <a:blip r:embed="rId7" cstate="print"/>
          <a:srcRect/>
          <a:stretch>
            <a:fillRect/>
          </a:stretch>
        </p:blipFill>
        <p:spPr bwMode="auto">
          <a:xfrm>
            <a:off x="6172200" y="3886200"/>
            <a:ext cx="2543175" cy="17526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External Factors-Global Capital Flows</a:t>
            </a:r>
            <a:endParaRPr lang="en-US" dirty="0"/>
          </a:p>
        </p:txBody>
      </p:sp>
      <p:sp>
        <p:nvSpPr>
          <p:cNvPr id="3" name="Slide Number Placeholder 2"/>
          <p:cNvSpPr>
            <a:spLocks noGrp="1"/>
          </p:cNvSpPr>
          <p:nvPr>
            <p:ph type="sldNum" sz="quarter" idx="12"/>
          </p:nvPr>
        </p:nvSpPr>
        <p:spPr/>
        <p:txBody>
          <a:bodyPr/>
          <a:lstStyle/>
          <a:p>
            <a:fld id="{F6F90A34-74D6-4DAA-86A6-A76A26D780FA}" type="slidenum">
              <a:rPr lang="en-US" smtClean="0"/>
              <a:pPr/>
              <a:t>40</a:t>
            </a:fld>
            <a:endParaRPr lang="en-US" dirty="0"/>
          </a:p>
        </p:txBody>
      </p:sp>
      <p:graphicFrame>
        <p:nvGraphicFramePr>
          <p:cNvPr id="4" name="Table 3"/>
          <p:cNvGraphicFramePr>
            <a:graphicFrameLocks noGrp="1"/>
          </p:cNvGraphicFramePr>
          <p:nvPr/>
        </p:nvGraphicFramePr>
        <p:xfrm>
          <a:off x="381001" y="1904999"/>
          <a:ext cx="8001000" cy="2514601"/>
        </p:xfrm>
        <a:graphic>
          <a:graphicData uri="http://schemas.openxmlformats.org/drawingml/2006/table">
            <a:tbl>
              <a:tblPr/>
              <a:tblGrid>
                <a:gridCol w="2000068"/>
                <a:gridCol w="2000068"/>
                <a:gridCol w="2000068"/>
                <a:gridCol w="2000796"/>
              </a:tblGrid>
              <a:tr h="315886">
                <a:tc gridSpan="4">
                  <a:txBody>
                    <a:bodyPr/>
                    <a:lstStyle/>
                    <a:p>
                      <a:pPr marL="0" marR="0" algn="ctr">
                        <a:spcBef>
                          <a:spcPts val="0"/>
                        </a:spcBef>
                        <a:spcAft>
                          <a:spcPts val="0"/>
                        </a:spcAft>
                      </a:pPr>
                      <a:r>
                        <a:rPr lang="en-US" sz="1600" b="1" u="sng" dirty="0">
                          <a:latin typeface="Cambria"/>
                          <a:ea typeface="Cambria"/>
                          <a:cs typeface="Times New Roman"/>
                        </a:rPr>
                        <a:t>Developed Global Government Bond Yields</a:t>
                      </a:r>
                      <a:endParaRPr lang="en-US" sz="1600" dirty="0">
                        <a:latin typeface="Cambria"/>
                        <a:ea typeface="Cambria"/>
                        <a:cs typeface="Times New Roman"/>
                      </a:endParaRP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5885">
                <a:tc>
                  <a:txBody>
                    <a:bodyPr/>
                    <a:lstStyle/>
                    <a:p>
                      <a:pPr marL="0" marR="0" algn="ctr">
                        <a:spcBef>
                          <a:spcPts val="0"/>
                        </a:spcBef>
                        <a:spcAft>
                          <a:spcPts val="0"/>
                        </a:spcAft>
                      </a:pPr>
                      <a:r>
                        <a:rPr lang="en-US" sz="1200" b="1" dirty="0">
                          <a:latin typeface="Cambria"/>
                          <a:ea typeface="Cambria"/>
                          <a:cs typeface="Times New Roman"/>
                        </a:rPr>
                        <a:t>Country</a:t>
                      </a:r>
                      <a:endParaRPr lang="en-US" sz="1200" dirty="0">
                        <a:latin typeface="Cambria"/>
                        <a:ea typeface="Cambria"/>
                        <a:cs typeface="Times New Roman"/>
                      </a:endParaRP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1200" b="1" dirty="0">
                          <a:latin typeface="Cambria"/>
                          <a:ea typeface="Cambria"/>
                          <a:cs typeface="Times New Roman"/>
                        </a:rPr>
                        <a:t>10-Year Govt. Yield</a:t>
                      </a:r>
                      <a:endParaRPr lang="en-US" sz="1200" dirty="0">
                        <a:latin typeface="Cambria"/>
                        <a:ea typeface="Cambria"/>
                        <a:cs typeface="Times New Roman"/>
                      </a:endParaRP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1200" b="1" dirty="0">
                          <a:latin typeface="Cambria"/>
                          <a:ea typeface="Cambria"/>
                          <a:cs typeface="Times New Roman"/>
                        </a:rPr>
                        <a:t>CPI YoY Inflation Rate</a:t>
                      </a:r>
                      <a:endParaRPr lang="en-US" sz="1200" dirty="0">
                        <a:latin typeface="Cambria"/>
                        <a:ea typeface="Cambria"/>
                        <a:cs typeface="Times New Roman"/>
                      </a:endParaRP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1200" b="1" dirty="0">
                          <a:latin typeface="Cambria"/>
                          <a:ea typeface="Cambria"/>
                          <a:cs typeface="Times New Roman"/>
                        </a:rPr>
                        <a:t>Real Rate %</a:t>
                      </a:r>
                      <a:endParaRPr lang="en-US" sz="1200" dirty="0">
                        <a:latin typeface="Cambria"/>
                        <a:ea typeface="Cambria"/>
                        <a:cs typeface="Times New Roman"/>
                      </a:endParaRP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76566">
                <a:tc>
                  <a:txBody>
                    <a:bodyPr/>
                    <a:lstStyle/>
                    <a:p>
                      <a:pPr marL="0" marR="0" algn="ctr">
                        <a:spcBef>
                          <a:spcPts val="0"/>
                        </a:spcBef>
                        <a:spcAft>
                          <a:spcPts val="0"/>
                        </a:spcAft>
                      </a:pPr>
                      <a:r>
                        <a:rPr lang="en-US" sz="1200" dirty="0">
                          <a:latin typeface="Cambria"/>
                          <a:ea typeface="Cambria"/>
                          <a:cs typeface="Times New Roman"/>
                        </a:rPr>
                        <a:t>Germany</a:t>
                      </a: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mbria"/>
                          <a:ea typeface="Cambria"/>
                          <a:cs typeface="Times New Roman"/>
                        </a:rPr>
                        <a:t>0.07%</a:t>
                      </a:r>
                      <a:endParaRPr lang="en-US" sz="1200" dirty="0">
                        <a:latin typeface="Cambria"/>
                        <a:ea typeface="Cambria"/>
                        <a:cs typeface="Times New Roman"/>
                      </a:endParaRP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mbria"/>
                          <a:ea typeface="Cambria"/>
                          <a:cs typeface="Times New Roman"/>
                        </a:rPr>
                        <a:t>0.60%</a:t>
                      </a:r>
                      <a:endParaRPr lang="en-US" sz="1200" dirty="0">
                        <a:latin typeface="Cambria"/>
                        <a:ea typeface="Cambria"/>
                        <a:cs typeface="Times New Roman"/>
                      </a:endParaRP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mbria"/>
                          <a:ea typeface="Cambria"/>
                          <a:cs typeface="Times New Roman"/>
                        </a:rPr>
                        <a:t>-0.53%</a:t>
                      </a:r>
                      <a:endParaRPr lang="en-US" sz="1200" dirty="0">
                        <a:latin typeface="Cambria"/>
                        <a:ea typeface="Cambria"/>
                        <a:cs typeface="Times New Roman"/>
                      </a:endParaRP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566">
                <a:tc>
                  <a:txBody>
                    <a:bodyPr/>
                    <a:lstStyle/>
                    <a:p>
                      <a:pPr marL="0" marR="0" algn="ctr">
                        <a:spcBef>
                          <a:spcPts val="0"/>
                        </a:spcBef>
                        <a:spcAft>
                          <a:spcPts val="0"/>
                        </a:spcAft>
                      </a:pPr>
                      <a:r>
                        <a:rPr lang="en-US" sz="1200" dirty="0">
                          <a:latin typeface="Cambria"/>
                          <a:ea typeface="Cambria"/>
                          <a:cs typeface="Times New Roman"/>
                        </a:rPr>
                        <a:t>Japan</a:t>
                      </a: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mbria"/>
                          <a:ea typeface="Cambria"/>
                          <a:cs typeface="Times New Roman"/>
                        </a:rPr>
                        <a:t>-0.07%</a:t>
                      </a:r>
                      <a:endParaRPr lang="en-US" sz="1200" dirty="0">
                        <a:latin typeface="Cambria"/>
                        <a:ea typeface="Cambria"/>
                        <a:cs typeface="Times New Roman"/>
                      </a:endParaRP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mbria"/>
                          <a:ea typeface="Cambria"/>
                          <a:cs typeface="Times New Roman"/>
                        </a:rPr>
                        <a:t>0.50%</a:t>
                      </a:r>
                      <a:endParaRPr lang="en-US" sz="1200" dirty="0">
                        <a:latin typeface="Cambria"/>
                        <a:ea typeface="Cambria"/>
                        <a:cs typeface="Times New Roman"/>
                      </a:endParaRP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mbria"/>
                          <a:ea typeface="Cambria"/>
                          <a:cs typeface="Times New Roman"/>
                        </a:rPr>
                        <a:t>-0.57%</a:t>
                      </a:r>
                      <a:endParaRPr lang="en-US" sz="1200" dirty="0">
                        <a:latin typeface="Cambria"/>
                        <a:ea typeface="Cambria"/>
                        <a:cs typeface="Times New Roman"/>
                      </a:endParaRP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566">
                <a:tc>
                  <a:txBody>
                    <a:bodyPr/>
                    <a:lstStyle/>
                    <a:p>
                      <a:pPr marL="0" marR="0" algn="ctr">
                        <a:spcBef>
                          <a:spcPts val="0"/>
                        </a:spcBef>
                        <a:spcAft>
                          <a:spcPts val="0"/>
                        </a:spcAft>
                      </a:pPr>
                      <a:r>
                        <a:rPr lang="en-US" sz="1200" dirty="0">
                          <a:latin typeface="Cambria"/>
                          <a:ea typeface="Cambria"/>
                          <a:cs typeface="Times New Roman"/>
                        </a:rPr>
                        <a:t>Canada</a:t>
                      </a: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mbria"/>
                          <a:ea typeface="Cambria"/>
                          <a:cs typeface="Times New Roman"/>
                        </a:rPr>
                        <a:t>1.18%</a:t>
                      </a:r>
                      <a:endParaRPr lang="en-US" sz="1200" dirty="0">
                        <a:latin typeface="Cambria"/>
                        <a:ea typeface="Cambria"/>
                        <a:cs typeface="Times New Roman"/>
                      </a:endParaRP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mbria"/>
                          <a:ea typeface="Cambria"/>
                          <a:cs typeface="Times New Roman"/>
                        </a:rPr>
                        <a:t>1.70</a:t>
                      </a:r>
                      <a:r>
                        <a:rPr lang="en-US" sz="1200" dirty="0">
                          <a:latin typeface="Cambria"/>
                          <a:ea typeface="Cambria"/>
                          <a:cs typeface="Times New Roman"/>
                        </a:rPr>
                        <a:t>%</a:t>
                      </a: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mbria"/>
                          <a:ea typeface="Cambria"/>
                          <a:cs typeface="Times New Roman"/>
                        </a:rPr>
                        <a:t>-0.52%</a:t>
                      </a:r>
                      <a:endParaRPr lang="en-US" sz="1200" dirty="0">
                        <a:latin typeface="Cambria"/>
                        <a:ea typeface="Cambria"/>
                        <a:cs typeface="Times New Roman"/>
                      </a:endParaRP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566">
                <a:tc>
                  <a:txBody>
                    <a:bodyPr/>
                    <a:lstStyle/>
                    <a:p>
                      <a:pPr marL="0" marR="0" algn="ctr">
                        <a:spcBef>
                          <a:spcPts val="0"/>
                        </a:spcBef>
                        <a:spcAft>
                          <a:spcPts val="0"/>
                        </a:spcAft>
                      </a:pPr>
                      <a:r>
                        <a:rPr lang="en-US" sz="1200" dirty="0">
                          <a:latin typeface="Cambria"/>
                          <a:ea typeface="Cambria"/>
                          <a:cs typeface="Times New Roman"/>
                        </a:rPr>
                        <a:t>United Kingdom</a:t>
                      </a: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mbria"/>
                          <a:ea typeface="Cambria"/>
                          <a:cs typeface="Times New Roman"/>
                        </a:rPr>
                        <a:t>1.33%</a:t>
                      </a:r>
                      <a:endParaRPr lang="en-US" sz="1200" dirty="0">
                        <a:latin typeface="Cambria"/>
                        <a:ea typeface="Cambria"/>
                        <a:cs typeface="Times New Roman"/>
                      </a:endParaRP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mbria"/>
                          <a:ea typeface="Cambria"/>
                          <a:cs typeface="Times New Roman"/>
                        </a:rPr>
                        <a:t>0.80%</a:t>
                      </a:r>
                      <a:endParaRPr lang="en-US" sz="1200" dirty="0">
                        <a:latin typeface="Cambria"/>
                        <a:ea typeface="Cambria"/>
                        <a:cs typeface="Times New Roman"/>
                      </a:endParaRP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smtClean="0">
                          <a:latin typeface="Cambria"/>
                          <a:ea typeface="Cambria"/>
                          <a:cs typeface="Times New Roman"/>
                        </a:rPr>
                        <a:t>0.53%</a:t>
                      </a:r>
                      <a:endParaRPr lang="en-US" sz="1200" dirty="0">
                        <a:latin typeface="Cambria"/>
                        <a:ea typeface="Cambria"/>
                        <a:cs typeface="Times New Roman"/>
                      </a:endParaRP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566">
                <a:tc>
                  <a:txBody>
                    <a:bodyPr/>
                    <a:lstStyle/>
                    <a:p>
                      <a:pPr marL="0" marR="0" algn="ctr">
                        <a:spcBef>
                          <a:spcPts val="0"/>
                        </a:spcBef>
                        <a:spcAft>
                          <a:spcPts val="0"/>
                        </a:spcAft>
                      </a:pPr>
                      <a:r>
                        <a:rPr lang="en-US" sz="1400" b="1" dirty="0">
                          <a:latin typeface="Cambria"/>
                          <a:ea typeface="Cambria"/>
                          <a:cs typeface="Times New Roman"/>
                        </a:rPr>
                        <a:t>United States</a:t>
                      </a: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latin typeface="Cambria"/>
                          <a:ea typeface="Cambria"/>
                          <a:cs typeface="Times New Roman"/>
                        </a:rPr>
                        <a:t>1.73%</a:t>
                      </a:r>
                      <a:endParaRPr lang="en-US" sz="1400" b="1" dirty="0">
                        <a:latin typeface="Cambria"/>
                        <a:ea typeface="Cambria"/>
                        <a:cs typeface="Times New Roman"/>
                      </a:endParaRP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latin typeface="Cambria"/>
                          <a:ea typeface="Cambria"/>
                          <a:cs typeface="Times New Roman"/>
                        </a:rPr>
                        <a:t>1.20%</a:t>
                      </a:r>
                      <a:endParaRPr lang="en-US" sz="1400" b="1" dirty="0">
                        <a:latin typeface="Cambria"/>
                        <a:ea typeface="Cambria"/>
                        <a:cs typeface="Times New Roman"/>
                      </a:endParaRP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highlight>
                            <a:srgbClr val="FFFF00"/>
                          </a:highlight>
                          <a:latin typeface="Cambria"/>
                          <a:ea typeface="Cambria"/>
                          <a:cs typeface="Times New Roman"/>
                        </a:rPr>
                        <a:t>0.53%</a:t>
                      </a:r>
                      <a:endParaRPr lang="en-US" sz="1400" b="1" dirty="0">
                        <a:latin typeface="Cambria"/>
                        <a:ea typeface="Cambria"/>
                        <a:cs typeface="Times New Roman"/>
                      </a:endParaRPr>
                    </a:p>
                  </a:txBody>
                  <a:tcPr marL="60043" marR="600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609600" y="4724400"/>
            <a:ext cx="7924800" cy="646331"/>
          </a:xfrm>
          <a:prstGeom prst="rect">
            <a:avLst/>
          </a:prstGeom>
          <a:noFill/>
          <a:ln>
            <a:solidFill>
              <a:srgbClr val="0070C0"/>
            </a:solidFill>
          </a:ln>
        </p:spPr>
        <p:txBody>
          <a:bodyPr wrap="square" rtlCol="0">
            <a:spAutoFit/>
          </a:bodyPr>
          <a:lstStyle/>
          <a:p>
            <a:r>
              <a:rPr lang="en-US" dirty="0" smtClean="0"/>
              <a:t>US Real Interest Rates are among the highest in the Developed world, which has led to demand for US Treasuries via the Global “Carry Trade”.</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of March 2016 Rate Hike</a:t>
            </a:r>
            <a:endParaRPr lang="en-US" dirty="0"/>
          </a:p>
        </p:txBody>
      </p:sp>
      <p:sp>
        <p:nvSpPr>
          <p:cNvPr id="5" name="Slide Number Placeholder 4"/>
          <p:cNvSpPr>
            <a:spLocks noGrp="1"/>
          </p:cNvSpPr>
          <p:nvPr>
            <p:ph type="sldNum" sz="quarter" idx="12"/>
          </p:nvPr>
        </p:nvSpPr>
        <p:spPr/>
        <p:txBody>
          <a:bodyPr/>
          <a:lstStyle/>
          <a:p>
            <a:fld id="{F6F90A34-74D6-4DAA-86A6-A76A26D780FA}" type="slidenum">
              <a:rPr lang="en-US" smtClean="0"/>
              <a:pPr/>
              <a:t>41</a:t>
            </a:fld>
            <a:endParaRPr lang="en-US" dirty="0"/>
          </a:p>
        </p:txBody>
      </p:sp>
      <p:graphicFrame>
        <p:nvGraphicFramePr>
          <p:cNvPr id="6" name="Chart 5"/>
          <p:cNvGraphicFramePr/>
          <p:nvPr/>
        </p:nvGraphicFramePr>
        <p:xfrm>
          <a:off x="609600" y="1524000"/>
          <a:ext cx="7391400" cy="332898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914400" y="4876800"/>
            <a:ext cx="3429000" cy="215444"/>
          </a:xfrm>
          <a:prstGeom prst="rect">
            <a:avLst/>
          </a:prstGeom>
          <a:noFill/>
        </p:spPr>
        <p:txBody>
          <a:bodyPr wrap="square" rtlCol="0">
            <a:spAutoFit/>
          </a:bodyPr>
          <a:lstStyle/>
          <a:p>
            <a:r>
              <a:rPr lang="en-US" sz="800" dirty="0" smtClean="0"/>
              <a:t>Source: Bloomberg 2-19-16</a:t>
            </a:r>
            <a:endParaRPr lang="en-US" sz="800" dirty="0"/>
          </a:p>
        </p:txBody>
      </p:sp>
      <p:sp>
        <p:nvSpPr>
          <p:cNvPr id="8" name="TextBox 7"/>
          <p:cNvSpPr txBox="1"/>
          <p:nvPr/>
        </p:nvSpPr>
        <p:spPr>
          <a:xfrm>
            <a:off x="685800" y="5334000"/>
            <a:ext cx="7391400" cy="646331"/>
          </a:xfrm>
          <a:prstGeom prst="rect">
            <a:avLst/>
          </a:prstGeom>
          <a:noFill/>
          <a:ln>
            <a:solidFill>
              <a:srgbClr val="0070C0"/>
            </a:solidFill>
          </a:ln>
        </p:spPr>
        <p:txBody>
          <a:bodyPr wrap="square" rtlCol="0">
            <a:spAutoFit/>
          </a:bodyPr>
          <a:lstStyle/>
          <a:p>
            <a:r>
              <a:rPr lang="en-US" dirty="0" smtClean="0"/>
              <a:t>March 2016 rate hike probabilities began the year at greater than 50% and have since fallen into the single-digits.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Why do many expect fewer rate hikes?</a:t>
            </a:r>
            <a:endParaRPr lang="en-US" dirty="0">
              <a:solidFill>
                <a:schemeClr val="tx1"/>
              </a:solidFill>
            </a:endParaRPr>
          </a:p>
        </p:txBody>
      </p:sp>
      <p:sp>
        <p:nvSpPr>
          <p:cNvPr id="3" name="Content Placeholder 2"/>
          <p:cNvSpPr>
            <a:spLocks noGrp="1"/>
          </p:cNvSpPr>
          <p:nvPr>
            <p:ph idx="1"/>
          </p:nvPr>
        </p:nvSpPr>
        <p:spPr>
          <a:xfrm>
            <a:off x="609600" y="1905002"/>
            <a:ext cx="8153400" cy="3352799"/>
          </a:xfrm>
          <a:ln>
            <a:solidFill>
              <a:srgbClr val="0070C0"/>
            </a:solidFill>
          </a:ln>
        </p:spPr>
        <p:txBody>
          <a:bodyPr/>
          <a:lstStyle/>
          <a:p>
            <a:r>
              <a:rPr lang="en-US" b="1" u="sng" dirty="0" smtClean="0">
                <a:solidFill>
                  <a:schemeClr val="tx1"/>
                </a:solidFill>
              </a:rPr>
              <a:t>3 Reasons to delay</a:t>
            </a:r>
            <a:r>
              <a:rPr lang="en-US" b="1" dirty="0" smtClean="0">
                <a:solidFill>
                  <a:schemeClr val="tx1"/>
                </a:solidFill>
              </a:rPr>
              <a:t>:</a:t>
            </a:r>
          </a:p>
          <a:p>
            <a:endParaRPr lang="en-US" b="1" dirty="0" smtClean="0">
              <a:solidFill>
                <a:schemeClr val="tx1"/>
              </a:solidFill>
            </a:endParaRPr>
          </a:p>
          <a:p>
            <a:pPr marL="800100" lvl="1" indent="-342900">
              <a:buFont typeface="+mj-lt"/>
              <a:buAutoNum type="arabicPeriod"/>
            </a:pPr>
            <a:r>
              <a:rPr lang="en-US" dirty="0" smtClean="0">
                <a:solidFill>
                  <a:schemeClr val="tx1"/>
                </a:solidFill>
              </a:rPr>
              <a:t>Inflation goal of 2% has not be met</a:t>
            </a:r>
          </a:p>
          <a:p>
            <a:pPr marL="800100" lvl="1" indent="-342900">
              <a:buFont typeface="+mj-lt"/>
              <a:buAutoNum type="arabicPeriod"/>
            </a:pPr>
            <a:r>
              <a:rPr lang="en-US" dirty="0" smtClean="0">
                <a:solidFill>
                  <a:schemeClr val="tx1"/>
                </a:solidFill>
              </a:rPr>
              <a:t>Higher US Rates and Currency Wars will lead to stronger US Dollar and a weakening domestic economy</a:t>
            </a:r>
          </a:p>
          <a:p>
            <a:pPr marL="800100" lvl="1" indent="-342900">
              <a:buFont typeface="+mj-lt"/>
              <a:buAutoNum type="arabicPeriod"/>
            </a:pPr>
            <a:r>
              <a:rPr lang="en-US" dirty="0" smtClean="0">
                <a:solidFill>
                  <a:schemeClr val="tx1"/>
                </a:solidFill>
              </a:rPr>
              <a:t>Higher rates combined with market volatility could lead to more market instability </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F6F90A34-74D6-4DAA-86A6-A76A26D780FA}"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FOMC Minimum Inflation Target</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F6F90A34-74D6-4DAA-86A6-A76A26D780FA}" type="slidenum">
              <a:rPr lang="en-US" smtClean="0"/>
              <a:pPr/>
              <a:t>43</a:t>
            </a:fld>
            <a:endParaRPr lang="en-US" dirty="0"/>
          </a:p>
        </p:txBody>
      </p:sp>
      <p:sp>
        <p:nvSpPr>
          <p:cNvPr id="8" name="TextBox 7"/>
          <p:cNvSpPr txBox="1"/>
          <p:nvPr/>
        </p:nvSpPr>
        <p:spPr>
          <a:xfrm>
            <a:off x="762000" y="5029200"/>
            <a:ext cx="3581400" cy="215444"/>
          </a:xfrm>
          <a:prstGeom prst="rect">
            <a:avLst/>
          </a:prstGeom>
          <a:noFill/>
        </p:spPr>
        <p:txBody>
          <a:bodyPr wrap="square" lIns="91440" tIns="45720" rIns="91440" bIns="45720" rtlCol="0">
            <a:spAutoFit/>
          </a:bodyPr>
          <a:lstStyle/>
          <a:p>
            <a:r>
              <a:rPr lang="en-US" sz="800" dirty="0" smtClean="0"/>
              <a:t>Source: Bloomberg 9-20-15</a:t>
            </a:r>
            <a:endParaRPr lang="en-US" sz="800" dirty="0"/>
          </a:p>
        </p:txBody>
      </p:sp>
      <p:sp>
        <p:nvSpPr>
          <p:cNvPr id="9" name="TextBox 8"/>
          <p:cNvSpPr txBox="1"/>
          <p:nvPr/>
        </p:nvSpPr>
        <p:spPr>
          <a:xfrm>
            <a:off x="381000" y="5410200"/>
            <a:ext cx="8077200" cy="830997"/>
          </a:xfrm>
          <a:prstGeom prst="rect">
            <a:avLst/>
          </a:prstGeom>
          <a:noFill/>
          <a:ln>
            <a:solidFill>
              <a:srgbClr val="0070C0"/>
            </a:solidFill>
          </a:ln>
        </p:spPr>
        <p:txBody>
          <a:bodyPr wrap="square" lIns="91440" tIns="45720" rIns="91440" bIns="45720" rtlCol="0">
            <a:spAutoFit/>
          </a:bodyPr>
          <a:lstStyle/>
          <a:p>
            <a:r>
              <a:rPr lang="en-US" sz="1600" dirty="0" smtClean="0"/>
              <a:t>The Fed’s goal of 2% Core PCE inflation has not be met since April 2012 or a period of 46 months. In the last December FOMC projections the 2% goal is not expected to be met until 2018.</a:t>
            </a:r>
            <a:endParaRPr lang="en-US" sz="1600" dirty="0"/>
          </a:p>
        </p:txBody>
      </p:sp>
      <p:sp>
        <p:nvSpPr>
          <p:cNvPr id="11" name="TextBox 10"/>
          <p:cNvSpPr txBox="1"/>
          <p:nvPr/>
        </p:nvSpPr>
        <p:spPr>
          <a:xfrm>
            <a:off x="609600" y="5181600"/>
            <a:ext cx="2590800" cy="215444"/>
          </a:xfrm>
          <a:prstGeom prst="rect">
            <a:avLst/>
          </a:prstGeom>
          <a:noFill/>
        </p:spPr>
        <p:txBody>
          <a:bodyPr wrap="square" lIns="91440" tIns="45720" rIns="91440" bIns="45720" rtlCol="0">
            <a:spAutoFit/>
          </a:bodyPr>
          <a:lstStyle/>
          <a:p>
            <a:r>
              <a:rPr lang="en-US" sz="800" dirty="0" smtClean="0"/>
              <a:t>Source: Bloomberg 2-29-16</a:t>
            </a:r>
            <a:endParaRPr lang="en-US" sz="800" dirty="0"/>
          </a:p>
        </p:txBody>
      </p:sp>
      <p:sp>
        <p:nvSpPr>
          <p:cNvPr id="12" name="TextBox 11"/>
          <p:cNvSpPr txBox="1"/>
          <p:nvPr/>
        </p:nvSpPr>
        <p:spPr>
          <a:xfrm>
            <a:off x="2667000" y="1219200"/>
            <a:ext cx="2895600" cy="338554"/>
          </a:xfrm>
          <a:prstGeom prst="rect">
            <a:avLst/>
          </a:prstGeom>
          <a:noFill/>
        </p:spPr>
        <p:txBody>
          <a:bodyPr wrap="square" rtlCol="0">
            <a:spAutoFit/>
          </a:bodyPr>
          <a:lstStyle/>
          <a:p>
            <a:r>
              <a:rPr lang="en-US" sz="1600" u="sng" dirty="0" smtClean="0"/>
              <a:t>Core PCE YoY%</a:t>
            </a:r>
            <a:endParaRPr lang="en-US" sz="1600" u="sng" dirty="0"/>
          </a:p>
        </p:txBody>
      </p:sp>
      <p:pic>
        <p:nvPicPr>
          <p:cNvPr id="2050" name="Picture 2"/>
          <p:cNvPicPr>
            <a:picLocks noChangeAspect="1" noChangeArrowheads="1"/>
          </p:cNvPicPr>
          <p:nvPr/>
        </p:nvPicPr>
        <p:blipFill>
          <a:blip r:embed="rId2" cstate="print"/>
          <a:srcRect/>
          <a:stretch>
            <a:fillRect/>
          </a:stretch>
        </p:blipFill>
        <p:spPr bwMode="auto">
          <a:xfrm>
            <a:off x="457200" y="1528763"/>
            <a:ext cx="7543800" cy="3652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Softer Economic Growth</a:t>
            </a:r>
            <a:endParaRPr lang="en-US" dirty="0"/>
          </a:p>
        </p:txBody>
      </p:sp>
      <p:sp>
        <p:nvSpPr>
          <p:cNvPr id="5" name="Slide Number Placeholder 4"/>
          <p:cNvSpPr>
            <a:spLocks noGrp="1"/>
          </p:cNvSpPr>
          <p:nvPr>
            <p:ph type="sldNum" sz="quarter" idx="12"/>
          </p:nvPr>
        </p:nvSpPr>
        <p:spPr/>
        <p:txBody>
          <a:bodyPr/>
          <a:lstStyle/>
          <a:p>
            <a:fld id="{F6F90A34-74D6-4DAA-86A6-A76A26D780FA}" type="slidenum">
              <a:rPr lang="en-US" smtClean="0"/>
              <a:pPr/>
              <a:t>44</a:t>
            </a:fld>
            <a:endParaRPr lang="en-US" dirty="0"/>
          </a:p>
        </p:txBody>
      </p:sp>
      <p:sp>
        <p:nvSpPr>
          <p:cNvPr id="7" name="TextBox 6"/>
          <p:cNvSpPr txBox="1"/>
          <p:nvPr/>
        </p:nvSpPr>
        <p:spPr>
          <a:xfrm>
            <a:off x="1828800" y="1295400"/>
            <a:ext cx="5257800" cy="369332"/>
          </a:xfrm>
          <a:prstGeom prst="rect">
            <a:avLst/>
          </a:prstGeom>
          <a:noFill/>
        </p:spPr>
        <p:txBody>
          <a:bodyPr wrap="square" rtlCol="0">
            <a:spAutoFit/>
          </a:bodyPr>
          <a:lstStyle/>
          <a:p>
            <a:pPr algn="ctr"/>
            <a:r>
              <a:rPr lang="en-US" u="sng" dirty="0" smtClean="0"/>
              <a:t>Real GDP Growth YoY%</a:t>
            </a:r>
            <a:endParaRPr lang="en-US" u="sng" dirty="0"/>
          </a:p>
        </p:txBody>
      </p:sp>
      <p:sp>
        <p:nvSpPr>
          <p:cNvPr id="8" name="TextBox 7"/>
          <p:cNvSpPr txBox="1"/>
          <p:nvPr/>
        </p:nvSpPr>
        <p:spPr>
          <a:xfrm>
            <a:off x="838200" y="5410200"/>
            <a:ext cx="2514600" cy="215444"/>
          </a:xfrm>
          <a:prstGeom prst="rect">
            <a:avLst/>
          </a:prstGeom>
          <a:noFill/>
        </p:spPr>
        <p:txBody>
          <a:bodyPr wrap="square" rtlCol="0">
            <a:spAutoFit/>
          </a:bodyPr>
          <a:lstStyle/>
          <a:p>
            <a:r>
              <a:rPr lang="en-US" sz="800" dirty="0" smtClean="0"/>
              <a:t>Source: Bloomberg 2-29-16</a:t>
            </a:r>
            <a:endParaRPr lang="en-US" sz="800" dirty="0"/>
          </a:p>
        </p:txBody>
      </p:sp>
      <p:sp>
        <p:nvSpPr>
          <p:cNvPr id="9" name="TextBox 8"/>
          <p:cNvSpPr txBox="1"/>
          <p:nvPr/>
        </p:nvSpPr>
        <p:spPr>
          <a:xfrm>
            <a:off x="533400" y="5638800"/>
            <a:ext cx="7772400" cy="584775"/>
          </a:xfrm>
          <a:prstGeom prst="rect">
            <a:avLst/>
          </a:prstGeom>
          <a:noFill/>
          <a:ln>
            <a:solidFill>
              <a:srgbClr val="0070C0"/>
            </a:solidFill>
          </a:ln>
        </p:spPr>
        <p:txBody>
          <a:bodyPr wrap="square" rtlCol="0">
            <a:spAutoFit/>
          </a:bodyPr>
          <a:lstStyle/>
          <a:p>
            <a:r>
              <a:rPr lang="en-US" sz="1600" dirty="0" smtClean="0"/>
              <a:t>Soft 4</a:t>
            </a:r>
            <a:r>
              <a:rPr lang="en-US" sz="1600" baseline="30000" dirty="0" smtClean="0"/>
              <a:t>th</a:t>
            </a:r>
            <a:r>
              <a:rPr lang="en-US" sz="1600" dirty="0" smtClean="0"/>
              <a:t> Quarter GDP growth placed Year-End YoY% GDP at +1.9% for 2015, its lowest level since 2012.</a:t>
            </a:r>
            <a:endParaRPr lang="en-US" sz="1600" dirty="0"/>
          </a:p>
        </p:txBody>
      </p:sp>
      <p:pic>
        <p:nvPicPr>
          <p:cNvPr id="1026" name="Picture 2"/>
          <p:cNvPicPr>
            <a:picLocks noChangeAspect="1" noChangeArrowheads="1"/>
          </p:cNvPicPr>
          <p:nvPr/>
        </p:nvPicPr>
        <p:blipFill>
          <a:blip r:embed="rId2" cstate="print"/>
          <a:srcRect/>
          <a:stretch>
            <a:fillRect/>
          </a:stretch>
        </p:blipFill>
        <p:spPr bwMode="auto">
          <a:xfrm>
            <a:off x="609600" y="1600200"/>
            <a:ext cx="7648575" cy="3810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FOMC Rate Hike=&gt; higher levels of volatility</a:t>
            </a:r>
            <a:endParaRPr lang="en-US" dirty="0"/>
          </a:p>
        </p:txBody>
      </p:sp>
      <p:sp>
        <p:nvSpPr>
          <p:cNvPr id="5" name="Slide Number Placeholder 4"/>
          <p:cNvSpPr>
            <a:spLocks noGrp="1"/>
          </p:cNvSpPr>
          <p:nvPr>
            <p:ph type="sldNum" sz="quarter" idx="12"/>
          </p:nvPr>
        </p:nvSpPr>
        <p:spPr/>
        <p:txBody>
          <a:bodyPr/>
          <a:lstStyle/>
          <a:p>
            <a:fld id="{F6F90A34-74D6-4DAA-86A6-A76A26D780FA}" type="slidenum">
              <a:rPr lang="en-US" smtClean="0"/>
              <a:pPr/>
              <a:t>45</a:t>
            </a:fld>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609600" y="1752600"/>
            <a:ext cx="7924800" cy="3581400"/>
          </a:xfrm>
          <a:prstGeom prst="rect">
            <a:avLst/>
          </a:prstGeom>
          <a:noFill/>
          <a:ln w="9525">
            <a:noFill/>
            <a:miter lim="800000"/>
            <a:headEnd/>
            <a:tailEnd/>
          </a:ln>
        </p:spPr>
      </p:pic>
      <p:sp>
        <p:nvSpPr>
          <p:cNvPr id="7" name="TextBox 6"/>
          <p:cNvSpPr txBox="1"/>
          <p:nvPr/>
        </p:nvSpPr>
        <p:spPr>
          <a:xfrm>
            <a:off x="1143000" y="1447800"/>
            <a:ext cx="6019800" cy="338554"/>
          </a:xfrm>
          <a:prstGeom prst="rect">
            <a:avLst/>
          </a:prstGeom>
          <a:noFill/>
        </p:spPr>
        <p:txBody>
          <a:bodyPr wrap="square" rtlCol="0">
            <a:spAutoFit/>
          </a:bodyPr>
          <a:lstStyle/>
          <a:p>
            <a:pPr algn="ctr"/>
            <a:r>
              <a:rPr lang="en-US" sz="1600" b="1" u="sng" dirty="0" smtClean="0"/>
              <a:t>Merrill Option Volatility Estimate (Move Index)</a:t>
            </a:r>
            <a:endParaRPr lang="en-US" sz="1600" b="1" u="sng" dirty="0"/>
          </a:p>
        </p:txBody>
      </p:sp>
      <p:sp>
        <p:nvSpPr>
          <p:cNvPr id="8" name="TextBox 7"/>
          <p:cNvSpPr txBox="1"/>
          <p:nvPr/>
        </p:nvSpPr>
        <p:spPr>
          <a:xfrm>
            <a:off x="457200" y="5715000"/>
            <a:ext cx="8458200" cy="369332"/>
          </a:xfrm>
          <a:prstGeom prst="rect">
            <a:avLst/>
          </a:prstGeom>
          <a:noFill/>
          <a:ln>
            <a:solidFill>
              <a:srgbClr val="0070C0"/>
            </a:solidFill>
          </a:ln>
        </p:spPr>
        <p:txBody>
          <a:bodyPr wrap="square" rtlCol="0">
            <a:spAutoFit/>
          </a:bodyPr>
          <a:lstStyle/>
          <a:p>
            <a:r>
              <a:rPr lang="en-US" sz="1600" dirty="0" smtClean="0"/>
              <a:t>Higher levels of market volatility often results in lower levels of FOMC policy conviction</a:t>
            </a:r>
            <a:r>
              <a:rPr lang="en-US" dirty="0" smtClean="0"/>
              <a:t>.</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Potential Impact of rate hikes in weak economy</a:t>
            </a:r>
            <a:endParaRPr lang="en-US" u="sng" dirty="0"/>
          </a:p>
        </p:txBody>
      </p:sp>
      <p:sp>
        <p:nvSpPr>
          <p:cNvPr id="5" name="Slide Number Placeholder 4"/>
          <p:cNvSpPr>
            <a:spLocks noGrp="1"/>
          </p:cNvSpPr>
          <p:nvPr>
            <p:ph type="sldNum" sz="quarter" idx="12"/>
          </p:nvPr>
        </p:nvSpPr>
        <p:spPr/>
        <p:txBody>
          <a:bodyPr/>
          <a:lstStyle/>
          <a:p>
            <a:fld id="{F6F90A34-74D6-4DAA-86A6-A76A26D780FA}" type="slidenum">
              <a:rPr lang="en-US" smtClean="0"/>
              <a:pPr/>
              <a:t>46</a:t>
            </a:fld>
            <a:endParaRPr lang="en-US" dirty="0"/>
          </a:p>
        </p:txBody>
      </p:sp>
      <p:pic>
        <p:nvPicPr>
          <p:cNvPr id="16386" name="Picture 2" descr="C:\Users\E944068\Pictures\pain.png"/>
          <p:cNvPicPr>
            <a:picLocks noChangeAspect="1" noChangeArrowheads="1"/>
          </p:cNvPicPr>
          <p:nvPr/>
        </p:nvPicPr>
        <p:blipFill>
          <a:blip r:embed="rId2" cstate="print"/>
          <a:srcRect/>
          <a:stretch>
            <a:fillRect/>
          </a:stretch>
        </p:blipFill>
        <p:spPr bwMode="auto">
          <a:xfrm>
            <a:off x="2209800" y="2133600"/>
            <a:ext cx="4343400" cy="36576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57400"/>
            <a:ext cx="8229600" cy="1524000"/>
          </a:xfrm>
        </p:spPr>
        <p:txBody>
          <a:bodyPr/>
          <a:lstStyle/>
          <a:p>
            <a:r>
              <a:rPr lang="en-US" sz="3200" u="sng" dirty="0" smtClean="0"/>
              <a:t>Part III- Fixed Income Strategies</a:t>
            </a:r>
            <a:endParaRPr lang="en-US" sz="3200" u="sng" dirty="0"/>
          </a:p>
        </p:txBody>
      </p:sp>
      <p:sp>
        <p:nvSpPr>
          <p:cNvPr id="3" name="Slide Number Placeholder 2"/>
          <p:cNvSpPr>
            <a:spLocks noGrp="1"/>
          </p:cNvSpPr>
          <p:nvPr>
            <p:ph type="sldNum" sz="quarter" idx="12"/>
          </p:nvPr>
        </p:nvSpPr>
        <p:spPr/>
        <p:txBody>
          <a:bodyPr/>
          <a:lstStyle/>
          <a:p>
            <a:fld id="{F6F90A34-74D6-4DAA-86A6-A76A26D780FA}" type="slidenum">
              <a:rPr lang="en-US" smtClean="0"/>
              <a:pPr/>
              <a:t>47</a:t>
            </a:fld>
            <a:endParaRPr lang="en-US" dirty="0"/>
          </a:p>
        </p:txBody>
      </p:sp>
      <p:pic>
        <p:nvPicPr>
          <p:cNvPr id="4" name="Picture 2" descr="http://www.generatorgroup.net/Portals/160901/images/strategy.jpg"/>
          <p:cNvPicPr>
            <a:picLocks noChangeAspect="1" noChangeArrowheads="1"/>
          </p:cNvPicPr>
          <p:nvPr/>
        </p:nvPicPr>
        <p:blipFill>
          <a:blip r:embed="rId2" cstate="print"/>
          <a:srcRect/>
          <a:stretch>
            <a:fillRect/>
          </a:stretch>
        </p:blipFill>
        <p:spPr bwMode="auto">
          <a:xfrm>
            <a:off x="762000" y="3505200"/>
            <a:ext cx="7364020" cy="2438399"/>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 Market Strategies-Common Strategies</a:t>
            </a:r>
            <a:endParaRPr lang="en-US" dirty="0"/>
          </a:p>
        </p:txBody>
      </p:sp>
      <p:sp>
        <p:nvSpPr>
          <p:cNvPr id="4" name="Slide Number Placeholder 3"/>
          <p:cNvSpPr>
            <a:spLocks noGrp="1"/>
          </p:cNvSpPr>
          <p:nvPr>
            <p:ph type="sldNum" sz="quarter" idx="12"/>
          </p:nvPr>
        </p:nvSpPr>
        <p:spPr/>
        <p:txBody>
          <a:bodyPr/>
          <a:lstStyle/>
          <a:p>
            <a:fld id="{F6F90A34-74D6-4DAA-86A6-A76A26D780FA}" type="slidenum">
              <a:rPr lang="en-US" smtClean="0"/>
              <a:pPr/>
              <a:t>48</a:t>
            </a:fld>
            <a:endParaRPr lang="en-US" dirty="0"/>
          </a:p>
        </p:txBody>
      </p:sp>
      <p:sp>
        <p:nvSpPr>
          <p:cNvPr id="5" name="TextBox 4"/>
          <p:cNvSpPr txBox="1"/>
          <p:nvPr/>
        </p:nvSpPr>
        <p:spPr>
          <a:xfrm>
            <a:off x="914400" y="1828800"/>
            <a:ext cx="7315200" cy="3970318"/>
          </a:xfrm>
          <a:prstGeom prst="rect">
            <a:avLst/>
          </a:prstGeom>
          <a:noFill/>
          <a:ln>
            <a:solidFill>
              <a:srgbClr val="0070C0"/>
            </a:solidFill>
          </a:ln>
        </p:spPr>
        <p:txBody>
          <a:bodyPr wrap="square" rtlCol="0">
            <a:spAutoFit/>
          </a:bodyPr>
          <a:lstStyle/>
          <a:p>
            <a:r>
              <a:rPr lang="en-US" b="1" u="sng" dirty="0" smtClean="0"/>
              <a:t>Bullet Maturities</a:t>
            </a:r>
            <a:r>
              <a:rPr lang="en-US" dirty="0" smtClean="0"/>
              <a:t>-buy portfolio bonds that match the maturity of desired portfolio duration (and or desired price risk). This is a popular strategy when the curve is flat and/or spreads are wide.</a:t>
            </a:r>
          </a:p>
          <a:p>
            <a:endParaRPr lang="en-US" dirty="0" smtClean="0"/>
          </a:p>
          <a:p>
            <a:r>
              <a:rPr lang="en-US" b="1" u="sng" dirty="0" smtClean="0"/>
              <a:t>Barbell Strategy</a:t>
            </a:r>
            <a:r>
              <a:rPr lang="en-US" dirty="0" smtClean="0"/>
              <a:t>- buy bonds that are both longer and shorter than the portfolio’s desired interest rate risk. This is popular when the yield curve is steep and higher degrees of price risk &amp; liquidity are acceptable. Barbell investors generally have a strong market view on interest rates and the yield curve</a:t>
            </a:r>
          </a:p>
          <a:p>
            <a:endParaRPr lang="en-US" dirty="0" smtClean="0"/>
          </a:p>
          <a:p>
            <a:r>
              <a:rPr lang="en-US" b="1" u="sng" dirty="0" smtClean="0"/>
              <a:t>Laddered Strategy- </a:t>
            </a:r>
            <a:r>
              <a:rPr lang="en-US" dirty="0" smtClean="0"/>
              <a:t>a conservative investment strategy which combines elements of both strategies mentioned above. It is a favored strategy for investors without a strong interest rate view, especially when the yield curve is positively sloped,</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High-Quality Bond Ladder</a:t>
            </a:r>
            <a:endParaRPr lang="en-US" dirty="0"/>
          </a:p>
        </p:txBody>
      </p:sp>
      <p:sp>
        <p:nvSpPr>
          <p:cNvPr id="5" name="Slide Number Placeholder 4"/>
          <p:cNvSpPr>
            <a:spLocks noGrp="1"/>
          </p:cNvSpPr>
          <p:nvPr>
            <p:ph type="sldNum" sz="quarter" idx="12"/>
          </p:nvPr>
        </p:nvSpPr>
        <p:spPr/>
        <p:txBody>
          <a:bodyPr/>
          <a:lstStyle/>
          <a:p>
            <a:fld id="{F6F90A34-74D6-4DAA-86A6-A76A26D780FA}" type="slidenum">
              <a:rPr lang="en-US" smtClean="0"/>
              <a:pPr/>
              <a:t>49</a:t>
            </a:fld>
            <a:endParaRPr lang="en-US" dirty="0"/>
          </a:p>
        </p:txBody>
      </p:sp>
      <p:sp>
        <p:nvSpPr>
          <p:cNvPr id="6" name="Rectangle 5"/>
          <p:cNvSpPr/>
          <p:nvPr/>
        </p:nvSpPr>
        <p:spPr>
          <a:xfrm>
            <a:off x="1295400" y="4648200"/>
            <a:ext cx="609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905000" y="4267200"/>
            <a:ext cx="609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514600" y="3962400"/>
            <a:ext cx="6858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200400" y="3733800"/>
            <a:ext cx="6096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810000" y="3505200"/>
            <a:ext cx="6858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143000" y="4267200"/>
            <a:ext cx="609600" cy="369332"/>
          </a:xfrm>
          <a:prstGeom prst="rect">
            <a:avLst/>
          </a:prstGeom>
          <a:noFill/>
        </p:spPr>
        <p:txBody>
          <a:bodyPr wrap="square" rtlCol="0">
            <a:spAutoFit/>
          </a:bodyPr>
          <a:lstStyle/>
          <a:p>
            <a:r>
              <a:rPr lang="en-US" dirty="0" smtClean="0"/>
              <a:t>Yr 1</a:t>
            </a:r>
            <a:endParaRPr lang="en-US" dirty="0"/>
          </a:p>
        </p:txBody>
      </p:sp>
      <p:sp>
        <p:nvSpPr>
          <p:cNvPr id="13" name="TextBox 12"/>
          <p:cNvSpPr txBox="1"/>
          <p:nvPr/>
        </p:nvSpPr>
        <p:spPr>
          <a:xfrm>
            <a:off x="1828800" y="3886200"/>
            <a:ext cx="685800" cy="369332"/>
          </a:xfrm>
          <a:prstGeom prst="rect">
            <a:avLst/>
          </a:prstGeom>
          <a:noFill/>
        </p:spPr>
        <p:txBody>
          <a:bodyPr wrap="square" rtlCol="0">
            <a:spAutoFit/>
          </a:bodyPr>
          <a:lstStyle/>
          <a:p>
            <a:r>
              <a:rPr lang="en-US" dirty="0" smtClean="0"/>
              <a:t>Yr 2</a:t>
            </a:r>
            <a:endParaRPr lang="en-US" dirty="0"/>
          </a:p>
        </p:txBody>
      </p:sp>
      <p:sp>
        <p:nvSpPr>
          <p:cNvPr id="14" name="TextBox 13"/>
          <p:cNvSpPr txBox="1"/>
          <p:nvPr/>
        </p:nvSpPr>
        <p:spPr>
          <a:xfrm>
            <a:off x="2514600" y="3657600"/>
            <a:ext cx="685800" cy="369332"/>
          </a:xfrm>
          <a:prstGeom prst="rect">
            <a:avLst/>
          </a:prstGeom>
          <a:noFill/>
        </p:spPr>
        <p:txBody>
          <a:bodyPr wrap="square" rtlCol="0">
            <a:spAutoFit/>
          </a:bodyPr>
          <a:lstStyle/>
          <a:p>
            <a:r>
              <a:rPr lang="en-US" dirty="0" smtClean="0"/>
              <a:t>Yr 3</a:t>
            </a:r>
            <a:endParaRPr lang="en-US" dirty="0"/>
          </a:p>
        </p:txBody>
      </p:sp>
      <p:sp>
        <p:nvSpPr>
          <p:cNvPr id="15" name="TextBox 14"/>
          <p:cNvSpPr txBox="1"/>
          <p:nvPr/>
        </p:nvSpPr>
        <p:spPr>
          <a:xfrm>
            <a:off x="3124200" y="3352800"/>
            <a:ext cx="914400" cy="369332"/>
          </a:xfrm>
          <a:prstGeom prst="rect">
            <a:avLst/>
          </a:prstGeom>
          <a:noFill/>
        </p:spPr>
        <p:txBody>
          <a:bodyPr wrap="square" rtlCol="0">
            <a:spAutoFit/>
          </a:bodyPr>
          <a:lstStyle/>
          <a:p>
            <a:r>
              <a:rPr lang="en-US" dirty="0" smtClean="0"/>
              <a:t>Yr 4</a:t>
            </a:r>
            <a:endParaRPr lang="en-US" dirty="0"/>
          </a:p>
        </p:txBody>
      </p:sp>
      <p:sp>
        <p:nvSpPr>
          <p:cNvPr id="16" name="TextBox 15"/>
          <p:cNvSpPr txBox="1"/>
          <p:nvPr/>
        </p:nvSpPr>
        <p:spPr>
          <a:xfrm>
            <a:off x="3810000" y="3200400"/>
            <a:ext cx="685800" cy="369332"/>
          </a:xfrm>
          <a:prstGeom prst="rect">
            <a:avLst/>
          </a:prstGeom>
          <a:noFill/>
        </p:spPr>
        <p:txBody>
          <a:bodyPr wrap="square" rtlCol="0">
            <a:spAutoFit/>
          </a:bodyPr>
          <a:lstStyle/>
          <a:p>
            <a:r>
              <a:rPr lang="en-US" dirty="0" smtClean="0"/>
              <a:t>Yr 5</a:t>
            </a:r>
            <a:endParaRPr lang="en-US" dirty="0"/>
          </a:p>
        </p:txBody>
      </p:sp>
      <p:sp>
        <p:nvSpPr>
          <p:cNvPr id="17" name="TextBox 16"/>
          <p:cNvSpPr txBox="1"/>
          <p:nvPr/>
        </p:nvSpPr>
        <p:spPr>
          <a:xfrm>
            <a:off x="1066800" y="2590800"/>
            <a:ext cx="3048000" cy="381000"/>
          </a:xfrm>
          <a:prstGeom prst="rect">
            <a:avLst/>
          </a:prstGeom>
          <a:noFill/>
        </p:spPr>
        <p:txBody>
          <a:bodyPr wrap="square" rtlCol="0">
            <a:spAutoFit/>
          </a:bodyPr>
          <a:lstStyle/>
          <a:p>
            <a:r>
              <a:rPr lang="en-US" b="1" dirty="0" smtClean="0"/>
              <a:t>Creating a Bond Ladder</a:t>
            </a:r>
            <a:endParaRPr lang="en-US" b="1" dirty="0"/>
          </a:p>
        </p:txBody>
      </p:sp>
      <p:sp>
        <p:nvSpPr>
          <p:cNvPr id="19" name="TextBox 18"/>
          <p:cNvSpPr txBox="1"/>
          <p:nvPr/>
        </p:nvSpPr>
        <p:spPr>
          <a:xfrm>
            <a:off x="1295400" y="5562600"/>
            <a:ext cx="533400" cy="276999"/>
          </a:xfrm>
          <a:prstGeom prst="rect">
            <a:avLst/>
          </a:prstGeom>
          <a:noFill/>
        </p:spPr>
        <p:txBody>
          <a:bodyPr wrap="square" rtlCol="0">
            <a:spAutoFit/>
          </a:bodyPr>
          <a:lstStyle/>
          <a:p>
            <a:r>
              <a:rPr lang="en-US" sz="1200" dirty="0" smtClean="0"/>
              <a:t>20%</a:t>
            </a:r>
            <a:endParaRPr lang="en-US" sz="1200" dirty="0"/>
          </a:p>
        </p:txBody>
      </p:sp>
      <p:sp>
        <p:nvSpPr>
          <p:cNvPr id="20" name="TextBox 19"/>
          <p:cNvSpPr txBox="1"/>
          <p:nvPr/>
        </p:nvSpPr>
        <p:spPr>
          <a:xfrm>
            <a:off x="1981200" y="5562600"/>
            <a:ext cx="685800" cy="276999"/>
          </a:xfrm>
          <a:prstGeom prst="rect">
            <a:avLst/>
          </a:prstGeom>
          <a:noFill/>
        </p:spPr>
        <p:txBody>
          <a:bodyPr wrap="square" rtlCol="0">
            <a:spAutoFit/>
          </a:bodyPr>
          <a:lstStyle/>
          <a:p>
            <a:r>
              <a:rPr lang="en-US" sz="1200" dirty="0" smtClean="0"/>
              <a:t>20%</a:t>
            </a:r>
            <a:endParaRPr lang="en-US" sz="1200" dirty="0"/>
          </a:p>
        </p:txBody>
      </p:sp>
      <p:sp>
        <p:nvSpPr>
          <p:cNvPr id="21" name="TextBox 20"/>
          <p:cNvSpPr txBox="1"/>
          <p:nvPr/>
        </p:nvSpPr>
        <p:spPr>
          <a:xfrm>
            <a:off x="2590800" y="5562600"/>
            <a:ext cx="609600" cy="276999"/>
          </a:xfrm>
          <a:prstGeom prst="rect">
            <a:avLst/>
          </a:prstGeom>
          <a:noFill/>
        </p:spPr>
        <p:txBody>
          <a:bodyPr wrap="square" rtlCol="0">
            <a:spAutoFit/>
          </a:bodyPr>
          <a:lstStyle/>
          <a:p>
            <a:r>
              <a:rPr lang="en-US" sz="1200" dirty="0" smtClean="0"/>
              <a:t>20%</a:t>
            </a:r>
            <a:endParaRPr lang="en-US" sz="1200" dirty="0"/>
          </a:p>
        </p:txBody>
      </p:sp>
      <p:sp>
        <p:nvSpPr>
          <p:cNvPr id="22" name="TextBox 21"/>
          <p:cNvSpPr txBox="1"/>
          <p:nvPr/>
        </p:nvSpPr>
        <p:spPr>
          <a:xfrm>
            <a:off x="3276600" y="5562600"/>
            <a:ext cx="609600" cy="276999"/>
          </a:xfrm>
          <a:prstGeom prst="rect">
            <a:avLst/>
          </a:prstGeom>
          <a:noFill/>
        </p:spPr>
        <p:txBody>
          <a:bodyPr wrap="square" rtlCol="0">
            <a:spAutoFit/>
          </a:bodyPr>
          <a:lstStyle/>
          <a:p>
            <a:r>
              <a:rPr lang="en-US" sz="1200" dirty="0" smtClean="0"/>
              <a:t>20%</a:t>
            </a:r>
            <a:endParaRPr lang="en-US" sz="1200" dirty="0"/>
          </a:p>
        </p:txBody>
      </p:sp>
      <p:sp>
        <p:nvSpPr>
          <p:cNvPr id="23" name="TextBox 22"/>
          <p:cNvSpPr txBox="1"/>
          <p:nvPr/>
        </p:nvSpPr>
        <p:spPr>
          <a:xfrm>
            <a:off x="3962400" y="5562600"/>
            <a:ext cx="762000" cy="276999"/>
          </a:xfrm>
          <a:prstGeom prst="rect">
            <a:avLst/>
          </a:prstGeom>
          <a:noFill/>
        </p:spPr>
        <p:txBody>
          <a:bodyPr wrap="square" rtlCol="0">
            <a:spAutoFit/>
          </a:bodyPr>
          <a:lstStyle/>
          <a:p>
            <a:r>
              <a:rPr lang="en-US" sz="1200" dirty="0" smtClean="0"/>
              <a:t>20%</a:t>
            </a:r>
            <a:endParaRPr lang="en-US" sz="1200" dirty="0"/>
          </a:p>
        </p:txBody>
      </p:sp>
      <p:sp>
        <p:nvSpPr>
          <p:cNvPr id="24" name="TextBox 23"/>
          <p:cNvSpPr txBox="1"/>
          <p:nvPr/>
        </p:nvSpPr>
        <p:spPr>
          <a:xfrm>
            <a:off x="838200" y="1676400"/>
            <a:ext cx="7086600" cy="646331"/>
          </a:xfrm>
          <a:prstGeom prst="rect">
            <a:avLst/>
          </a:prstGeom>
          <a:noFill/>
        </p:spPr>
        <p:txBody>
          <a:bodyPr wrap="square" rtlCol="0">
            <a:spAutoFit/>
          </a:bodyPr>
          <a:lstStyle/>
          <a:p>
            <a:r>
              <a:rPr lang="en-US" dirty="0" smtClean="0"/>
              <a:t>A bond ladder is built by equally weighting portfolio assets around the investor’s targeted maturity or duration.</a:t>
            </a:r>
            <a:endParaRPr lang="en-US" dirty="0"/>
          </a:p>
        </p:txBody>
      </p:sp>
      <p:sp>
        <p:nvSpPr>
          <p:cNvPr id="25" name="TextBox 24"/>
          <p:cNvSpPr txBox="1"/>
          <p:nvPr/>
        </p:nvSpPr>
        <p:spPr>
          <a:xfrm>
            <a:off x="5105400" y="2743200"/>
            <a:ext cx="3581400" cy="1077218"/>
          </a:xfrm>
          <a:prstGeom prst="rect">
            <a:avLst/>
          </a:prstGeom>
          <a:noFill/>
        </p:spPr>
        <p:txBody>
          <a:bodyPr wrap="square" rtlCol="0">
            <a:spAutoFit/>
          </a:bodyPr>
          <a:lstStyle/>
          <a:p>
            <a:r>
              <a:rPr lang="en-US" sz="1600" dirty="0" smtClean="0"/>
              <a:t>In this example, a portfolio with a 3-year target maturity is equally weighted in maturities between 1 and 5 years.</a:t>
            </a:r>
            <a:endParaRPr lang="en-US" sz="1600" dirty="0"/>
          </a:p>
        </p:txBody>
      </p:sp>
      <p:sp>
        <p:nvSpPr>
          <p:cNvPr id="26" name="TextBox 25"/>
          <p:cNvSpPr txBox="1"/>
          <p:nvPr/>
        </p:nvSpPr>
        <p:spPr>
          <a:xfrm>
            <a:off x="5105400" y="3962400"/>
            <a:ext cx="3276600" cy="1569660"/>
          </a:xfrm>
          <a:prstGeom prst="rect">
            <a:avLst/>
          </a:prstGeom>
          <a:noFill/>
        </p:spPr>
        <p:txBody>
          <a:bodyPr wrap="square" rtlCol="0">
            <a:spAutoFit/>
          </a:bodyPr>
          <a:lstStyle/>
          <a:p>
            <a:r>
              <a:rPr lang="en-US" sz="1600" dirty="0" smtClean="0"/>
              <a:t>The bond ladder continues to be employed, as after 1-year the proceeds from the 1-year maturity is used to purchase new 5-Year bonds and all remaining holding roll-down the maturity spectrum.</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Financial Market Cycle this year</a:t>
            </a:r>
            <a:endParaRPr lang="en-US" b="1" dirty="0"/>
          </a:p>
        </p:txBody>
      </p:sp>
      <p:sp>
        <p:nvSpPr>
          <p:cNvPr id="6" name="Slide Number Placeholder 5"/>
          <p:cNvSpPr>
            <a:spLocks noGrp="1"/>
          </p:cNvSpPr>
          <p:nvPr>
            <p:ph type="sldNum" sz="quarter" idx="12"/>
          </p:nvPr>
        </p:nvSpPr>
        <p:spPr/>
        <p:txBody>
          <a:bodyPr/>
          <a:lstStyle/>
          <a:p>
            <a:fld id="{F6F90A34-74D6-4DAA-86A6-A76A26D780FA}" type="slidenum">
              <a:rPr lang="en-US" smtClean="0"/>
              <a:pPr/>
              <a:t>5</a:t>
            </a:fld>
            <a:endParaRPr lang="en-US" dirty="0"/>
          </a:p>
        </p:txBody>
      </p:sp>
      <p:sp>
        <p:nvSpPr>
          <p:cNvPr id="7" name="Rectangle 6"/>
          <p:cNvSpPr/>
          <p:nvPr/>
        </p:nvSpPr>
        <p:spPr>
          <a:xfrm>
            <a:off x="2895600" y="1981200"/>
            <a:ext cx="2057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971800" y="4267200"/>
            <a:ext cx="2209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943600" y="2971800"/>
            <a:ext cx="20574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533400" y="3048000"/>
            <a:ext cx="1828800" cy="1219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838200" y="3200400"/>
            <a:ext cx="1752600"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066800" y="3581400"/>
            <a:ext cx="1371600" cy="400110"/>
          </a:xfrm>
          <a:prstGeom prst="rect">
            <a:avLst/>
          </a:prstGeom>
          <a:noFill/>
        </p:spPr>
        <p:txBody>
          <a:bodyPr wrap="square" rtlCol="0">
            <a:spAutoFit/>
          </a:bodyPr>
          <a:lstStyle/>
          <a:p>
            <a:pPr algn="ctr"/>
            <a:r>
              <a:rPr lang="en-US" sz="1000" dirty="0" smtClean="0"/>
              <a:t>Lower Treasury Yields</a:t>
            </a:r>
            <a:endParaRPr lang="en-US" sz="1000" dirty="0"/>
          </a:p>
        </p:txBody>
      </p:sp>
      <p:sp>
        <p:nvSpPr>
          <p:cNvPr id="13" name="TextBox 12"/>
          <p:cNvSpPr txBox="1"/>
          <p:nvPr/>
        </p:nvSpPr>
        <p:spPr>
          <a:xfrm>
            <a:off x="3276600" y="4495800"/>
            <a:ext cx="1676400" cy="246221"/>
          </a:xfrm>
          <a:prstGeom prst="rect">
            <a:avLst/>
          </a:prstGeom>
          <a:noFill/>
        </p:spPr>
        <p:txBody>
          <a:bodyPr wrap="square" rtlCol="0">
            <a:spAutoFit/>
          </a:bodyPr>
          <a:lstStyle/>
          <a:p>
            <a:r>
              <a:rPr lang="en-US" sz="1000" dirty="0" smtClean="0"/>
              <a:t>Lower US Equity Prices</a:t>
            </a:r>
            <a:endParaRPr lang="en-US" sz="1000" dirty="0"/>
          </a:p>
        </p:txBody>
      </p:sp>
      <p:sp>
        <p:nvSpPr>
          <p:cNvPr id="14" name="TextBox 13"/>
          <p:cNvSpPr txBox="1"/>
          <p:nvPr/>
        </p:nvSpPr>
        <p:spPr>
          <a:xfrm>
            <a:off x="3124200" y="2133600"/>
            <a:ext cx="1676400" cy="400110"/>
          </a:xfrm>
          <a:prstGeom prst="rect">
            <a:avLst/>
          </a:prstGeom>
          <a:noFill/>
        </p:spPr>
        <p:txBody>
          <a:bodyPr wrap="square" rtlCol="0">
            <a:spAutoFit/>
          </a:bodyPr>
          <a:lstStyle/>
          <a:p>
            <a:pPr algn="ctr"/>
            <a:r>
              <a:rPr lang="en-US" sz="1000" b="1" dirty="0" smtClean="0"/>
              <a:t>Weaker Chinese Equity Prices</a:t>
            </a:r>
            <a:endParaRPr lang="en-US" sz="1000" b="1" dirty="0"/>
          </a:p>
        </p:txBody>
      </p:sp>
      <p:sp>
        <p:nvSpPr>
          <p:cNvPr id="15" name="TextBox 14"/>
          <p:cNvSpPr txBox="1"/>
          <p:nvPr/>
        </p:nvSpPr>
        <p:spPr>
          <a:xfrm>
            <a:off x="6477000" y="3352800"/>
            <a:ext cx="1066800" cy="400110"/>
          </a:xfrm>
          <a:prstGeom prst="rect">
            <a:avLst/>
          </a:prstGeom>
          <a:noFill/>
        </p:spPr>
        <p:txBody>
          <a:bodyPr wrap="square" rtlCol="0">
            <a:spAutoFit/>
          </a:bodyPr>
          <a:lstStyle/>
          <a:p>
            <a:pPr algn="ctr"/>
            <a:r>
              <a:rPr lang="en-US" sz="1000" b="1" dirty="0" smtClean="0"/>
              <a:t>Lower Oil Prices</a:t>
            </a:r>
            <a:endParaRPr lang="en-US" sz="1000" b="1" dirty="0"/>
          </a:p>
        </p:txBody>
      </p:sp>
      <p:sp>
        <p:nvSpPr>
          <p:cNvPr id="20" name="Right Arrow 19"/>
          <p:cNvSpPr/>
          <p:nvPr/>
        </p:nvSpPr>
        <p:spPr>
          <a:xfrm rot="2691776">
            <a:off x="5181600" y="25146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 Arrow 20"/>
          <p:cNvSpPr/>
          <p:nvPr/>
        </p:nvSpPr>
        <p:spPr>
          <a:xfrm rot="20041274">
            <a:off x="5612434" y="3974206"/>
            <a:ext cx="602737" cy="577896"/>
          </a:xfrm>
          <a:prstGeom prst="leftArrow">
            <a:avLst>
              <a:gd name="adj1" fmla="val 50000"/>
              <a:gd name="adj2" fmla="val 445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Up Arrow 21"/>
          <p:cNvSpPr/>
          <p:nvPr/>
        </p:nvSpPr>
        <p:spPr>
          <a:xfrm rot="18615586">
            <a:off x="2247950" y="4336689"/>
            <a:ext cx="445508" cy="546212"/>
          </a:xfrm>
          <a:prstGeom prst="upArrow">
            <a:avLst>
              <a:gd name="adj1" fmla="val 50000"/>
              <a:gd name="adj2" fmla="val 43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Up Arrow 22"/>
          <p:cNvSpPr/>
          <p:nvPr/>
        </p:nvSpPr>
        <p:spPr>
          <a:xfrm rot="2702418">
            <a:off x="1930925" y="2680674"/>
            <a:ext cx="661472" cy="304800"/>
          </a:xfrm>
          <a:prstGeom prst="upArrow">
            <a:avLst>
              <a:gd name="adj1" fmla="val 50000"/>
              <a:gd name="adj2" fmla="val 521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3276600" y="3200400"/>
            <a:ext cx="1828800" cy="584775"/>
          </a:xfrm>
          <a:prstGeom prst="rect">
            <a:avLst/>
          </a:prstGeom>
          <a:noFill/>
        </p:spPr>
        <p:txBody>
          <a:bodyPr wrap="square" rtlCol="0">
            <a:spAutoFit/>
          </a:bodyPr>
          <a:lstStyle/>
          <a:p>
            <a:pPr algn="ctr"/>
            <a:r>
              <a:rPr lang="en-US" sz="1600" dirty="0" smtClean="0"/>
              <a:t>Risk-Off</a:t>
            </a:r>
          </a:p>
          <a:p>
            <a:pPr algn="ctr"/>
            <a:r>
              <a:rPr lang="en-US" sz="1600" dirty="0" smtClean="0"/>
              <a:t> Flight to Quality</a:t>
            </a:r>
            <a:endParaRPr lang="en-US" sz="16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High-Quality Bond Ladder- (Continued)</a:t>
            </a:r>
            <a:endParaRPr lang="en-US" dirty="0"/>
          </a:p>
        </p:txBody>
      </p:sp>
      <p:sp>
        <p:nvSpPr>
          <p:cNvPr id="5" name="Slide Number Placeholder 4"/>
          <p:cNvSpPr>
            <a:spLocks noGrp="1"/>
          </p:cNvSpPr>
          <p:nvPr>
            <p:ph type="sldNum" sz="quarter" idx="12"/>
          </p:nvPr>
        </p:nvSpPr>
        <p:spPr/>
        <p:txBody>
          <a:bodyPr/>
          <a:lstStyle/>
          <a:p>
            <a:fld id="{F6F90A34-74D6-4DAA-86A6-A76A26D780FA}" type="slidenum">
              <a:rPr lang="en-US" smtClean="0"/>
              <a:pPr/>
              <a:t>50</a:t>
            </a:fld>
            <a:endParaRPr lang="en-US" dirty="0"/>
          </a:p>
        </p:txBody>
      </p:sp>
      <p:sp>
        <p:nvSpPr>
          <p:cNvPr id="6" name="TextBox 5"/>
          <p:cNvSpPr txBox="1"/>
          <p:nvPr/>
        </p:nvSpPr>
        <p:spPr>
          <a:xfrm>
            <a:off x="609600" y="1905000"/>
            <a:ext cx="7391400" cy="2308324"/>
          </a:xfrm>
          <a:prstGeom prst="rect">
            <a:avLst/>
          </a:prstGeom>
          <a:noFill/>
        </p:spPr>
        <p:txBody>
          <a:bodyPr wrap="square" rtlCol="0">
            <a:spAutoFit/>
          </a:bodyPr>
          <a:lstStyle/>
          <a:p>
            <a:r>
              <a:rPr lang="en-US" dirty="0" smtClean="0"/>
              <a:t>The following are examples of High-Quality bonds which can be used in the Bond Ladder Strategy:</a:t>
            </a:r>
          </a:p>
          <a:p>
            <a:endParaRPr lang="en-US" dirty="0" smtClean="0"/>
          </a:p>
          <a:p>
            <a:pPr>
              <a:buFont typeface="Arial" pitchFamily="34" charset="0"/>
              <a:buChar char="•"/>
            </a:pPr>
            <a:r>
              <a:rPr lang="en-US" dirty="0" smtClean="0"/>
              <a:t>US Treasuries</a:t>
            </a:r>
          </a:p>
          <a:p>
            <a:pPr>
              <a:buFont typeface="Arial" pitchFamily="34" charset="0"/>
              <a:buChar char="•"/>
            </a:pPr>
            <a:r>
              <a:rPr lang="en-US" dirty="0" smtClean="0"/>
              <a:t>US Agency Bonds (Bullet Maturities)</a:t>
            </a:r>
          </a:p>
          <a:p>
            <a:pPr>
              <a:buFont typeface="Arial" pitchFamily="34" charset="0"/>
              <a:buChar char="•"/>
            </a:pPr>
            <a:r>
              <a:rPr lang="en-US" dirty="0" smtClean="0"/>
              <a:t> Insured Certificates of Deposits (CDs)</a:t>
            </a:r>
          </a:p>
          <a:p>
            <a:pPr>
              <a:buFont typeface="Arial" pitchFamily="34" charset="0"/>
              <a:buChar char="•"/>
            </a:pPr>
            <a:r>
              <a:rPr lang="en-US" dirty="0" smtClean="0"/>
              <a:t>Municipal Bonds (i.e. High-Quality GOs with Bullet Maturities)</a:t>
            </a:r>
          </a:p>
          <a:p>
            <a:pPr>
              <a:buFont typeface="Arial" pitchFamily="34" charset="0"/>
              <a:buChar char="•"/>
            </a:pPr>
            <a:endParaRPr lang="en-US" dirty="0"/>
          </a:p>
        </p:txBody>
      </p:sp>
      <p:sp>
        <p:nvSpPr>
          <p:cNvPr id="7" name="TextBox 6"/>
          <p:cNvSpPr txBox="1"/>
          <p:nvPr/>
        </p:nvSpPr>
        <p:spPr>
          <a:xfrm>
            <a:off x="533400" y="4876800"/>
            <a:ext cx="8077200" cy="923330"/>
          </a:xfrm>
          <a:prstGeom prst="rect">
            <a:avLst/>
          </a:prstGeom>
          <a:noFill/>
          <a:ln>
            <a:solidFill>
              <a:schemeClr val="tx1">
                <a:lumMod val="50000"/>
                <a:lumOff val="50000"/>
              </a:schemeClr>
            </a:solidFill>
          </a:ln>
        </p:spPr>
        <p:txBody>
          <a:bodyPr wrap="square" rtlCol="0">
            <a:spAutoFit/>
          </a:bodyPr>
          <a:lstStyle/>
          <a:p>
            <a:r>
              <a:rPr lang="en-US" dirty="0" smtClean="0"/>
              <a:t>An emphasis should also be made to maintain liquidity for each ladder maturity rung, since it will improve mark-to-market returns and make bond swapping (once normalization occurs) much easier.</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High-Quality Bond Ladder- (Continued)</a:t>
            </a:r>
            <a:endParaRPr lang="en-US" dirty="0"/>
          </a:p>
        </p:txBody>
      </p:sp>
      <p:sp>
        <p:nvSpPr>
          <p:cNvPr id="3" name="Content Placeholder 2"/>
          <p:cNvSpPr>
            <a:spLocks noGrp="1"/>
          </p:cNvSpPr>
          <p:nvPr>
            <p:ph idx="1"/>
          </p:nvPr>
        </p:nvSpPr>
        <p:spPr>
          <a:ln>
            <a:solidFill>
              <a:srgbClr val="0070C0"/>
            </a:solidFill>
          </a:ln>
        </p:spPr>
        <p:txBody>
          <a:bodyPr/>
          <a:lstStyle/>
          <a:p>
            <a:pPr>
              <a:buNone/>
            </a:pPr>
            <a:r>
              <a:rPr lang="en-US" b="1" u="sng" dirty="0" smtClean="0"/>
              <a:t>Top 3 reasons to consider a Laddered Portfolio</a:t>
            </a:r>
          </a:p>
          <a:p>
            <a:pPr>
              <a:buNone/>
            </a:pPr>
            <a:endParaRPr lang="en-US" b="1" u="sng" dirty="0" smtClean="0"/>
          </a:p>
          <a:p>
            <a:pPr marL="457200" indent="-457200">
              <a:buFont typeface="+mj-lt"/>
              <a:buAutoNum type="arabicPeriod"/>
            </a:pPr>
            <a:r>
              <a:rPr lang="en-US" dirty="0" smtClean="0"/>
              <a:t>Current uncertainty with regard to the direction of rates</a:t>
            </a:r>
          </a:p>
          <a:p>
            <a:pPr marL="457200" indent="-457200">
              <a:buFont typeface="+mj-lt"/>
              <a:buAutoNum type="arabicPeriod"/>
            </a:pPr>
            <a:endParaRPr lang="en-US" dirty="0" smtClean="0"/>
          </a:p>
          <a:p>
            <a:pPr marL="457200" indent="-457200">
              <a:buFont typeface="+mj-lt"/>
              <a:buAutoNum type="arabicPeriod"/>
            </a:pPr>
            <a:r>
              <a:rPr lang="en-US" dirty="0" smtClean="0"/>
              <a:t>Positive slope to curve allows for roll-down while maintaining limited portfolio price risk.</a:t>
            </a:r>
          </a:p>
          <a:p>
            <a:pPr marL="457200" indent="-457200">
              <a:buFont typeface="+mj-lt"/>
              <a:buAutoNum type="arabicPeriod"/>
            </a:pPr>
            <a:endParaRPr lang="en-US" dirty="0" smtClean="0"/>
          </a:p>
          <a:p>
            <a:pPr marL="457200" indent="-457200">
              <a:buFont typeface="+mj-lt"/>
              <a:buAutoNum type="arabicPeriod"/>
            </a:pPr>
            <a:r>
              <a:rPr lang="en-US" dirty="0" smtClean="0"/>
              <a:t>Laddering strategy gives maximum flexibility to re-enter sectors if credit spreads are tight, spread once market normalization occurs.</a:t>
            </a:r>
            <a:endParaRPr lang="en-US" dirty="0"/>
          </a:p>
        </p:txBody>
      </p:sp>
      <p:sp>
        <p:nvSpPr>
          <p:cNvPr id="5" name="Slide Number Placeholder 4"/>
          <p:cNvSpPr>
            <a:spLocks noGrp="1"/>
          </p:cNvSpPr>
          <p:nvPr>
            <p:ph type="sldNum" sz="quarter" idx="12"/>
          </p:nvPr>
        </p:nvSpPr>
        <p:spPr/>
        <p:txBody>
          <a:bodyPr/>
          <a:lstStyle/>
          <a:p>
            <a:fld id="{F6F90A34-74D6-4DAA-86A6-A76A26D780FA}" type="slidenum">
              <a:rPr lang="en-US" smtClean="0"/>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F90A34-74D6-4DAA-86A6-A76A26D780FA}" type="slidenum">
              <a:rPr lang="en-US" smtClean="0"/>
              <a:pPr/>
              <a:t>52</a:t>
            </a:fld>
            <a:endParaRPr lang="en-US" dirty="0"/>
          </a:p>
        </p:txBody>
      </p:sp>
      <p:sp>
        <p:nvSpPr>
          <p:cNvPr id="5" name="TextBox 4"/>
          <p:cNvSpPr txBox="1"/>
          <p:nvPr/>
        </p:nvSpPr>
        <p:spPr>
          <a:xfrm>
            <a:off x="762000" y="3124200"/>
            <a:ext cx="7620000" cy="369332"/>
          </a:xfrm>
          <a:prstGeom prst="rect">
            <a:avLst/>
          </a:prstGeom>
          <a:noFill/>
          <a:ln>
            <a:solidFill>
              <a:srgbClr val="0070C0"/>
            </a:solidFill>
          </a:ln>
        </p:spPr>
        <p:txBody>
          <a:bodyPr wrap="square" rtlCol="0">
            <a:spAutoFit/>
          </a:bodyPr>
          <a:lstStyle/>
          <a:p>
            <a:r>
              <a:rPr lang="en-US" b="1" dirty="0" smtClean="0"/>
              <a:t>IV) 3 Examples of how the FT Strategy Group adds value to our clients</a:t>
            </a:r>
            <a:endParaRPr lang="en-US"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6F90A34-74D6-4DAA-86A6-A76A26D780FA}" type="slidenum">
              <a:rPr lang="en-US" smtClean="0"/>
              <a:pPr/>
              <a:t>53</a:t>
            </a:fld>
            <a:endParaRPr lang="en-US" dirty="0"/>
          </a:p>
        </p:txBody>
      </p:sp>
      <p:sp>
        <p:nvSpPr>
          <p:cNvPr id="7" name="TextBox 6"/>
          <p:cNvSpPr txBox="1"/>
          <p:nvPr/>
        </p:nvSpPr>
        <p:spPr>
          <a:xfrm>
            <a:off x="1143000" y="3200400"/>
            <a:ext cx="6781800" cy="369332"/>
          </a:xfrm>
          <a:prstGeom prst="rect">
            <a:avLst/>
          </a:prstGeom>
          <a:noFill/>
          <a:ln>
            <a:solidFill>
              <a:srgbClr val="0070C0"/>
            </a:solidFill>
          </a:ln>
        </p:spPr>
        <p:txBody>
          <a:bodyPr wrap="square" rtlCol="0">
            <a:spAutoFit/>
          </a:bodyPr>
          <a:lstStyle/>
          <a:p>
            <a:r>
              <a:rPr lang="en-US" b="1" dirty="0" smtClean="0"/>
              <a:t>Example #1-Municipal Bond Revenue vs. GO Basis trade</a:t>
            </a:r>
            <a:endParaRPr lang="en-US" b="1" dirty="0"/>
          </a:p>
        </p:txBody>
      </p:sp>
      <p:sp>
        <p:nvSpPr>
          <p:cNvPr id="8" name="TextBox 7"/>
          <p:cNvSpPr txBox="1"/>
          <p:nvPr/>
        </p:nvSpPr>
        <p:spPr>
          <a:xfrm>
            <a:off x="1905000" y="2286000"/>
            <a:ext cx="5257800" cy="369332"/>
          </a:xfrm>
          <a:prstGeom prst="rect">
            <a:avLst/>
          </a:prstGeom>
          <a:noFill/>
        </p:spPr>
        <p:txBody>
          <a:bodyPr wrap="square" rtlCol="0">
            <a:spAutoFit/>
          </a:bodyPr>
          <a:lstStyle/>
          <a:p>
            <a:pPr algn="ctr"/>
            <a:r>
              <a:rPr lang="en-US" b="1" u="sng" dirty="0" smtClean="0">
                <a:solidFill>
                  <a:srgbClr val="FF0000"/>
                </a:solidFill>
              </a:rPr>
              <a:t>We look for Market Abnormalities</a:t>
            </a:r>
            <a:endParaRPr lang="en-US" b="1" u="sng" dirty="0">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Municipal Bond Mutual Fund inflows</a:t>
            </a:r>
            <a:endParaRPr lang="en-US" dirty="0"/>
          </a:p>
        </p:txBody>
      </p:sp>
      <p:sp>
        <p:nvSpPr>
          <p:cNvPr id="6" name="Slide Number Placeholder 5"/>
          <p:cNvSpPr>
            <a:spLocks noGrp="1"/>
          </p:cNvSpPr>
          <p:nvPr>
            <p:ph type="sldNum" sz="quarter" idx="12"/>
          </p:nvPr>
        </p:nvSpPr>
        <p:spPr/>
        <p:txBody>
          <a:bodyPr/>
          <a:lstStyle/>
          <a:p>
            <a:fld id="{F6F90A34-74D6-4DAA-86A6-A76A26D780FA}" type="slidenum">
              <a:rPr lang="en-US" smtClean="0"/>
              <a:pPr/>
              <a:t>54</a:t>
            </a:fld>
            <a:endParaRPr lang="en-US" dirty="0"/>
          </a:p>
        </p:txBody>
      </p:sp>
      <p:pic>
        <p:nvPicPr>
          <p:cNvPr id="8" name="Picture 2"/>
          <p:cNvPicPr>
            <a:picLocks noChangeAspect="1" noChangeArrowheads="1"/>
          </p:cNvPicPr>
          <p:nvPr/>
        </p:nvPicPr>
        <p:blipFill>
          <a:blip r:embed="rId2" cstate="print"/>
          <a:srcRect/>
          <a:stretch>
            <a:fillRect/>
          </a:stretch>
        </p:blipFill>
        <p:spPr bwMode="auto">
          <a:xfrm>
            <a:off x="228600" y="1447800"/>
            <a:ext cx="8686800" cy="3657600"/>
          </a:xfrm>
          <a:prstGeom prst="rect">
            <a:avLst/>
          </a:prstGeom>
          <a:noFill/>
          <a:ln w="9525">
            <a:noFill/>
            <a:miter lim="800000"/>
            <a:headEnd/>
            <a:tailEnd/>
          </a:ln>
        </p:spPr>
      </p:pic>
      <p:sp>
        <p:nvSpPr>
          <p:cNvPr id="9" name="TextBox 8"/>
          <p:cNvSpPr txBox="1"/>
          <p:nvPr/>
        </p:nvSpPr>
        <p:spPr>
          <a:xfrm>
            <a:off x="304800" y="5410200"/>
            <a:ext cx="8229600" cy="646331"/>
          </a:xfrm>
          <a:prstGeom prst="rect">
            <a:avLst/>
          </a:prstGeom>
          <a:noFill/>
          <a:ln>
            <a:solidFill>
              <a:srgbClr val="0070C0"/>
            </a:solidFill>
          </a:ln>
        </p:spPr>
        <p:txBody>
          <a:bodyPr wrap="square" rtlCol="0">
            <a:spAutoFit/>
          </a:bodyPr>
          <a:lstStyle/>
          <a:p>
            <a:r>
              <a:rPr lang="en-US" dirty="0" smtClean="0"/>
              <a:t>We have been watching this strong pattern of sector inflows-21 straight weeks. Many investors prefer Revenue Bonds to GOs because they have higher yields.</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Municipal Market Overview-Net Issuance</a:t>
            </a:r>
            <a:endParaRPr lang="en-US" dirty="0"/>
          </a:p>
        </p:txBody>
      </p:sp>
      <p:sp>
        <p:nvSpPr>
          <p:cNvPr id="6" name="Slide Number Placeholder 5"/>
          <p:cNvSpPr>
            <a:spLocks noGrp="1"/>
          </p:cNvSpPr>
          <p:nvPr>
            <p:ph type="sldNum" sz="quarter" idx="12"/>
          </p:nvPr>
        </p:nvSpPr>
        <p:spPr/>
        <p:txBody>
          <a:bodyPr/>
          <a:lstStyle/>
          <a:p>
            <a:fld id="{F6F90A34-74D6-4DAA-86A6-A76A26D780FA}" type="slidenum">
              <a:rPr lang="en-US" smtClean="0"/>
              <a:pPr/>
              <a:t>55</a:t>
            </a:fld>
            <a:endParaRPr lang="en-US" dirty="0"/>
          </a:p>
        </p:txBody>
      </p:sp>
      <p:pic>
        <p:nvPicPr>
          <p:cNvPr id="7" name="Picture 2"/>
          <p:cNvPicPr>
            <a:picLocks noChangeAspect="1" noChangeArrowheads="1"/>
          </p:cNvPicPr>
          <p:nvPr/>
        </p:nvPicPr>
        <p:blipFill>
          <a:blip r:embed="rId2" cstate="print"/>
          <a:srcRect/>
          <a:stretch>
            <a:fillRect/>
          </a:stretch>
        </p:blipFill>
        <p:spPr bwMode="auto">
          <a:xfrm>
            <a:off x="228600" y="1447800"/>
            <a:ext cx="8453045" cy="3630386"/>
          </a:xfrm>
          <a:prstGeom prst="rect">
            <a:avLst/>
          </a:prstGeom>
          <a:noFill/>
          <a:ln w="9525">
            <a:noFill/>
            <a:miter lim="800000"/>
            <a:headEnd/>
            <a:tailEnd/>
          </a:ln>
        </p:spPr>
      </p:pic>
      <p:sp>
        <p:nvSpPr>
          <p:cNvPr id="8" name="TextBox 7"/>
          <p:cNvSpPr txBox="1"/>
          <p:nvPr/>
        </p:nvSpPr>
        <p:spPr>
          <a:xfrm>
            <a:off x="381000" y="5486400"/>
            <a:ext cx="8153400" cy="646331"/>
          </a:xfrm>
          <a:prstGeom prst="rect">
            <a:avLst/>
          </a:prstGeom>
          <a:noFill/>
          <a:ln>
            <a:solidFill>
              <a:srgbClr val="0070C0"/>
            </a:solidFill>
          </a:ln>
        </p:spPr>
        <p:txBody>
          <a:bodyPr wrap="square" rtlCol="0">
            <a:spAutoFit/>
          </a:bodyPr>
          <a:lstStyle/>
          <a:p>
            <a:r>
              <a:rPr lang="en-US" dirty="0" smtClean="0"/>
              <a:t>Against a backdrop of declining net issuance has created strong sector performance over the last few months.</a:t>
            </a:r>
            <a:endParaRPr lang="en-US" dirty="0"/>
          </a:p>
        </p:txBody>
      </p:sp>
      <p:sp>
        <p:nvSpPr>
          <p:cNvPr id="9" name="TextBox 8"/>
          <p:cNvSpPr txBox="1"/>
          <p:nvPr/>
        </p:nvSpPr>
        <p:spPr>
          <a:xfrm>
            <a:off x="533400" y="5181600"/>
            <a:ext cx="2895600" cy="215444"/>
          </a:xfrm>
          <a:prstGeom prst="rect">
            <a:avLst/>
          </a:prstGeom>
          <a:noFill/>
        </p:spPr>
        <p:txBody>
          <a:bodyPr wrap="square" rtlCol="0">
            <a:spAutoFit/>
          </a:bodyPr>
          <a:lstStyle/>
          <a:p>
            <a:r>
              <a:rPr lang="en-US" sz="800" dirty="0" smtClean="0"/>
              <a:t>Source: Bloomberg 2-19-16</a:t>
            </a:r>
            <a:endParaRPr lang="en-US" sz="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1143000"/>
          </a:xfrm>
        </p:spPr>
        <p:txBody>
          <a:bodyPr/>
          <a:lstStyle/>
          <a:p>
            <a:r>
              <a:rPr lang="en-US" dirty="0" smtClean="0"/>
              <a:t>=&gt;GO trade recommendation vs. Revenue Bonds</a:t>
            </a:r>
            <a:endParaRPr lang="en-US" dirty="0"/>
          </a:p>
        </p:txBody>
      </p:sp>
      <p:sp>
        <p:nvSpPr>
          <p:cNvPr id="6" name="Slide Number Placeholder 5"/>
          <p:cNvSpPr>
            <a:spLocks noGrp="1"/>
          </p:cNvSpPr>
          <p:nvPr>
            <p:ph type="sldNum" sz="quarter" idx="12"/>
          </p:nvPr>
        </p:nvSpPr>
        <p:spPr/>
        <p:txBody>
          <a:bodyPr/>
          <a:lstStyle/>
          <a:p>
            <a:fld id="{F6F90A34-74D6-4DAA-86A6-A76A26D780FA}" type="slidenum">
              <a:rPr lang="en-US" smtClean="0"/>
              <a:pPr/>
              <a:t>56</a:t>
            </a:fld>
            <a:endParaRPr lang="en-US" dirty="0"/>
          </a:p>
        </p:txBody>
      </p:sp>
      <p:pic>
        <p:nvPicPr>
          <p:cNvPr id="7" name="Picture 2"/>
          <p:cNvPicPr>
            <a:picLocks noChangeAspect="1" noChangeArrowheads="1"/>
          </p:cNvPicPr>
          <p:nvPr/>
        </p:nvPicPr>
        <p:blipFill>
          <a:blip r:embed="rId2" cstate="print"/>
          <a:srcRect/>
          <a:stretch>
            <a:fillRect/>
          </a:stretch>
        </p:blipFill>
        <p:spPr bwMode="auto">
          <a:xfrm>
            <a:off x="304800" y="1524000"/>
            <a:ext cx="7953375" cy="3581400"/>
          </a:xfrm>
          <a:prstGeom prst="rect">
            <a:avLst/>
          </a:prstGeom>
          <a:noFill/>
          <a:ln w="9525">
            <a:noFill/>
            <a:miter lim="800000"/>
            <a:headEnd/>
            <a:tailEnd/>
          </a:ln>
        </p:spPr>
      </p:pic>
      <p:sp>
        <p:nvSpPr>
          <p:cNvPr id="8" name="TextBox 7"/>
          <p:cNvSpPr txBox="1"/>
          <p:nvPr/>
        </p:nvSpPr>
        <p:spPr>
          <a:xfrm>
            <a:off x="228600" y="5257800"/>
            <a:ext cx="8382000" cy="1077218"/>
          </a:xfrm>
          <a:prstGeom prst="rect">
            <a:avLst/>
          </a:prstGeom>
          <a:noFill/>
          <a:ln>
            <a:solidFill>
              <a:srgbClr val="0070C0"/>
            </a:solidFill>
          </a:ln>
        </p:spPr>
        <p:txBody>
          <a:bodyPr wrap="square" rtlCol="0">
            <a:spAutoFit/>
          </a:bodyPr>
          <a:lstStyle/>
          <a:p>
            <a:r>
              <a:rPr lang="en-US" altLang="en-US" sz="1600" dirty="0" smtClean="0">
                <a:latin typeface="Book Antiqua" panose="02040602050305030304" pitchFamily="18" charset="0"/>
              </a:rPr>
              <a:t>Since 2010 the yield difference between this Revenue and GO Bond Indices has only fallen below 40 twice and both times Revenue Bonds subsequently underperformed.  When this happened again in December (+33 bps) we recommended our clients swap Revenue Bonds for GOs. The swap level is now at +49 bps.</a:t>
            </a:r>
            <a:endParaRPr lang="en-US" altLang="en-US" sz="1600" dirty="0">
              <a:latin typeface="Book Antiqua" panose="02040602050305030304" pitchFamily="18" charset="0"/>
            </a:endParaRPr>
          </a:p>
        </p:txBody>
      </p:sp>
      <p:sp>
        <p:nvSpPr>
          <p:cNvPr id="9" name="TextBox 8"/>
          <p:cNvSpPr txBox="1"/>
          <p:nvPr/>
        </p:nvSpPr>
        <p:spPr>
          <a:xfrm>
            <a:off x="5791200" y="5029200"/>
            <a:ext cx="2819400" cy="215444"/>
          </a:xfrm>
          <a:prstGeom prst="rect">
            <a:avLst/>
          </a:prstGeom>
          <a:noFill/>
        </p:spPr>
        <p:txBody>
          <a:bodyPr wrap="square" rtlCol="0">
            <a:spAutoFit/>
          </a:bodyPr>
          <a:lstStyle/>
          <a:p>
            <a:r>
              <a:rPr lang="en-US" sz="800" dirty="0" smtClean="0"/>
              <a:t>Source: Bloomberg 2-16-16</a:t>
            </a:r>
            <a:endParaRPr lang="en-US" sz="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6F90A34-74D6-4DAA-86A6-A76A26D780FA}" type="slidenum">
              <a:rPr lang="en-US" smtClean="0"/>
              <a:pPr/>
              <a:t>57</a:t>
            </a:fld>
            <a:endParaRPr lang="en-US" dirty="0"/>
          </a:p>
        </p:txBody>
      </p:sp>
      <p:sp>
        <p:nvSpPr>
          <p:cNvPr id="7" name="TextBox 6"/>
          <p:cNvSpPr txBox="1"/>
          <p:nvPr/>
        </p:nvSpPr>
        <p:spPr>
          <a:xfrm>
            <a:off x="609600" y="3048000"/>
            <a:ext cx="7772400" cy="369332"/>
          </a:xfrm>
          <a:prstGeom prst="rect">
            <a:avLst/>
          </a:prstGeom>
          <a:noFill/>
          <a:ln>
            <a:solidFill>
              <a:srgbClr val="0070C0"/>
            </a:solidFill>
          </a:ln>
        </p:spPr>
        <p:txBody>
          <a:bodyPr wrap="square" rtlCol="0">
            <a:spAutoFit/>
          </a:bodyPr>
          <a:lstStyle/>
          <a:p>
            <a:r>
              <a:rPr lang="en-US" b="1" dirty="0" smtClean="0"/>
              <a:t>Example #2-Using our Proprietary Agency MBS Pool Selection Model</a:t>
            </a:r>
            <a:endParaRPr lang="en-US" b="1" dirty="0"/>
          </a:p>
        </p:txBody>
      </p:sp>
      <p:sp>
        <p:nvSpPr>
          <p:cNvPr id="8" name="TextBox 7"/>
          <p:cNvSpPr txBox="1"/>
          <p:nvPr/>
        </p:nvSpPr>
        <p:spPr>
          <a:xfrm>
            <a:off x="1295400" y="2057400"/>
            <a:ext cx="6400800" cy="369332"/>
          </a:xfrm>
          <a:prstGeom prst="rect">
            <a:avLst/>
          </a:prstGeom>
          <a:noFill/>
        </p:spPr>
        <p:txBody>
          <a:bodyPr wrap="square" rtlCol="0">
            <a:spAutoFit/>
          </a:bodyPr>
          <a:lstStyle/>
          <a:p>
            <a:r>
              <a:rPr lang="en-US" u="sng" dirty="0" smtClean="0">
                <a:solidFill>
                  <a:srgbClr val="FF0000"/>
                </a:solidFill>
              </a:rPr>
              <a:t>Build Custom Analytics help to find value in street offerings</a:t>
            </a:r>
            <a:endParaRPr lang="en-US" u="sng" dirty="0">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 of Pool Selection Scoring Model</a:t>
            </a:r>
            <a:endParaRPr lang="en-US" dirty="0"/>
          </a:p>
        </p:txBody>
      </p:sp>
      <p:sp>
        <p:nvSpPr>
          <p:cNvPr id="6" name="Slide Number Placeholder 5"/>
          <p:cNvSpPr>
            <a:spLocks noGrp="1"/>
          </p:cNvSpPr>
          <p:nvPr>
            <p:ph type="sldNum" sz="quarter" idx="12"/>
          </p:nvPr>
        </p:nvSpPr>
        <p:spPr/>
        <p:txBody>
          <a:bodyPr/>
          <a:lstStyle/>
          <a:p>
            <a:fld id="{F6F90A34-74D6-4DAA-86A6-A76A26D780FA}" type="slidenum">
              <a:rPr lang="en-US" smtClean="0"/>
              <a:pPr/>
              <a:t>58</a:t>
            </a:fld>
            <a:endParaRPr lang="en-US" dirty="0"/>
          </a:p>
        </p:txBody>
      </p:sp>
      <p:sp>
        <p:nvSpPr>
          <p:cNvPr id="23" name="TextBox 22"/>
          <p:cNvSpPr txBox="1"/>
          <p:nvPr/>
        </p:nvSpPr>
        <p:spPr>
          <a:xfrm>
            <a:off x="762000" y="1828800"/>
            <a:ext cx="7696200" cy="3693319"/>
          </a:xfrm>
          <a:prstGeom prst="rect">
            <a:avLst/>
          </a:prstGeom>
          <a:noFill/>
          <a:ln>
            <a:solidFill>
              <a:srgbClr val="0070C0"/>
            </a:solidFill>
          </a:ln>
        </p:spPr>
        <p:txBody>
          <a:bodyPr wrap="square" rtlCol="0">
            <a:spAutoFit/>
          </a:bodyPr>
          <a:lstStyle/>
          <a:p>
            <a:pPr marL="396875" lvl="0" indent="-112713"/>
            <a:r>
              <a:rPr lang="en-US" sz="1600" dirty="0" smtClean="0"/>
              <a:t>  MBS traders will often seek pay-ups for any of these loan attributes</a:t>
            </a:r>
            <a:r>
              <a:rPr lang="en-US" sz="1400" dirty="0" smtClean="0"/>
              <a:t>:</a:t>
            </a:r>
          </a:p>
          <a:p>
            <a:pPr marL="457200" lvl="0" indent="-112713"/>
            <a:endParaRPr lang="en-US" sz="1400" dirty="0" smtClean="0"/>
          </a:p>
          <a:p>
            <a:pPr marL="1371600" lvl="5" indent="-112713" fontAlgn="ctr"/>
            <a:r>
              <a:rPr lang="en-US" sz="1200" dirty="0" smtClean="0"/>
              <a:t>Loan Vintage		Originator</a:t>
            </a:r>
          </a:p>
          <a:p>
            <a:pPr marL="1371600" lvl="5" indent="-112713" fontAlgn="ctr"/>
            <a:r>
              <a:rPr lang="en-US" sz="1200" dirty="0" smtClean="0"/>
              <a:t>FICO Score		Gross WAC</a:t>
            </a:r>
          </a:p>
          <a:p>
            <a:pPr marL="1371600" lvl="5" indent="-112713" fontAlgn="ctr"/>
            <a:r>
              <a:rPr lang="en-US" sz="1200" dirty="0" smtClean="0"/>
              <a:t>Loan Size		Pool Size</a:t>
            </a:r>
          </a:p>
          <a:p>
            <a:pPr marL="1371600" lvl="5" indent="-112713" fontAlgn="ctr"/>
            <a:r>
              <a:rPr lang="en-US" sz="1200" dirty="0" smtClean="0"/>
              <a:t>Geography		Loan Purpose</a:t>
            </a:r>
          </a:p>
          <a:p>
            <a:pPr marL="1371600" lvl="5" indent="-112713" fontAlgn="ctr"/>
            <a:r>
              <a:rPr lang="en-US" sz="1200" dirty="0" smtClean="0"/>
              <a:t>Loan to Value		Servicer</a:t>
            </a:r>
          </a:p>
          <a:p>
            <a:pPr marL="1371600" lvl="5" indent="-112713" fontAlgn="ctr"/>
            <a:endParaRPr lang="en-US" sz="1600" dirty="0" smtClean="0"/>
          </a:p>
          <a:p>
            <a:pPr marL="396875" lvl="1" indent="-173038" fontAlgn="ctr">
              <a:buFont typeface="Arial" pitchFamily="34" charset="0"/>
              <a:buChar char="•"/>
            </a:pPr>
            <a:r>
              <a:rPr lang="en-US" sz="1600" dirty="0" smtClean="0"/>
              <a:t> We have therefore created a multi- factor pool scoring model</a:t>
            </a:r>
          </a:p>
          <a:p>
            <a:pPr marL="396875" lvl="1" indent="-173038" fontAlgn="ctr">
              <a:buFont typeface="Arial" pitchFamily="34" charset="0"/>
              <a:buChar char="•"/>
            </a:pPr>
            <a:r>
              <a:rPr lang="en-US" sz="1600" dirty="0" smtClean="0"/>
              <a:t> Each attribute is scored on a numeric scale</a:t>
            </a:r>
          </a:p>
          <a:p>
            <a:pPr marL="396875" lvl="0" indent="-173038">
              <a:buFont typeface="Arial" pitchFamily="34" charset="0"/>
              <a:buChar char="•"/>
            </a:pPr>
            <a:r>
              <a:rPr lang="en-US" sz="1600" dirty="0" smtClean="0"/>
              <a:t> Pool score is the sum of individual scores of each attribute</a:t>
            </a:r>
          </a:p>
          <a:p>
            <a:pPr marL="396875" indent="-173038">
              <a:buFont typeface="Arial" pitchFamily="34" charset="0"/>
              <a:buChar char="•"/>
            </a:pPr>
            <a:r>
              <a:rPr lang="en-US" sz="1600" dirty="0" smtClean="0"/>
              <a:t> Low scores have faster prepay attributes (Green pools),  while higher numbers reflect pools with slower prepayment traits (Red pools).</a:t>
            </a:r>
          </a:p>
          <a:p>
            <a:pPr marL="396875" indent="-173038">
              <a:buFont typeface="Arial" pitchFamily="34" charset="0"/>
              <a:buChar char="•"/>
            </a:pPr>
            <a:r>
              <a:rPr lang="en-US" sz="1600" dirty="0" smtClean="0"/>
              <a:t> Our model allows the ability to screen multiple MBS pool offerings quickly</a:t>
            </a:r>
          </a:p>
          <a:p>
            <a:pPr marL="396875" lvl="0" indent="-173038">
              <a:buFont typeface="Arial" pitchFamily="34" charset="0"/>
              <a:buChar char="•"/>
            </a:pPr>
            <a:r>
              <a:rPr lang="en-US" sz="1600" dirty="0" smtClean="0"/>
              <a:t> It is also easy to modify as market or prepayment trends change</a:t>
            </a:r>
          </a:p>
          <a:p>
            <a:pPr marL="396875" lvl="0" indent="-173038">
              <a:buFont typeface="Arial" pitchFamily="34" charset="0"/>
              <a:buChar char="•"/>
            </a:pPr>
            <a:r>
              <a:rPr lang="en-US" sz="1600" dirty="0" smtClean="0"/>
              <a:t> Our model output is visible- that is, it is not a black box </a:t>
            </a:r>
            <a:endParaRPr lang="en-US" sz="16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MBS Pool Scoring Model</a:t>
            </a:r>
            <a:endParaRPr lang="en-US" dirty="0"/>
          </a:p>
        </p:txBody>
      </p:sp>
      <p:sp>
        <p:nvSpPr>
          <p:cNvPr id="6" name="Slide Number Placeholder 5"/>
          <p:cNvSpPr>
            <a:spLocks noGrp="1"/>
          </p:cNvSpPr>
          <p:nvPr>
            <p:ph type="sldNum" sz="quarter" idx="12"/>
          </p:nvPr>
        </p:nvSpPr>
        <p:spPr/>
        <p:txBody>
          <a:bodyPr/>
          <a:lstStyle/>
          <a:p>
            <a:fld id="{F6F90A34-74D6-4DAA-86A6-A76A26D780FA}" type="slidenum">
              <a:rPr lang="en-US" smtClean="0"/>
              <a:pPr/>
              <a:t>59</a:t>
            </a:fld>
            <a:endParaRPr lang="en-US" dirty="0"/>
          </a:p>
        </p:txBody>
      </p:sp>
      <p:sp>
        <p:nvSpPr>
          <p:cNvPr id="12" name="Rounded Rectangle 11"/>
          <p:cNvSpPr/>
          <p:nvPr/>
        </p:nvSpPr>
        <p:spPr>
          <a:xfrm>
            <a:off x="609600" y="1752600"/>
            <a:ext cx="1828800" cy="7620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685800" y="1905000"/>
            <a:ext cx="1676400" cy="461665"/>
          </a:xfrm>
          <a:prstGeom prst="rect">
            <a:avLst/>
          </a:prstGeom>
          <a:noFill/>
        </p:spPr>
        <p:txBody>
          <a:bodyPr wrap="square" rtlCol="0">
            <a:spAutoFit/>
          </a:bodyPr>
          <a:lstStyle/>
          <a:p>
            <a:pPr algn="ctr"/>
            <a:r>
              <a:rPr lang="en-US" sz="1200" b="1" dirty="0" smtClean="0">
                <a:solidFill>
                  <a:schemeClr val="bg1"/>
                </a:solidFill>
              </a:rPr>
              <a:t>Specified Pool Offerings</a:t>
            </a:r>
            <a:endParaRPr lang="en-US" sz="1200" b="1" dirty="0">
              <a:solidFill>
                <a:schemeClr val="bg1"/>
              </a:solidFill>
            </a:endParaRPr>
          </a:p>
        </p:txBody>
      </p:sp>
      <p:sp>
        <p:nvSpPr>
          <p:cNvPr id="14" name="Right Arrow 13"/>
          <p:cNvSpPr/>
          <p:nvPr/>
        </p:nvSpPr>
        <p:spPr>
          <a:xfrm>
            <a:off x="2819400" y="1905000"/>
            <a:ext cx="838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FTS Color.jpg"/>
          <p:cNvPicPr>
            <a:picLocks noChangeAspect="1"/>
          </p:cNvPicPr>
          <p:nvPr/>
        </p:nvPicPr>
        <p:blipFill>
          <a:blip r:embed="rId2" cstate="print"/>
          <a:stretch>
            <a:fillRect/>
          </a:stretch>
        </p:blipFill>
        <p:spPr>
          <a:xfrm>
            <a:off x="3733800" y="1752600"/>
            <a:ext cx="2362711" cy="838200"/>
          </a:xfrm>
          <a:prstGeom prst="rect">
            <a:avLst/>
          </a:prstGeom>
        </p:spPr>
      </p:pic>
      <p:sp>
        <p:nvSpPr>
          <p:cNvPr id="16" name="Rounded Rectangle 15"/>
          <p:cNvSpPr/>
          <p:nvPr/>
        </p:nvSpPr>
        <p:spPr>
          <a:xfrm>
            <a:off x="3962400" y="3657600"/>
            <a:ext cx="18288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p:cNvSpPr/>
          <p:nvPr/>
        </p:nvSpPr>
        <p:spPr>
          <a:xfrm>
            <a:off x="4572000" y="2819400"/>
            <a:ext cx="609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4038600" y="3810000"/>
            <a:ext cx="1676400" cy="276999"/>
          </a:xfrm>
          <a:prstGeom prst="rect">
            <a:avLst/>
          </a:prstGeom>
          <a:noFill/>
        </p:spPr>
        <p:txBody>
          <a:bodyPr wrap="square" rtlCol="0">
            <a:spAutoFit/>
          </a:bodyPr>
          <a:lstStyle/>
          <a:p>
            <a:pPr algn="ctr"/>
            <a:r>
              <a:rPr lang="en-US" sz="1200" b="1" dirty="0" smtClean="0">
                <a:solidFill>
                  <a:schemeClr val="bg1"/>
                </a:solidFill>
              </a:rPr>
              <a:t>MBS Scoring Model</a:t>
            </a:r>
            <a:endParaRPr lang="en-US" sz="1200" b="1" dirty="0">
              <a:solidFill>
                <a:schemeClr val="bg1"/>
              </a:solidFill>
            </a:endParaRPr>
          </a:p>
        </p:txBody>
      </p:sp>
      <p:sp>
        <p:nvSpPr>
          <p:cNvPr id="20" name="Down Arrow 19"/>
          <p:cNvSpPr/>
          <p:nvPr/>
        </p:nvSpPr>
        <p:spPr>
          <a:xfrm>
            <a:off x="4572000" y="4343400"/>
            <a:ext cx="6096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4038600" y="5181600"/>
            <a:ext cx="1676400" cy="9144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038600" y="5486400"/>
            <a:ext cx="1676400" cy="276999"/>
          </a:xfrm>
          <a:prstGeom prst="rect">
            <a:avLst/>
          </a:prstGeom>
          <a:noFill/>
        </p:spPr>
        <p:txBody>
          <a:bodyPr wrap="square" rtlCol="0">
            <a:spAutoFit/>
          </a:bodyPr>
          <a:lstStyle/>
          <a:p>
            <a:pPr algn="ctr"/>
            <a:r>
              <a:rPr lang="en-US" sz="1200" b="1" dirty="0" smtClean="0">
                <a:solidFill>
                  <a:schemeClr val="bg1"/>
                </a:solidFill>
              </a:rPr>
              <a:t>MBS Pool Scores</a:t>
            </a:r>
            <a:endParaRPr lang="en-US" sz="1200" b="1" dirty="0">
              <a:solidFill>
                <a:schemeClr val="bg1"/>
              </a:solidFill>
            </a:endParaRPr>
          </a:p>
        </p:txBody>
      </p:sp>
      <p:sp>
        <p:nvSpPr>
          <p:cNvPr id="23" name="TextBox 22"/>
          <p:cNvSpPr txBox="1"/>
          <p:nvPr/>
        </p:nvSpPr>
        <p:spPr>
          <a:xfrm>
            <a:off x="228600" y="3581400"/>
            <a:ext cx="3657600" cy="523220"/>
          </a:xfrm>
          <a:prstGeom prst="rect">
            <a:avLst/>
          </a:prstGeom>
          <a:noFill/>
        </p:spPr>
        <p:txBody>
          <a:bodyPr wrap="square" rtlCol="0">
            <a:spAutoFit/>
          </a:bodyPr>
          <a:lstStyle/>
          <a:p>
            <a:pPr marL="60325" indent="-60325">
              <a:buFont typeface="Arial" pitchFamily="34" charset="0"/>
              <a:buChar char="•"/>
            </a:pPr>
            <a:r>
              <a:rPr lang="en-US" sz="1600" dirty="0" smtClean="0"/>
              <a:t> </a:t>
            </a:r>
            <a:r>
              <a:rPr lang="en-US" sz="1200" dirty="0" smtClean="0"/>
              <a:t>FT Securities scores pools using its 10-factor scoring model</a:t>
            </a:r>
            <a:endParaRPr lang="en-US" sz="1200" dirty="0"/>
          </a:p>
        </p:txBody>
      </p:sp>
      <p:sp>
        <p:nvSpPr>
          <p:cNvPr id="24" name="Right Arrow 23"/>
          <p:cNvSpPr/>
          <p:nvPr/>
        </p:nvSpPr>
        <p:spPr>
          <a:xfrm rot="10800000">
            <a:off x="5943600" y="3657600"/>
            <a:ext cx="838200" cy="609600"/>
          </a:xfrm>
          <a:prstGeom prst="rightArrow">
            <a:avLst>
              <a:gd name="adj1" fmla="val 50000"/>
              <a:gd name="adj2" fmla="val 669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a:xfrm>
            <a:off x="6934200" y="3200400"/>
            <a:ext cx="1828800" cy="4572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7010400" y="3276600"/>
            <a:ext cx="1676400" cy="276999"/>
          </a:xfrm>
          <a:prstGeom prst="rect">
            <a:avLst/>
          </a:prstGeom>
          <a:noFill/>
        </p:spPr>
        <p:txBody>
          <a:bodyPr wrap="square" rtlCol="0">
            <a:spAutoFit/>
          </a:bodyPr>
          <a:lstStyle/>
          <a:p>
            <a:pPr algn="ctr"/>
            <a:r>
              <a:rPr lang="en-US" sz="1200" b="1" dirty="0" smtClean="0">
                <a:solidFill>
                  <a:schemeClr val="bg1"/>
                </a:solidFill>
              </a:rPr>
              <a:t>GSE Pool Disclosure</a:t>
            </a:r>
            <a:endParaRPr lang="en-US" sz="1200" b="1" dirty="0">
              <a:solidFill>
                <a:schemeClr val="bg1"/>
              </a:solidFill>
            </a:endParaRPr>
          </a:p>
        </p:txBody>
      </p:sp>
      <p:sp>
        <p:nvSpPr>
          <p:cNvPr id="27" name="Rounded Rectangle 26"/>
          <p:cNvSpPr/>
          <p:nvPr/>
        </p:nvSpPr>
        <p:spPr>
          <a:xfrm>
            <a:off x="6934200" y="3810000"/>
            <a:ext cx="1828800" cy="4572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010400" y="3810000"/>
            <a:ext cx="1676400" cy="461665"/>
          </a:xfrm>
          <a:prstGeom prst="rect">
            <a:avLst/>
          </a:prstGeom>
          <a:noFill/>
        </p:spPr>
        <p:txBody>
          <a:bodyPr wrap="square" rtlCol="0">
            <a:spAutoFit/>
          </a:bodyPr>
          <a:lstStyle/>
          <a:p>
            <a:pPr algn="ctr"/>
            <a:r>
              <a:rPr lang="en-US" sz="1200" b="1" dirty="0" smtClean="0">
                <a:solidFill>
                  <a:schemeClr val="bg1"/>
                </a:solidFill>
              </a:rPr>
              <a:t>Pay-Up offerings relative to TBA</a:t>
            </a:r>
            <a:endParaRPr lang="en-US" sz="1200" b="1" dirty="0">
              <a:solidFill>
                <a:schemeClr val="bg1"/>
              </a:solidFill>
            </a:endParaRPr>
          </a:p>
        </p:txBody>
      </p:sp>
      <p:sp>
        <p:nvSpPr>
          <p:cNvPr id="29" name="Rounded Rectangle 28"/>
          <p:cNvSpPr/>
          <p:nvPr/>
        </p:nvSpPr>
        <p:spPr>
          <a:xfrm>
            <a:off x="6934200" y="4419600"/>
            <a:ext cx="1828800" cy="4572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7010400" y="4419600"/>
            <a:ext cx="1676400" cy="461665"/>
          </a:xfrm>
          <a:prstGeom prst="rect">
            <a:avLst/>
          </a:prstGeom>
          <a:noFill/>
        </p:spPr>
        <p:txBody>
          <a:bodyPr wrap="square" rtlCol="0">
            <a:spAutoFit/>
          </a:bodyPr>
          <a:lstStyle/>
          <a:p>
            <a:pPr algn="ctr"/>
            <a:r>
              <a:rPr lang="en-US" sz="1200" b="1" dirty="0" smtClean="0">
                <a:solidFill>
                  <a:schemeClr val="bg1"/>
                </a:solidFill>
              </a:rPr>
              <a:t>Historical Prepay Profile</a:t>
            </a:r>
            <a:endParaRPr lang="en-US" sz="1200" b="1" dirty="0">
              <a:solidFill>
                <a:schemeClr val="bg1"/>
              </a:solidFill>
            </a:endParaRPr>
          </a:p>
        </p:txBody>
      </p:sp>
      <p:sp>
        <p:nvSpPr>
          <p:cNvPr id="31" name="TextBox 30"/>
          <p:cNvSpPr txBox="1"/>
          <p:nvPr/>
        </p:nvSpPr>
        <p:spPr>
          <a:xfrm>
            <a:off x="381000" y="5638800"/>
            <a:ext cx="3505200" cy="276999"/>
          </a:xfrm>
          <a:prstGeom prst="rect">
            <a:avLst/>
          </a:prstGeom>
          <a:noFill/>
        </p:spPr>
        <p:txBody>
          <a:bodyPr wrap="square" rtlCol="0">
            <a:spAutoFit/>
          </a:bodyPr>
          <a:lstStyle/>
          <a:p>
            <a:pPr>
              <a:buFont typeface="Arial" pitchFamily="34" charset="0"/>
              <a:buChar char="•"/>
            </a:pPr>
            <a:r>
              <a:rPr lang="en-US" sz="1200" dirty="0" smtClean="0"/>
              <a:t>Pools ranked in order of attractiveness</a:t>
            </a:r>
            <a:endParaRPr lang="en-US" sz="1200" dirty="0"/>
          </a:p>
        </p:txBody>
      </p:sp>
      <p:sp>
        <p:nvSpPr>
          <p:cNvPr id="32" name="TextBox 31"/>
          <p:cNvSpPr txBox="1"/>
          <p:nvPr/>
        </p:nvSpPr>
        <p:spPr>
          <a:xfrm>
            <a:off x="5867400" y="5181600"/>
            <a:ext cx="2743200" cy="769441"/>
          </a:xfrm>
          <a:prstGeom prst="rect">
            <a:avLst/>
          </a:prstGeom>
          <a:noFill/>
          <a:ln>
            <a:solidFill>
              <a:srgbClr val="0070C0"/>
            </a:solidFill>
          </a:ln>
        </p:spPr>
        <p:txBody>
          <a:bodyPr wrap="square" rtlCol="0">
            <a:spAutoFit/>
          </a:bodyPr>
          <a:lstStyle/>
          <a:p>
            <a:r>
              <a:rPr lang="en-US" sz="1100" b="1" u="sng" dirty="0" smtClean="0"/>
              <a:t>Pools are scored on a scale of 10-50</a:t>
            </a:r>
            <a:r>
              <a:rPr lang="en-US" sz="1100" u="sng" dirty="0" smtClean="0"/>
              <a:t>. </a:t>
            </a:r>
            <a:r>
              <a:rPr lang="en-US" sz="1100" dirty="0" smtClean="0"/>
              <a:t>Scores &gt; 35 reflect slow-paying or “Red” pools. Fasting-paying pools have scores &lt; 25 “Green” pools.</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Market Uncertainty</a:t>
            </a:r>
            <a:endParaRPr lang="en-US" dirty="0"/>
          </a:p>
        </p:txBody>
      </p:sp>
      <p:sp>
        <p:nvSpPr>
          <p:cNvPr id="5" name="Slide Number Placeholder 4"/>
          <p:cNvSpPr>
            <a:spLocks noGrp="1"/>
          </p:cNvSpPr>
          <p:nvPr>
            <p:ph type="sldNum" sz="quarter" idx="12"/>
          </p:nvPr>
        </p:nvSpPr>
        <p:spPr/>
        <p:txBody>
          <a:bodyPr/>
          <a:lstStyle/>
          <a:p>
            <a:fld id="{F6F90A34-74D6-4DAA-86A6-A76A26D780FA}" type="slidenum">
              <a:rPr lang="en-US" smtClean="0"/>
              <a:pPr/>
              <a:t>6</a:t>
            </a:fld>
            <a:endParaRPr lang="en-US" dirty="0"/>
          </a:p>
        </p:txBody>
      </p:sp>
      <p:sp>
        <p:nvSpPr>
          <p:cNvPr id="6" name="TextBox 5"/>
          <p:cNvSpPr txBox="1"/>
          <p:nvPr/>
        </p:nvSpPr>
        <p:spPr>
          <a:xfrm>
            <a:off x="838200" y="1828800"/>
            <a:ext cx="7391400" cy="1200329"/>
          </a:xfrm>
          <a:prstGeom prst="rect">
            <a:avLst/>
          </a:prstGeom>
          <a:noFill/>
          <a:ln>
            <a:solidFill>
              <a:srgbClr val="0070C0"/>
            </a:solidFill>
          </a:ln>
        </p:spPr>
        <p:txBody>
          <a:bodyPr wrap="square" rtlCol="0">
            <a:spAutoFit/>
          </a:bodyPr>
          <a:lstStyle/>
          <a:p>
            <a:r>
              <a:rPr lang="en-US" dirty="0" smtClean="0"/>
              <a:t>Often results in people moving toward more safe and liquid investments. This is often referred to as the “risk off” or “</a:t>
            </a:r>
            <a:r>
              <a:rPr lang="en-US" u="sng" dirty="0" smtClean="0"/>
              <a:t>flight to quality trade</a:t>
            </a:r>
            <a:r>
              <a:rPr lang="en-US" dirty="0" smtClean="0"/>
              <a:t>”. Since the beginning of 2016 many bond investors have flocked into US Treasuries, Agency MBS, and Municipal Bonds.</a:t>
            </a:r>
            <a:endParaRPr lang="en-US" dirty="0"/>
          </a:p>
        </p:txBody>
      </p:sp>
      <p:sp>
        <p:nvSpPr>
          <p:cNvPr id="7" name="TextBox 6"/>
          <p:cNvSpPr txBox="1"/>
          <p:nvPr/>
        </p:nvSpPr>
        <p:spPr>
          <a:xfrm>
            <a:off x="2590800" y="1524000"/>
            <a:ext cx="3352800" cy="369332"/>
          </a:xfrm>
          <a:prstGeom prst="rect">
            <a:avLst/>
          </a:prstGeom>
          <a:noFill/>
        </p:spPr>
        <p:txBody>
          <a:bodyPr wrap="square" rtlCol="0">
            <a:spAutoFit/>
          </a:bodyPr>
          <a:lstStyle/>
          <a:p>
            <a:pPr algn="ctr"/>
            <a:r>
              <a:rPr lang="en-US" u="sng" dirty="0" smtClean="0"/>
              <a:t>Camp # 1</a:t>
            </a:r>
            <a:endParaRPr lang="en-US" u="sng" dirty="0"/>
          </a:p>
        </p:txBody>
      </p:sp>
      <p:sp>
        <p:nvSpPr>
          <p:cNvPr id="8" name="TextBox 7"/>
          <p:cNvSpPr txBox="1"/>
          <p:nvPr/>
        </p:nvSpPr>
        <p:spPr>
          <a:xfrm>
            <a:off x="914400" y="4191000"/>
            <a:ext cx="7315200" cy="1754326"/>
          </a:xfrm>
          <a:prstGeom prst="rect">
            <a:avLst/>
          </a:prstGeom>
          <a:noFill/>
          <a:ln>
            <a:solidFill>
              <a:srgbClr val="0070C0"/>
            </a:solidFill>
          </a:ln>
        </p:spPr>
        <p:txBody>
          <a:bodyPr wrap="square" rtlCol="0">
            <a:spAutoFit/>
          </a:bodyPr>
          <a:lstStyle/>
          <a:p>
            <a:r>
              <a:rPr lang="en-US" dirty="0" smtClean="0"/>
              <a:t>The </a:t>
            </a:r>
            <a:r>
              <a:rPr lang="en-US" u="sng" dirty="0" smtClean="0"/>
              <a:t>contrarians</a:t>
            </a:r>
            <a:r>
              <a:rPr lang="en-US" dirty="0" smtClean="0"/>
              <a:t>. As Warren Buffet often says…”I want to be greedy when others are fearful and fearful with others are greedy”. Today’s markets may be pricing credit risk at very wide spread levels, which could imply a near-term economic downturn. These abnormalities may be magnified by lack of bank trading capital and the reduction in proprietary trading desks.</a:t>
            </a:r>
            <a:endParaRPr lang="en-US" dirty="0"/>
          </a:p>
        </p:txBody>
      </p:sp>
      <p:sp>
        <p:nvSpPr>
          <p:cNvPr id="9" name="TextBox 8"/>
          <p:cNvSpPr txBox="1"/>
          <p:nvPr/>
        </p:nvSpPr>
        <p:spPr>
          <a:xfrm>
            <a:off x="3657600" y="3886200"/>
            <a:ext cx="1981200" cy="369332"/>
          </a:xfrm>
          <a:prstGeom prst="rect">
            <a:avLst/>
          </a:prstGeom>
          <a:noFill/>
        </p:spPr>
        <p:txBody>
          <a:bodyPr wrap="square" rtlCol="0">
            <a:spAutoFit/>
          </a:bodyPr>
          <a:lstStyle/>
          <a:p>
            <a:r>
              <a:rPr lang="en-US" dirty="0" smtClean="0"/>
              <a:t>Camp # 2</a:t>
            </a:r>
            <a:endParaRPr lang="en-US" dirty="0"/>
          </a:p>
        </p:txBody>
      </p:sp>
      <p:sp>
        <p:nvSpPr>
          <p:cNvPr id="10" name="TextBox 9"/>
          <p:cNvSpPr txBox="1"/>
          <p:nvPr/>
        </p:nvSpPr>
        <p:spPr>
          <a:xfrm>
            <a:off x="3581400" y="3352800"/>
            <a:ext cx="1219200" cy="369332"/>
          </a:xfrm>
          <a:prstGeom prst="rect">
            <a:avLst/>
          </a:prstGeom>
          <a:noFill/>
        </p:spPr>
        <p:txBody>
          <a:bodyPr wrap="square" rtlCol="0">
            <a:spAutoFit/>
          </a:bodyPr>
          <a:lstStyle/>
          <a:p>
            <a:pPr algn="ctr"/>
            <a:r>
              <a:rPr lang="en-US" dirty="0" smtClean="0"/>
              <a:t>vs.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Scoring MBS Pools of Same Coupon, Program &amp; Pay-Up</a:t>
            </a:r>
            <a:endParaRPr lang="en-US" dirty="0"/>
          </a:p>
        </p:txBody>
      </p:sp>
      <p:sp>
        <p:nvSpPr>
          <p:cNvPr id="6" name="Slide Number Placeholder 5"/>
          <p:cNvSpPr>
            <a:spLocks noGrp="1"/>
          </p:cNvSpPr>
          <p:nvPr>
            <p:ph type="sldNum" sz="quarter" idx="12"/>
          </p:nvPr>
        </p:nvSpPr>
        <p:spPr/>
        <p:txBody>
          <a:bodyPr/>
          <a:lstStyle/>
          <a:p>
            <a:fld id="{F6F90A34-74D6-4DAA-86A6-A76A26D780FA}" type="slidenum">
              <a:rPr lang="en-US" smtClean="0"/>
              <a:pPr/>
              <a:t>60</a:t>
            </a:fld>
            <a:endParaRPr lang="en-US" dirty="0"/>
          </a:p>
        </p:txBody>
      </p:sp>
      <p:sp>
        <p:nvSpPr>
          <p:cNvPr id="23" name="TextBox 22"/>
          <p:cNvSpPr txBox="1"/>
          <p:nvPr/>
        </p:nvSpPr>
        <p:spPr>
          <a:xfrm>
            <a:off x="304800" y="1371600"/>
            <a:ext cx="8382000" cy="954107"/>
          </a:xfrm>
          <a:prstGeom prst="rect">
            <a:avLst/>
          </a:prstGeom>
          <a:noFill/>
          <a:ln>
            <a:solidFill>
              <a:srgbClr val="0070C0"/>
            </a:solidFill>
          </a:ln>
        </p:spPr>
        <p:txBody>
          <a:bodyPr wrap="square" rtlCol="0">
            <a:spAutoFit/>
          </a:bodyPr>
          <a:lstStyle/>
          <a:p>
            <a:pPr marL="173038" lvl="0" indent="-112713">
              <a:buFont typeface="Arial" pitchFamily="34" charset="0"/>
              <a:buChar char="•"/>
            </a:pPr>
            <a:r>
              <a:rPr lang="en-US" sz="1400" dirty="0" smtClean="0"/>
              <a:t>  Cusip specific MBS pools (i.e. non-TBA) are often offered in similar price buckets</a:t>
            </a:r>
          </a:p>
          <a:p>
            <a:pPr marL="173038" lvl="0" indent="-112713">
              <a:buFont typeface="Arial" pitchFamily="34" charset="0"/>
              <a:buChar char="•"/>
            </a:pPr>
            <a:r>
              <a:rPr lang="en-US" sz="1400" dirty="0" smtClean="0"/>
              <a:t>  Wall Street dealers price pools using one or two dominant characteristics (i.e. Vintage, Loan  Size) </a:t>
            </a:r>
          </a:p>
          <a:p>
            <a:pPr marL="173038" lvl="0" indent="-112713">
              <a:buFont typeface="Arial" pitchFamily="34" charset="0"/>
              <a:buChar char="•"/>
            </a:pPr>
            <a:r>
              <a:rPr lang="en-US" sz="1400" dirty="0" smtClean="0"/>
              <a:t>  Dealers moving high volumes tend to ignore second or third level pool attributes .</a:t>
            </a:r>
          </a:p>
          <a:p>
            <a:pPr marL="173038" lvl="0" indent="-112713">
              <a:buFont typeface="Arial" pitchFamily="34" charset="0"/>
              <a:buChar char="•"/>
            </a:pPr>
            <a:r>
              <a:rPr lang="en-US" sz="1400" dirty="0" smtClean="0"/>
              <a:t>  Our Pool Scoring Model seeks to identify added value from these pricing inefficiencies.</a:t>
            </a:r>
          </a:p>
        </p:txBody>
      </p:sp>
      <p:sp>
        <p:nvSpPr>
          <p:cNvPr id="9" name="TextBox 8"/>
          <p:cNvSpPr txBox="1"/>
          <p:nvPr/>
        </p:nvSpPr>
        <p:spPr>
          <a:xfrm>
            <a:off x="304800" y="5181600"/>
            <a:ext cx="8534400" cy="954107"/>
          </a:xfrm>
          <a:prstGeom prst="rect">
            <a:avLst/>
          </a:prstGeom>
          <a:noFill/>
          <a:ln>
            <a:solidFill>
              <a:srgbClr val="0070C0"/>
            </a:solidFill>
          </a:ln>
        </p:spPr>
        <p:txBody>
          <a:bodyPr wrap="square" rtlCol="0">
            <a:spAutoFit/>
          </a:bodyPr>
          <a:lstStyle/>
          <a:p>
            <a:pPr marL="284163" lvl="0" indent="-50800">
              <a:buFont typeface="Arial" pitchFamily="34" charset="0"/>
              <a:buChar char="•"/>
            </a:pPr>
            <a:r>
              <a:rPr lang="en-US" sz="1400" dirty="0" smtClean="0"/>
              <a:t> Our model  example above identifies Pool BA6388 as the pool with the most attractive red or slow-pay pool characteristics (score of 43). </a:t>
            </a:r>
          </a:p>
          <a:p>
            <a:pPr marL="284163" lvl="0" indent="-50800">
              <a:buFont typeface="Arial" pitchFamily="34" charset="0"/>
              <a:buChar char="•"/>
            </a:pPr>
            <a:r>
              <a:rPr lang="en-US" sz="1400" dirty="0" smtClean="0"/>
              <a:t>To evaluate pools with different MBS Coupons, MBS Maturities (i.e. 30-Year vs. 15-Yr), and pay-ups we use Yield Book to compare option-adjusted spread (OAS) across the various MBS alternatives.</a:t>
            </a:r>
          </a:p>
        </p:txBody>
      </p:sp>
      <p:graphicFrame>
        <p:nvGraphicFramePr>
          <p:cNvPr id="10" name="Chart 9"/>
          <p:cNvGraphicFramePr/>
          <p:nvPr/>
        </p:nvGraphicFramePr>
        <p:xfrm>
          <a:off x="533400" y="2362200"/>
          <a:ext cx="7924800" cy="26241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838200" y="4953000"/>
            <a:ext cx="2057400" cy="215444"/>
          </a:xfrm>
          <a:prstGeom prst="rect">
            <a:avLst/>
          </a:prstGeom>
          <a:noFill/>
        </p:spPr>
        <p:txBody>
          <a:bodyPr wrap="square" rtlCol="0">
            <a:spAutoFit/>
          </a:bodyPr>
          <a:lstStyle/>
          <a:p>
            <a:r>
              <a:rPr lang="en-US" sz="800" dirty="0" smtClean="0"/>
              <a:t>Source: Fifth Third Securities 1-22-16</a:t>
            </a:r>
            <a:endParaRPr lang="en-US" sz="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Our Model quantifies risk via calculating breakevens</a:t>
            </a:r>
            <a:endParaRPr lang="en-US" b="1" dirty="0"/>
          </a:p>
        </p:txBody>
      </p:sp>
      <p:sp>
        <p:nvSpPr>
          <p:cNvPr id="6" name="Slide Number Placeholder 5"/>
          <p:cNvSpPr>
            <a:spLocks noGrp="1"/>
          </p:cNvSpPr>
          <p:nvPr>
            <p:ph type="sldNum" sz="quarter" idx="12"/>
          </p:nvPr>
        </p:nvSpPr>
        <p:spPr/>
        <p:txBody>
          <a:bodyPr/>
          <a:lstStyle/>
          <a:p>
            <a:fld id="{F6F90A34-74D6-4DAA-86A6-A76A26D780FA}" type="slidenum">
              <a:rPr lang="en-US" smtClean="0"/>
              <a:pPr/>
              <a:t>61</a:t>
            </a:fld>
            <a:endParaRPr lang="en-US" dirty="0"/>
          </a:p>
        </p:txBody>
      </p:sp>
      <p:sp>
        <p:nvSpPr>
          <p:cNvPr id="7" name="Right Arrow 6"/>
          <p:cNvSpPr/>
          <p:nvPr/>
        </p:nvSpPr>
        <p:spPr>
          <a:xfrm>
            <a:off x="2286000" y="3429000"/>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a:off x="4419600" y="2362200"/>
            <a:ext cx="533400" cy="533400"/>
          </a:xfrm>
          <a:prstGeom prst="downArrow">
            <a:avLst>
              <a:gd name="adj1" fmla="val 50000"/>
              <a:gd name="adj2" fmla="val 443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0800000" flipV="1">
            <a:off x="6096000" y="3505200"/>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733800" y="3200400"/>
            <a:ext cx="1981200" cy="914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191000" y="3429000"/>
            <a:ext cx="1219200" cy="523220"/>
          </a:xfrm>
          <a:prstGeom prst="rect">
            <a:avLst/>
          </a:prstGeom>
          <a:noFill/>
        </p:spPr>
        <p:txBody>
          <a:bodyPr wrap="square" rtlCol="0">
            <a:spAutoFit/>
          </a:bodyPr>
          <a:lstStyle/>
          <a:p>
            <a:r>
              <a:rPr lang="en-US" sz="1400" dirty="0" smtClean="0"/>
              <a:t>Breakeven Calculation</a:t>
            </a:r>
            <a:endParaRPr lang="en-US" sz="1400" dirty="0"/>
          </a:p>
        </p:txBody>
      </p:sp>
      <p:sp>
        <p:nvSpPr>
          <p:cNvPr id="12" name="TextBox 11"/>
          <p:cNvSpPr txBox="1"/>
          <p:nvPr/>
        </p:nvSpPr>
        <p:spPr>
          <a:xfrm>
            <a:off x="685800" y="3429000"/>
            <a:ext cx="1295400" cy="461665"/>
          </a:xfrm>
          <a:prstGeom prst="rect">
            <a:avLst/>
          </a:prstGeom>
          <a:solidFill>
            <a:schemeClr val="tx2">
              <a:lumMod val="20000"/>
              <a:lumOff val="80000"/>
            </a:schemeClr>
          </a:solidFill>
          <a:ln>
            <a:solidFill>
              <a:schemeClr val="tx1"/>
            </a:solidFill>
          </a:ln>
        </p:spPr>
        <p:txBody>
          <a:bodyPr wrap="square" rtlCol="0">
            <a:spAutoFit/>
          </a:bodyPr>
          <a:lstStyle/>
          <a:p>
            <a:pPr algn="ctr"/>
            <a:r>
              <a:rPr lang="en-US" sz="1200" dirty="0" smtClean="0"/>
              <a:t>CPR speed differential</a:t>
            </a:r>
            <a:endParaRPr lang="en-US" sz="1200" dirty="0"/>
          </a:p>
        </p:txBody>
      </p:sp>
      <p:sp>
        <p:nvSpPr>
          <p:cNvPr id="13" name="TextBox 12"/>
          <p:cNvSpPr txBox="1"/>
          <p:nvPr/>
        </p:nvSpPr>
        <p:spPr>
          <a:xfrm>
            <a:off x="4114800" y="1752600"/>
            <a:ext cx="1295400" cy="461665"/>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1200" dirty="0" smtClean="0"/>
              <a:t>Pool Pay-Up</a:t>
            </a:r>
          </a:p>
          <a:p>
            <a:endParaRPr lang="en-US" sz="1200" dirty="0"/>
          </a:p>
        </p:txBody>
      </p:sp>
      <p:sp>
        <p:nvSpPr>
          <p:cNvPr id="14" name="TextBox 13"/>
          <p:cNvSpPr txBox="1"/>
          <p:nvPr/>
        </p:nvSpPr>
        <p:spPr>
          <a:xfrm>
            <a:off x="7162800" y="3505200"/>
            <a:ext cx="1219200" cy="461665"/>
          </a:xfrm>
          <a:prstGeom prst="rect">
            <a:avLst/>
          </a:prstGeom>
          <a:solidFill>
            <a:schemeClr val="accent1">
              <a:lumMod val="40000"/>
              <a:lumOff val="60000"/>
            </a:schemeClr>
          </a:solidFill>
          <a:ln>
            <a:solidFill>
              <a:schemeClr val="tx1"/>
            </a:solidFill>
          </a:ln>
        </p:spPr>
        <p:txBody>
          <a:bodyPr wrap="square" rtlCol="0">
            <a:spAutoFit/>
          </a:bodyPr>
          <a:lstStyle/>
          <a:p>
            <a:pPr algn="ctr"/>
            <a:r>
              <a:rPr lang="en-US" sz="1200" dirty="0" smtClean="0"/>
              <a:t># Months to recoup pay-up</a:t>
            </a:r>
            <a:endParaRPr lang="en-US" sz="1200" dirty="0"/>
          </a:p>
        </p:txBody>
      </p:sp>
      <p:sp>
        <p:nvSpPr>
          <p:cNvPr id="15" name="TextBox 14"/>
          <p:cNvSpPr txBox="1"/>
          <p:nvPr/>
        </p:nvSpPr>
        <p:spPr>
          <a:xfrm>
            <a:off x="381000" y="5257800"/>
            <a:ext cx="8229600" cy="830997"/>
          </a:xfrm>
          <a:prstGeom prst="rect">
            <a:avLst/>
          </a:prstGeom>
          <a:noFill/>
          <a:ln>
            <a:solidFill>
              <a:srgbClr val="0070C0"/>
            </a:solidFill>
          </a:ln>
        </p:spPr>
        <p:txBody>
          <a:bodyPr wrap="square" rtlCol="0">
            <a:spAutoFit/>
          </a:bodyPr>
          <a:lstStyle/>
          <a:p>
            <a:r>
              <a:rPr lang="en-US" sz="1600" dirty="0" smtClean="0"/>
              <a:t>Our model requires two of the above three variables to calculate the breakeven on the third factor. This approach quantifies the risk of using our Pool Scoring Selection Model to identify and score pools within the MBS market.</a:t>
            </a:r>
            <a:endParaRPr lang="en-US" sz="16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6F90A34-74D6-4DAA-86A6-A76A26D780FA}" type="slidenum">
              <a:rPr lang="en-US" smtClean="0"/>
              <a:pPr/>
              <a:t>62</a:t>
            </a:fld>
            <a:endParaRPr lang="en-US" dirty="0"/>
          </a:p>
        </p:txBody>
      </p:sp>
      <p:sp>
        <p:nvSpPr>
          <p:cNvPr id="7" name="TextBox 6"/>
          <p:cNvSpPr txBox="1"/>
          <p:nvPr/>
        </p:nvSpPr>
        <p:spPr>
          <a:xfrm>
            <a:off x="838200" y="3352800"/>
            <a:ext cx="7086600" cy="369332"/>
          </a:xfrm>
          <a:prstGeom prst="rect">
            <a:avLst/>
          </a:prstGeom>
          <a:noFill/>
          <a:ln>
            <a:solidFill>
              <a:srgbClr val="0070C0"/>
            </a:solidFill>
          </a:ln>
        </p:spPr>
        <p:txBody>
          <a:bodyPr wrap="square" rtlCol="0">
            <a:spAutoFit/>
          </a:bodyPr>
          <a:lstStyle/>
          <a:p>
            <a:pPr algn="ctr"/>
            <a:r>
              <a:rPr lang="en-US" dirty="0" smtClean="0"/>
              <a:t>Example #3-Evaluating the cost of staying in cash</a:t>
            </a:r>
            <a:endParaRPr lang="en-US" dirty="0"/>
          </a:p>
        </p:txBody>
      </p:sp>
      <p:sp>
        <p:nvSpPr>
          <p:cNvPr id="8" name="TextBox 7"/>
          <p:cNvSpPr txBox="1"/>
          <p:nvPr/>
        </p:nvSpPr>
        <p:spPr>
          <a:xfrm>
            <a:off x="1066800" y="2362200"/>
            <a:ext cx="7010400" cy="369332"/>
          </a:xfrm>
          <a:prstGeom prst="rect">
            <a:avLst/>
          </a:prstGeom>
          <a:noFill/>
        </p:spPr>
        <p:txBody>
          <a:bodyPr wrap="square" rtlCol="0">
            <a:spAutoFit/>
          </a:bodyPr>
          <a:lstStyle/>
          <a:p>
            <a:r>
              <a:rPr lang="en-US" u="sng" dirty="0" smtClean="0">
                <a:solidFill>
                  <a:srgbClr val="FF0000"/>
                </a:solidFill>
              </a:rPr>
              <a:t>Using breakevens to recommend the merits of the “risk-off” trade</a:t>
            </a:r>
            <a:r>
              <a:rPr lang="en-US" u="sng" dirty="0" smtClean="0"/>
              <a:t>.</a:t>
            </a:r>
            <a:endParaRPr lang="en-US" u="sng"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cost of “cash”- 12-Months ago</a:t>
            </a:r>
            <a:endParaRPr lang="en-US" dirty="0"/>
          </a:p>
        </p:txBody>
      </p:sp>
      <p:sp>
        <p:nvSpPr>
          <p:cNvPr id="6" name="Slide Number Placeholder 5"/>
          <p:cNvSpPr>
            <a:spLocks noGrp="1"/>
          </p:cNvSpPr>
          <p:nvPr>
            <p:ph type="sldNum" sz="quarter" idx="12"/>
          </p:nvPr>
        </p:nvSpPr>
        <p:spPr/>
        <p:txBody>
          <a:bodyPr/>
          <a:lstStyle/>
          <a:p>
            <a:fld id="{F6F90A34-74D6-4DAA-86A6-A76A26D780FA}" type="slidenum">
              <a:rPr lang="en-US" smtClean="0"/>
              <a:pPr/>
              <a:t>63</a:t>
            </a:fld>
            <a:endParaRPr lang="en-US" dirty="0"/>
          </a:p>
        </p:txBody>
      </p:sp>
      <p:graphicFrame>
        <p:nvGraphicFramePr>
          <p:cNvPr id="7" name="Table 6"/>
          <p:cNvGraphicFramePr>
            <a:graphicFrameLocks noGrp="1"/>
          </p:cNvGraphicFramePr>
          <p:nvPr/>
        </p:nvGraphicFramePr>
        <p:xfrm>
          <a:off x="457200" y="1981204"/>
          <a:ext cx="7315200" cy="2550815"/>
        </p:xfrm>
        <a:graphic>
          <a:graphicData uri="http://schemas.openxmlformats.org/drawingml/2006/table">
            <a:tbl>
              <a:tblPr/>
              <a:tblGrid>
                <a:gridCol w="560922"/>
                <a:gridCol w="720700"/>
                <a:gridCol w="805688"/>
                <a:gridCol w="747896"/>
                <a:gridCol w="1009659"/>
                <a:gridCol w="815886"/>
                <a:gridCol w="761493"/>
                <a:gridCol w="829484"/>
                <a:gridCol w="1063472"/>
              </a:tblGrid>
              <a:tr h="372685">
                <a:tc>
                  <a:txBody>
                    <a:bodyPr/>
                    <a:lstStyle/>
                    <a:p>
                      <a:pPr algn="ctr" fontAlgn="b"/>
                      <a:r>
                        <a:rPr lang="en-US" sz="900" b="1" i="0" u="none" strike="noStrike" dirty="0">
                          <a:solidFill>
                            <a:srgbClr val="000000"/>
                          </a:solidFill>
                          <a:latin typeface="Times New Roman"/>
                        </a:rPr>
                        <a:t>Months in Cash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Times New Roman"/>
                        </a:rPr>
                        <a:t> Fed Funds Rate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fontAlgn="b"/>
                      <a:r>
                        <a:rPr lang="en-US" sz="900" b="1" i="0" u="none" strike="noStrike" dirty="0">
                          <a:solidFill>
                            <a:srgbClr val="000000"/>
                          </a:solidFill>
                          <a:latin typeface="Times New Roman"/>
                        </a:rPr>
                        <a:t>Accumulated Income</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fontAlgn="b"/>
                      <a:r>
                        <a:rPr lang="en-US" sz="900" b="1" i="0" u="none" strike="noStrike" dirty="0">
                          <a:solidFill>
                            <a:srgbClr val="000000"/>
                          </a:solidFill>
                          <a:latin typeface="Times New Roman"/>
                        </a:rPr>
                        <a:t>Alternative Inv Yield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900" b="1" i="0" u="none" strike="noStrike" dirty="0">
                          <a:solidFill>
                            <a:srgbClr val="000000"/>
                          </a:solidFill>
                          <a:latin typeface="Times New Roman"/>
                        </a:rPr>
                        <a:t>Accumulated Income</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900" b="1" i="0" u="none" strike="noStrike" dirty="0">
                          <a:solidFill>
                            <a:srgbClr val="FFFFFF"/>
                          </a:solidFill>
                          <a:latin typeface="Times New Roman"/>
                        </a:rPr>
                        <a:t>Foregone Income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1" i="0" u="none" strike="noStrike" dirty="0">
                          <a:solidFill>
                            <a:srgbClr val="000000"/>
                          </a:solidFill>
                          <a:latin typeface="Times New Roman"/>
                        </a:rPr>
                        <a:t>Remaining term (Yrs)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1" i="0" u="none" strike="noStrike" dirty="0">
                          <a:solidFill>
                            <a:srgbClr val="000000"/>
                          </a:solidFill>
                          <a:latin typeface="Times New Roman"/>
                        </a:rPr>
                        <a:t>Inc ome to "Breakeven"</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1" i="0" u="none" strike="noStrike" dirty="0">
                          <a:solidFill>
                            <a:srgbClr val="000000"/>
                          </a:solidFill>
                          <a:latin typeface="Times New Roman"/>
                        </a:rPr>
                        <a:t>Yield </a:t>
                      </a:r>
                      <a:r>
                        <a:rPr lang="en-US" sz="900" b="1" i="0" u="none" strike="noStrike" dirty="0" smtClean="0">
                          <a:solidFill>
                            <a:srgbClr val="000000"/>
                          </a:solidFill>
                          <a:latin typeface="Times New Roman"/>
                        </a:rPr>
                        <a:t>Needed</a:t>
                      </a:r>
                    </a:p>
                    <a:p>
                      <a:pPr algn="ctr" fontAlgn="b"/>
                      <a:r>
                        <a:rPr lang="en-US" sz="900" b="1" i="0" u="none" strike="noStrike" dirty="0" smtClean="0">
                          <a:solidFill>
                            <a:srgbClr val="000000"/>
                          </a:solidFill>
                          <a:latin typeface="Times New Roman"/>
                        </a:rPr>
                        <a:t>   </a:t>
                      </a:r>
                      <a:r>
                        <a:rPr lang="en-US" sz="900" b="1" i="0" u="none" strike="noStrike" dirty="0">
                          <a:solidFill>
                            <a:srgbClr val="000000"/>
                          </a:solidFill>
                          <a:latin typeface="Times New Roman"/>
                        </a:rPr>
                        <a:t>to BE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217813">
                <a:tc>
                  <a:txBody>
                    <a:bodyPr/>
                    <a:lstStyle/>
                    <a:p>
                      <a:pPr algn="ctr" fontAlgn="b"/>
                      <a:r>
                        <a:rPr lang="en-US" sz="1200" b="1" i="0" u="none" strike="noStrike" dirty="0">
                          <a:solidFill>
                            <a:srgbClr val="000000"/>
                          </a:solidFill>
                          <a:latin typeface="Times New Roman"/>
                        </a:rPr>
                        <a:t>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0.06%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$3,000</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ctr" fontAlgn="b"/>
                      <a:r>
                        <a:rPr lang="en-US" sz="1200" b="1" i="0" u="none" strike="noStrike" dirty="0">
                          <a:solidFill>
                            <a:srgbClr val="000000"/>
                          </a:solidFill>
                          <a:latin typeface="Times New Roman"/>
                        </a:rPr>
                        <a:t>$60,000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r" fontAlgn="b"/>
                      <a:r>
                        <a:rPr lang="en-US" sz="1200" b="1" i="0" u="none" strike="noStrike" dirty="0">
                          <a:solidFill>
                            <a:srgbClr val="FFFFFF"/>
                          </a:solidFill>
                          <a:latin typeface="Times New Roman"/>
                        </a:rPr>
                        <a:t>($57,000)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latin typeface="Times New Roman"/>
                        </a:rPr>
                        <a:t>2.75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$717,000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1.30%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217813">
                <a:tc>
                  <a:txBody>
                    <a:bodyPr/>
                    <a:lstStyle/>
                    <a:p>
                      <a:pPr algn="ctr" fontAlgn="b"/>
                      <a:r>
                        <a:rPr lang="en-US" sz="1200" b="1" i="0" u="none" strike="noStrike" dirty="0">
                          <a:solidFill>
                            <a:srgbClr val="000000"/>
                          </a:solidFill>
                          <a:latin typeface="Times New Roman"/>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0.06%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$6,000</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ctr" fontAlgn="b"/>
                      <a:r>
                        <a:rPr lang="en-US" sz="1200" b="1" i="0" u="none" strike="noStrike" dirty="0">
                          <a:solidFill>
                            <a:srgbClr val="000000"/>
                          </a:solidFill>
                          <a:latin typeface="Times New Roman"/>
                        </a:rPr>
                        <a:t>$120,000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r" fontAlgn="b"/>
                      <a:r>
                        <a:rPr lang="en-US" sz="1200" b="1" i="0" u="none" strike="noStrike" dirty="0">
                          <a:solidFill>
                            <a:srgbClr val="FFFFFF"/>
                          </a:solidFill>
                          <a:latin typeface="Times New Roman"/>
                        </a:rPr>
                        <a:t>($114,000)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latin typeface="Times New Roman"/>
                        </a:rPr>
                        <a:t>2.50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$714,000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1.43%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217813">
                <a:tc>
                  <a:txBody>
                    <a:bodyPr/>
                    <a:lstStyle/>
                    <a:p>
                      <a:pPr algn="ctr" fontAlgn="b"/>
                      <a:r>
                        <a:rPr lang="en-US" sz="1200" b="1" i="0" u="none" strike="noStrike" dirty="0">
                          <a:solidFill>
                            <a:srgbClr val="000000"/>
                          </a:solidFill>
                          <a:latin typeface="Times New Roman"/>
                        </a:rPr>
                        <a:t>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0.06%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$9,000</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ctr" fontAlgn="b"/>
                      <a:r>
                        <a:rPr lang="en-US" sz="1200" b="1" i="0" u="none" strike="noStrike" dirty="0">
                          <a:solidFill>
                            <a:srgbClr val="000000"/>
                          </a:solidFill>
                          <a:latin typeface="Times New Roman"/>
                        </a:rPr>
                        <a:t>$180,000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r" fontAlgn="b"/>
                      <a:r>
                        <a:rPr lang="en-US" sz="1200" b="1" i="0" u="none" strike="noStrike" dirty="0">
                          <a:solidFill>
                            <a:srgbClr val="FFFFFF"/>
                          </a:solidFill>
                          <a:latin typeface="Times New Roman"/>
                        </a:rPr>
                        <a:t>($171,000)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latin typeface="Times New Roman"/>
                        </a:rPr>
                        <a:t>2.25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$711,000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1.58%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FF"/>
                    </a:solidFill>
                  </a:tcPr>
                </a:tc>
              </a:tr>
              <a:tr h="217813">
                <a:tc>
                  <a:txBody>
                    <a:bodyPr/>
                    <a:lstStyle/>
                    <a:p>
                      <a:pPr algn="ctr" fontAlgn="b"/>
                      <a:r>
                        <a:rPr lang="en-US" sz="1200" b="1" i="0" u="none" strike="noStrike" dirty="0">
                          <a:solidFill>
                            <a:srgbClr val="000000"/>
                          </a:solidFill>
                          <a:latin typeface="Times New Roman"/>
                        </a:rPr>
                        <a:t>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0.06%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$12,000</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ctr" fontAlgn="b"/>
                      <a:r>
                        <a:rPr lang="en-US" sz="1200" b="1" i="0" u="none" strike="noStrike" dirty="0">
                          <a:solidFill>
                            <a:srgbClr val="000000"/>
                          </a:solidFill>
                          <a:latin typeface="Times New Roman"/>
                        </a:rPr>
                        <a:t>$240,000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r" fontAlgn="b"/>
                      <a:r>
                        <a:rPr lang="en-US" sz="1200" b="1" i="0" u="none" strike="noStrike" dirty="0">
                          <a:solidFill>
                            <a:srgbClr val="FFFFFF"/>
                          </a:solidFill>
                          <a:latin typeface="Times New Roman"/>
                        </a:rPr>
                        <a:t>($228,000)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latin typeface="Times New Roman"/>
                        </a:rPr>
                        <a:t>2.00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$708,000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1.77%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FF"/>
                    </a:solidFill>
                  </a:tcPr>
                </a:tc>
              </a:tr>
              <a:tr h="217813">
                <a:tc>
                  <a:txBody>
                    <a:bodyPr/>
                    <a:lstStyle/>
                    <a:p>
                      <a:pPr algn="ctr" fontAlgn="b"/>
                      <a:r>
                        <a:rPr lang="en-US" sz="1200" b="1" i="0" u="none" strike="noStrike" dirty="0">
                          <a:solidFill>
                            <a:srgbClr val="000000"/>
                          </a:solidFill>
                          <a:latin typeface="Times New Roman"/>
                        </a:rPr>
                        <a:t>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0.06%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$15,000</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ctr" fontAlgn="b"/>
                      <a:r>
                        <a:rPr lang="en-US" sz="1200" b="1" i="0" u="none" strike="noStrike" dirty="0">
                          <a:solidFill>
                            <a:srgbClr val="000000"/>
                          </a:solidFill>
                          <a:latin typeface="Times New Roman"/>
                        </a:rPr>
                        <a:t>$300,000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r" fontAlgn="b"/>
                      <a:r>
                        <a:rPr lang="en-US" sz="1200" b="1" i="0" u="none" strike="noStrike" dirty="0">
                          <a:solidFill>
                            <a:srgbClr val="FFFFFF"/>
                          </a:solidFill>
                          <a:latin typeface="Times New Roman"/>
                        </a:rPr>
                        <a:t>($285,000)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latin typeface="Times New Roman"/>
                        </a:rPr>
                        <a:t>1.75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$705,000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2.01%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FF"/>
                    </a:solidFill>
                  </a:tcPr>
                </a:tc>
              </a:tr>
              <a:tr h="217813">
                <a:tc>
                  <a:txBody>
                    <a:bodyPr/>
                    <a:lstStyle/>
                    <a:p>
                      <a:pPr algn="ctr" fontAlgn="b"/>
                      <a:r>
                        <a:rPr lang="en-US" sz="1200" b="1" i="0" u="none" strike="noStrike" dirty="0">
                          <a:solidFill>
                            <a:srgbClr val="000000"/>
                          </a:solidFill>
                          <a:latin typeface="Times New Roman"/>
                        </a:rPr>
                        <a:t>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0.06%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$18,000</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ctr" fontAlgn="b"/>
                      <a:r>
                        <a:rPr lang="en-US" sz="1200" b="1" i="0" u="none" strike="noStrike" dirty="0">
                          <a:solidFill>
                            <a:srgbClr val="000000"/>
                          </a:solidFill>
                          <a:latin typeface="Times New Roman"/>
                        </a:rPr>
                        <a:t>$360,000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r" fontAlgn="b"/>
                      <a:r>
                        <a:rPr lang="en-US" sz="1200" b="1" i="0" u="none" strike="noStrike" dirty="0">
                          <a:solidFill>
                            <a:srgbClr val="FFFFFF"/>
                          </a:solidFill>
                          <a:latin typeface="Times New Roman"/>
                        </a:rPr>
                        <a:t>($342,000)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latin typeface="Times New Roman"/>
                        </a:rPr>
                        <a:t>1.50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$702,000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2.34%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FF"/>
                    </a:solidFill>
                  </a:tcPr>
                </a:tc>
              </a:tr>
              <a:tr h="217813">
                <a:tc>
                  <a:txBody>
                    <a:bodyPr/>
                    <a:lstStyle/>
                    <a:p>
                      <a:pPr algn="ctr" fontAlgn="b"/>
                      <a:r>
                        <a:rPr lang="en-US" sz="1200" b="1" i="0" u="none" strike="noStrike" dirty="0">
                          <a:solidFill>
                            <a:srgbClr val="000000"/>
                          </a:solidFill>
                          <a:latin typeface="Times New Roman"/>
                        </a:rPr>
                        <a:t>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0.06%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$21,000</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ctr" fontAlgn="b"/>
                      <a:r>
                        <a:rPr lang="en-US" sz="1200" b="1" i="0" u="none" strike="noStrike" dirty="0">
                          <a:solidFill>
                            <a:srgbClr val="000000"/>
                          </a:solidFill>
                          <a:latin typeface="Times New Roman"/>
                        </a:rPr>
                        <a:t>$420,000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r" fontAlgn="b"/>
                      <a:r>
                        <a:rPr lang="en-US" sz="1200" b="1" i="0" u="none" strike="noStrike" dirty="0">
                          <a:solidFill>
                            <a:srgbClr val="FFFFFF"/>
                          </a:solidFill>
                          <a:latin typeface="Times New Roman"/>
                        </a:rPr>
                        <a:t>($399,000)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latin typeface="Times New Roman"/>
                        </a:rPr>
                        <a:t>1.25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$699,000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2.80%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FF"/>
                    </a:solidFill>
                  </a:tcPr>
                </a:tc>
              </a:tr>
              <a:tr h="217813">
                <a:tc>
                  <a:txBody>
                    <a:bodyPr/>
                    <a:lstStyle/>
                    <a:p>
                      <a:pPr algn="ctr" fontAlgn="b"/>
                      <a:r>
                        <a:rPr lang="en-US" sz="1200" b="1" i="0" u="none" strike="noStrike" dirty="0">
                          <a:solidFill>
                            <a:srgbClr val="000000"/>
                          </a:solidFill>
                          <a:latin typeface="Times New Roman"/>
                        </a:rPr>
                        <a:t>24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0.06%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$24,000</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ctr" fontAlgn="b"/>
                      <a:r>
                        <a:rPr lang="en-US" sz="1200" b="1" i="0" u="none" strike="noStrike" dirty="0">
                          <a:solidFill>
                            <a:srgbClr val="000000"/>
                          </a:solidFill>
                          <a:latin typeface="Times New Roman"/>
                        </a:rPr>
                        <a:t>$480,000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r" fontAlgn="b"/>
                      <a:r>
                        <a:rPr lang="en-US" sz="1200" b="1" i="0" u="none" strike="noStrike" dirty="0">
                          <a:solidFill>
                            <a:srgbClr val="FFFFFF"/>
                          </a:solidFill>
                          <a:latin typeface="Times New Roman"/>
                        </a:rPr>
                        <a:t>($456,000)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latin typeface="Times New Roman"/>
                        </a:rPr>
                        <a:t>1.00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$696,000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3.48%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FF"/>
                    </a:solidFill>
                  </a:tcPr>
                </a:tc>
              </a:tr>
              <a:tr h="217813">
                <a:tc>
                  <a:txBody>
                    <a:bodyPr/>
                    <a:lstStyle/>
                    <a:p>
                      <a:pPr algn="ctr" fontAlgn="b"/>
                      <a:r>
                        <a:rPr lang="en-US" sz="1200" b="1" i="0" u="none" strike="noStrike" dirty="0">
                          <a:solidFill>
                            <a:srgbClr val="000000"/>
                          </a:solidFill>
                          <a:latin typeface="Times New Roman"/>
                        </a:rPr>
                        <a:t>27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0.06%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$27,000</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ctr" fontAlgn="b"/>
                      <a:r>
                        <a:rPr lang="en-US" sz="1200" b="1" i="0" u="none" strike="noStrike" dirty="0">
                          <a:solidFill>
                            <a:srgbClr val="000000"/>
                          </a:solidFill>
                          <a:latin typeface="Times New Roman"/>
                        </a:rPr>
                        <a:t>$540,000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r" fontAlgn="b"/>
                      <a:r>
                        <a:rPr lang="en-US" sz="1200" b="1" i="0" u="none" strike="noStrike" dirty="0">
                          <a:solidFill>
                            <a:srgbClr val="FFFFFF"/>
                          </a:solidFill>
                          <a:latin typeface="Times New Roman"/>
                        </a:rPr>
                        <a:t>($513,000)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latin typeface="Times New Roman"/>
                        </a:rPr>
                        <a:t>0.75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$693,000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4.62%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FF"/>
                    </a:solidFill>
                  </a:tcPr>
                </a:tc>
              </a:tr>
              <a:tr h="217813">
                <a:tc>
                  <a:txBody>
                    <a:bodyPr/>
                    <a:lstStyle/>
                    <a:p>
                      <a:pPr algn="ctr" fontAlgn="b"/>
                      <a:r>
                        <a:rPr lang="en-US" sz="1200" b="1" i="0" u="none" strike="noStrike" dirty="0">
                          <a:solidFill>
                            <a:srgbClr val="000000"/>
                          </a:solidFill>
                          <a:latin typeface="Times New Roman"/>
                        </a:rPr>
                        <a:t>30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0.06%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$30,000</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200" b="1" i="0" u="none" strike="noStrike" dirty="0">
                          <a:solidFill>
                            <a:srgbClr val="000000"/>
                          </a:solidFill>
                          <a:latin typeface="Times New Roman"/>
                        </a:rPr>
                        <a:t>$600,000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200" b="1" i="0" u="none" strike="noStrike" dirty="0">
                          <a:solidFill>
                            <a:srgbClr val="FFFFFF"/>
                          </a:solidFill>
                          <a:latin typeface="Times New Roman"/>
                        </a:rPr>
                        <a:t>($570,000)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latin typeface="Times New Roman"/>
                        </a:rPr>
                        <a:t>0.50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$690,000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6.90%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bl>
          </a:graphicData>
        </a:graphic>
      </p:graphicFrame>
      <p:sp>
        <p:nvSpPr>
          <p:cNvPr id="8" name="Right Arrow 7"/>
          <p:cNvSpPr/>
          <p:nvPr/>
        </p:nvSpPr>
        <p:spPr>
          <a:xfrm rot="10800000">
            <a:off x="7924800" y="2590800"/>
            <a:ext cx="984963" cy="2598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81000" y="4876800"/>
            <a:ext cx="8001000" cy="830997"/>
          </a:xfrm>
          <a:prstGeom prst="rect">
            <a:avLst/>
          </a:prstGeom>
          <a:noFill/>
          <a:ln>
            <a:solidFill>
              <a:srgbClr val="0070C0"/>
            </a:solidFill>
          </a:ln>
        </p:spPr>
        <p:txBody>
          <a:bodyPr wrap="square" rtlCol="0">
            <a:spAutoFit/>
          </a:bodyPr>
          <a:lstStyle/>
          <a:p>
            <a:r>
              <a:rPr lang="en-US" sz="1600" dirty="0" smtClean="0"/>
              <a:t>Last year an investor staying on the sideline for 6-Months and earning only 6 bps on idle cash, would have to find an investment yielding 23 bps higher (1.43%) than the 3-Year alternative over the remaining 2.5 years of the investment horizon to breakeven</a:t>
            </a:r>
            <a:endParaRPr lang="en-US" sz="16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cost of staying in Cash</a:t>
            </a:r>
            <a:endParaRPr lang="en-US" dirty="0"/>
          </a:p>
        </p:txBody>
      </p:sp>
      <p:sp>
        <p:nvSpPr>
          <p:cNvPr id="6" name="Slide Number Placeholder 5"/>
          <p:cNvSpPr>
            <a:spLocks noGrp="1"/>
          </p:cNvSpPr>
          <p:nvPr>
            <p:ph type="sldNum" sz="quarter" idx="12"/>
          </p:nvPr>
        </p:nvSpPr>
        <p:spPr/>
        <p:txBody>
          <a:bodyPr/>
          <a:lstStyle/>
          <a:p>
            <a:fld id="{F6F90A34-74D6-4DAA-86A6-A76A26D780FA}" type="slidenum">
              <a:rPr lang="en-US" smtClean="0"/>
              <a:pPr/>
              <a:t>64</a:t>
            </a:fld>
            <a:endParaRPr lang="en-US" dirty="0"/>
          </a:p>
        </p:txBody>
      </p:sp>
      <p:graphicFrame>
        <p:nvGraphicFramePr>
          <p:cNvPr id="7" name="Table 6"/>
          <p:cNvGraphicFramePr>
            <a:graphicFrameLocks noGrp="1"/>
          </p:cNvGraphicFramePr>
          <p:nvPr/>
        </p:nvGraphicFramePr>
        <p:xfrm>
          <a:off x="457199" y="1828798"/>
          <a:ext cx="7391400" cy="2875196"/>
        </p:xfrm>
        <a:graphic>
          <a:graphicData uri="http://schemas.openxmlformats.org/drawingml/2006/table">
            <a:tbl>
              <a:tblPr/>
              <a:tblGrid>
                <a:gridCol w="578824"/>
                <a:gridCol w="743701"/>
                <a:gridCol w="831401"/>
                <a:gridCol w="771765"/>
                <a:gridCol w="1041881"/>
                <a:gridCol w="841925"/>
                <a:gridCol w="785796"/>
                <a:gridCol w="855957"/>
                <a:gridCol w="940150"/>
              </a:tblGrid>
              <a:tr h="424681">
                <a:tc>
                  <a:txBody>
                    <a:bodyPr/>
                    <a:lstStyle/>
                    <a:p>
                      <a:pPr algn="ctr" fontAlgn="b"/>
                      <a:r>
                        <a:rPr lang="en-US" sz="900" b="1" i="0" u="none" strike="noStrike" dirty="0">
                          <a:solidFill>
                            <a:srgbClr val="000000"/>
                          </a:solidFill>
                          <a:latin typeface="Times New Roman"/>
                        </a:rPr>
                        <a:t>Months in Cash</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Times New Roman"/>
                        </a:rPr>
                        <a:t> Fed Funds Rate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fontAlgn="b"/>
                      <a:r>
                        <a:rPr lang="en-US" sz="900" b="1" i="0" u="none" strike="noStrike" dirty="0">
                          <a:solidFill>
                            <a:srgbClr val="000000"/>
                          </a:solidFill>
                          <a:latin typeface="Times New Roman"/>
                        </a:rPr>
                        <a:t>Accumulated Income</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fontAlgn="b"/>
                      <a:r>
                        <a:rPr lang="en-US" sz="900" b="1" i="0" u="none" strike="noStrike" dirty="0">
                          <a:solidFill>
                            <a:srgbClr val="000000"/>
                          </a:solidFill>
                          <a:latin typeface="Times New Roman"/>
                        </a:rPr>
                        <a:t>Alternative Inv Yield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900" b="1" i="0" u="none" strike="noStrike" dirty="0" smtClean="0">
                          <a:solidFill>
                            <a:srgbClr val="000000"/>
                          </a:solidFill>
                          <a:latin typeface="Times New Roman"/>
                        </a:rPr>
                        <a:t>Accumulated  </a:t>
                      </a:r>
                      <a:r>
                        <a:rPr lang="en-US" sz="900" b="1" i="0" u="none" strike="noStrike" dirty="0">
                          <a:solidFill>
                            <a:srgbClr val="000000"/>
                          </a:solidFill>
                          <a:latin typeface="Times New Roman"/>
                        </a:rPr>
                        <a:t>Income</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900" b="1" i="0" u="none" strike="noStrike" dirty="0">
                          <a:solidFill>
                            <a:srgbClr val="FFFFFF"/>
                          </a:solidFill>
                          <a:latin typeface="Times New Roman"/>
                        </a:rPr>
                        <a:t>Foregone Income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1" i="0" u="none" strike="noStrike" dirty="0">
                          <a:solidFill>
                            <a:srgbClr val="000000"/>
                          </a:solidFill>
                          <a:latin typeface="Times New Roman"/>
                        </a:rPr>
                        <a:t>Remaining term (Yrs)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1" i="0" u="none" strike="noStrike" dirty="0">
                          <a:solidFill>
                            <a:srgbClr val="000000"/>
                          </a:solidFill>
                          <a:latin typeface="Times New Roman"/>
                        </a:rPr>
                        <a:t>Inc ome to "Breakeven"</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1" i="0" u="none" strike="noStrike" dirty="0">
                          <a:solidFill>
                            <a:srgbClr val="000000"/>
                          </a:solidFill>
                          <a:latin typeface="Times New Roman"/>
                        </a:rPr>
                        <a:t>Yield </a:t>
                      </a:r>
                      <a:r>
                        <a:rPr lang="en-US" sz="900" b="1" i="0" u="none" strike="noStrike" dirty="0" smtClean="0">
                          <a:solidFill>
                            <a:srgbClr val="000000"/>
                          </a:solidFill>
                          <a:latin typeface="Times New Roman"/>
                        </a:rPr>
                        <a:t>Needed       </a:t>
                      </a:r>
                      <a:r>
                        <a:rPr lang="en-US" sz="900" b="1" i="0" u="none" strike="noStrike" dirty="0">
                          <a:solidFill>
                            <a:srgbClr val="000000"/>
                          </a:solidFill>
                          <a:latin typeface="Times New Roman"/>
                        </a:rPr>
                        <a:t>to BE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247729">
                <a:tc>
                  <a:txBody>
                    <a:bodyPr/>
                    <a:lstStyle/>
                    <a:p>
                      <a:pPr algn="ctr" fontAlgn="b"/>
                      <a:r>
                        <a:rPr lang="en-US" sz="1200" b="1" i="0" u="none" strike="noStrike" dirty="0">
                          <a:solidFill>
                            <a:srgbClr val="000000"/>
                          </a:solidFill>
                          <a:latin typeface="Times New Roman"/>
                        </a:rPr>
                        <a:t>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0.37%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$18,500</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ctr" fontAlgn="b"/>
                      <a:r>
                        <a:rPr lang="en-US" sz="1200" b="1" i="0" u="none" strike="noStrike" dirty="0">
                          <a:solidFill>
                            <a:srgbClr val="000000"/>
                          </a:solidFill>
                          <a:latin typeface="Times New Roman"/>
                        </a:rPr>
                        <a:t>$57,500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r" fontAlgn="b"/>
                      <a:r>
                        <a:rPr lang="en-US" sz="1200" b="1" i="0" u="none" strike="noStrike" dirty="0">
                          <a:solidFill>
                            <a:srgbClr val="FFFFFF"/>
                          </a:solidFill>
                          <a:latin typeface="Times New Roman"/>
                        </a:rPr>
                        <a:t>($39,000)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latin typeface="Times New Roman"/>
                        </a:rPr>
                        <a:t>2.75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$671,500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1.22%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247729">
                <a:tc>
                  <a:txBody>
                    <a:bodyPr/>
                    <a:lstStyle/>
                    <a:p>
                      <a:pPr algn="ctr" fontAlgn="b"/>
                      <a:r>
                        <a:rPr lang="en-US" sz="1200" b="1" i="0" u="none" strike="noStrike" dirty="0">
                          <a:solidFill>
                            <a:srgbClr val="000000"/>
                          </a:solidFill>
                          <a:latin typeface="Times New Roman"/>
                        </a:rPr>
                        <a:t>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0.37%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$37,000</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ctr" fontAlgn="b"/>
                      <a:r>
                        <a:rPr lang="en-US" sz="1200" b="1" i="0" u="none" strike="noStrike" dirty="0">
                          <a:solidFill>
                            <a:srgbClr val="000000"/>
                          </a:solidFill>
                          <a:latin typeface="Times New Roman"/>
                        </a:rPr>
                        <a:t>$115,000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r" fontAlgn="b"/>
                      <a:r>
                        <a:rPr lang="en-US" sz="1200" b="1" i="0" u="none" strike="noStrike" dirty="0">
                          <a:solidFill>
                            <a:srgbClr val="FFFFFF"/>
                          </a:solidFill>
                          <a:latin typeface="Times New Roman"/>
                        </a:rPr>
                        <a:t>($78,000)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latin typeface="Times New Roman"/>
                        </a:rPr>
                        <a:t>2.50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$653,000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1.31%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235933">
                <a:tc>
                  <a:txBody>
                    <a:bodyPr/>
                    <a:lstStyle/>
                    <a:p>
                      <a:pPr algn="ctr" fontAlgn="b"/>
                      <a:r>
                        <a:rPr lang="en-US" sz="1200" b="1" i="0" u="none" strike="noStrike" dirty="0">
                          <a:solidFill>
                            <a:srgbClr val="000000"/>
                          </a:solidFill>
                          <a:latin typeface="Times New Roman"/>
                        </a:rPr>
                        <a:t>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0.37%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$55,500</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ctr" fontAlgn="b"/>
                      <a:r>
                        <a:rPr lang="en-US" sz="1200" b="1" i="0" u="none" strike="noStrike" dirty="0">
                          <a:solidFill>
                            <a:srgbClr val="000000"/>
                          </a:solidFill>
                          <a:latin typeface="Times New Roman"/>
                        </a:rPr>
                        <a:t>$172,500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r" fontAlgn="b"/>
                      <a:r>
                        <a:rPr lang="en-US" sz="1200" b="1" i="0" u="none" strike="noStrike" dirty="0">
                          <a:solidFill>
                            <a:srgbClr val="FFFFFF"/>
                          </a:solidFill>
                          <a:latin typeface="Times New Roman"/>
                        </a:rPr>
                        <a:t>($117,000)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latin typeface="Times New Roman"/>
                        </a:rPr>
                        <a:t>2.25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$634,500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1.41%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FF"/>
                    </a:solidFill>
                  </a:tcPr>
                </a:tc>
              </a:tr>
              <a:tr h="291730">
                <a:tc>
                  <a:txBody>
                    <a:bodyPr/>
                    <a:lstStyle/>
                    <a:p>
                      <a:pPr algn="ctr" fontAlgn="b"/>
                      <a:r>
                        <a:rPr lang="en-US" sz="1200" b="1" i="0" u="none" strike="noStrike" dirty="0">
                          <a:solidFill>
                            <a:srgbClr val="000000"/>
                          </a:solidFill>
                          <a:latin typeface="Times New Roman"/>
                        </a:rPr>
                        <a:t>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0.37%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$74,000</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ctr" fontAlgn="b"/>
                      <a:r>
                        <a:rPr lang="en-US" sz="1200" b="1" i="0" u="none" strike="noStrike" dirty="0">
                          <a:solidFill>
                            <a:srgbClr val="000000"/>
                          </a:solidFill>
                          <a:latin typeface="Times New Roman"/>
                        </a:rPr>
                        <a:t>$230,000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r" fontAlgn="b"/>
                      <a:r>
                        <a:rPr lang="en-US" sz="1200" b="1" i="0" u="none" strike="noStrike" dirty="0">
                          <a:solidFill>
                            <a:srgbClr val="FFFFFF"/>
                          </a:solidFill>
                          <a:latin typeface="Times New Roman"/>
                        </a:rPr>
                        <a:t>($156,000)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latin typeface="Times New Roman"/>
                        </a:rPr>
                        <a:t>2.00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$616,000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1.54%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FF"/>
                    </a:solidFill>
                  </a:tcPr>
                </a:tc>
              </a:tr>
              <a:tr h="235933">
                <a:tc>
                  <a:txBody>
                    <a:bodyPr/>
                    <a:lstStyle/>
                    <a:p>
                      <a:pPr algn="ctr" fontAlgn="b"/>
                      <a:r>
                        <a:rPr lang="en-US" sz="1200" b="1" i="0" u="none" strike="noStrike" dirty="0">
                          <a:solidFill>
                            <a:srgbClr val="000000"/>
                          </a:solidFill>
                          <a:latin typeface="Times New Roman"/>
                        </a:rPr>
                        <a:t>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0.37%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$92,500</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ctr" fontAlgn="b"/>
                      <a:r>
                        <a:rPr lang="en-US" sz="1200" b="1" i="0" u="none" strike="noStrike" dirty="0">
                          <a:solidFill>
                            <a:srgbClr val="000000"/>
                          </a:solidFill>
                          <a:latin typeface="Times New Roman"/>
                        </a:rPr>
                        <a:t>$287,500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r" fontAlgn="b"/>
                      <a:r>
                        <a:rPr lang="en-US" sz="1200" b="1" i="0" u="none" strike="noStrike" dirty="0">
                          <a:solidFill>
                            <a:srgbClr val="FFFFFF"/>
                          </a:solidFill>
                          <a:latin typeface="Times New Roman"/>
                        </a:rPr>
                        <a:t>($195,000)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latin typeface="Times New Roman"/>
                        </a:rPr>
                        <a:t>1.75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$597,500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1.71%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FF"/>
                    </a:solidFill>
                  </a:tcPr>
                </a:tc>
              </a:tr>
              <a:tr h="235933">
                <a:tc>
                  <a:txBody>
                    <a:bodyPr/>
                    <a:lstStyle/>
                    <a:p>
                      <a:pPr algn="ctr" fontAlgn="b"/>
                      <a:r>
                        <a:rPr lang="en-US" sz="1200" b="1" i="0" u="none" strike="noStrike" dirty="0">
                          <a:solidFill>
                            <a:srgbClr val="000000"/>
                          </a:solidFill>
                          <a:latin typeface="Times New Roman"/>
                        </a:rPr>
                        <a:t>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0.37%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$111,000</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ctr" fontAlgn="b"/>
                      <a:r>
                        <a:rPr lang="en-US" sz="1200" b="1" i="0" u="none" strike="noStrike" dirty="0">
                          <a:solidFill>
                            <a:srgbClr val="000000"/>
                          </a:solidFill>
                          <a:latin typeface="Times New Roman"/>
                        </a:rPr>
                        <a:t>$345,000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r" fontAlgn="b"/>
                      <a:r>
                        <a:rPr lang="en-US" sz="1200" b="1" i="0" u="none" strike="noStrike" dirty="0">
                          <a:solidFill>
                            <a:srgbClr val="FFFFFF"/>
                          </a:solidFill>
                          <a:latin typeface="Times New Roman"/>
                        </a:rPr>
                        <a:t>($234,000)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latin typeface="Times New Roman"/>
                        </a:rPr>
                        <a:t>1.50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$579,000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1.93%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FF"/>
                    </a:solidFill>
                  </a:tcPr>
                </a:tc>
              </a:tr>
              <a:tr h="235933">
                <a:tc>
                  <a:txBody>
                    <a:bodyPr/>
                    <a:lstStyle/>
                    <a:p>
                      <a:pPr algn="ctr" fontAlgn="b"/>
                      <a:r>
                        <a:rPr lang="en-US" sz="1200" b="1" i="0" u="none" strike="noStrike" dirty="0">
                          <a:solidFill>
                            <a:srgbClr val="000000"/>
                          </a:solidFill>
                          <a:latin typeface="Times New Roman"/>
                        </a:rPr>
                        <a:t>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0.37%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$129,500</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ctr" fontAlgn="b"/>
                      <a:r>
                        <a:rPr lang="en-US" sz="1200" b="1" i="0" u="none" strike="noStrike" dirty="0">
                          <a:solidFill>
                            <a:srgbClr val="000000"/>
                          </a:solidFill>
                          <a:latin typeface="Times New Roman"/>
                        </a:rPr>
                        <a:t>$402,500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r" fontAlgn="b"/>
                      <a:r>
                        <a:rPr lang="en-US" sz="1200" b="1" i="0" u="none" strike="noStrike" dirty="0">
                          <a:solidFill>
                            <a:srgbClr val="FFFFFF"/>
                          </a:solidFill>
                          <a:latin typeface="Times New Roman"/>
                        </a:rPr>
                        <a:t>($273,000)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latin typeface="Times New Roman"/>
                        </a:rPr>
                        <a:t>1.25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$560,500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2.24%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FF"/>
                    </a:solidFill>
                  </a:tcPr>
                </a:tc>
              </a:tr>
              <a:tr h="235933">
                <a:tc>
                  <a:txBody>
                    <a:bodyPr/>
                    <a:lstStyle/>
                    <a:p>
                      <a:pPr algn="ctr" fontAlgn="b"/>
                      <a:r>
                        <a:rPr lang="en-US" sz="1200" b="1" i="0" u="none" strike="noStrike" dirty="0">
                          <a:solidFill>
                            <a:srgbClr val="000000"/>
                          </a:solidFill>
                          <a:latin typeface="Times New Roman"/>
                        </a:rPr>
                        <a:t>24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0.37%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$148,000</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ctr" fontAlgn="b"/>
                      <a:r>
                        <a:rPr lang="en-US" sz="1200" b="1" i="0" u="none" strike="noStrike" dirty="0">
                          <a:solidFill>
                            <a:srgbClr val="000000"/>
                          </a:solidFill>
                          <a:latin typeface="Times New Roman"/>
                        </a:rPr>
                        <a:t>$460,000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r" fontAlgn="b"/>
                      <a:r>
                        <a:rPr lang="en-US" sz="1200" b="1" i="0" u="none" strike="noStrike" dirty="0">
                          <a:solidFill>
                            <a:srgbClr val="FFFFFF"/>
                          </a:solidFill>
                          <a:latin typeface="Times New Roman"/>
                        </a:rPr>
                        <a:t>($312,000)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latin typeface="Times New Roman"/>
                        </a:rPr>
                        <a:t>1.00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$542,000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2.71%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FF"/>
                    </a:solidFill>
                  </a:tcPr>
                </a:tc>
              </a:tr>
              <a:tr h="235933">
                <a:tc>
                  <a:txBody>
                    <a:bodyPr/>
                    <a:lstStyle/>
                    <a:p>
                      <a:pPr algn="ctr" fontAlgn="b"/>
                      <a:r>
                        <a:rPr lang="en-US" sz="1200" b="1" i="0" u="none" strike="noStrike" dirty="0">
                          <a:solidFill>
                            <a:srgbClr val="000000"/>
                          </a:solidFill>
                          <a:latin typeface="Times New Roman"/>
                        </a:rPr>
                        <a:t>27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0.37%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$166,500</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ctr" fontAlgn="b"/>
                      <a:r>
                        <a:rPr lang="en-US" sz="1200" b="1" i="0" u="none" strike="noStrike" dirty="0">
                          <a:solidFill>
                            <a:srgbClr val="000000"/>
                          </a:solidFill>
                          <a:latin typeface="Times New Roman"/>
                        </a:rPr>
                        <a:t>$517,500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CC"/>
                    </a:solidFill>
                  </a:tcPr>
                </a:tc>
                <a:tc>
                  <a:txBody>
                    <a:bodyPr/>
                    <a:lstStyle/>
                    <a:p>
                      <a:pPr algn="r" fontAlgn="b"/>
                      <a:r>
                        <a:rPr lang="en-US" sz="1200" b="1" i="0" u="none" strike="noStrike" dirty="0">
                          <a:solidFill>
                            <a:srgbClr val="FFFFFF"/>
                          </a:solidFill>
                          <a:latin typeface="Times New Roman"/>
                        </a:rPr>
                        <a:t>($351,000)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latin typeface="Times New Roman"/>
                        </a:rPr>
                        <a:t>0.75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$523,500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3.49%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CFFFF"/>
                    </a:solidFill>
                  </a:tcPr>
                </a:tc>
              </a:tr>
              <a:tr h="247729">
                <a:tc>
                  <a:txBody>
                    <a:bodyPr/>
                    <a:lstStyle/>
                    <a:p>
                      <a:pPr algn="ctr" fontAlgn="b"/>
                      <a:r>
                        <a:rPr lang="en-US" sz="1200" b="1" i="0" u="none" strike="noStrike" dirty="0">
                          <a:solidFill>
                            <a:srgbClr val="000000"/>
                          </a:solidFill>
                          <a:latin typeface="Times New Roman"/>
                        </a:rPr>
                        <a:t>30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Times New Roman"/>
                        </a:rPr>
                        <a:t>0.37%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$185,000</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c>
                  <a:txBody>
                    <a:bodyPr/>
                    <a:lstStyle/>
                    <a:p>
                      <a:pPr algn="ctr" fontAlgn="b"/>
                      <a:r>
                        <a:rPr lang="en-US" sz="1200" b="1" i="0" u="none" strike="noStrike" dirty="0">
                          <a:solidFill>
                            <a:srgbClr val="000000"/>
                          </a:solidFill>
                          <a:latin typeface="Times New Roman"/>
                        </a:rPr>
                        <a:t>1.15%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200" b="1" i="0" u="none" strike="noStrike" dirty="0">
                          <a:solidFill>
                            <a:srgbClr val="000000"/>
                          </a:solidFill>
                          <a:latin typeface="Times New Roman"/>
                        </a:rPr>
                        <a:t>$575,000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1200" b="1" i="0" u="none" strike="noStrike" dirty="0">
                          <a:solidFill>
                            <a:srgbClr val="FFFFFF"/>
                          </a:solidFill>
                          <a:latin typeface="Times New Roman"/>
                        </a:rPr>
                        <a:t>($390,000)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rgbClr val="000000"/>
                          </a:solidFill>
                          <a:latin typeface="Times New Roman"/>
                        </a:rPr>
                        <a:t>0.50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$505,000 </a:t>
                      </a:r>
                    </a:p>
                  </a:txBody>
                  <a:tcPr marL="0" marR="0" marT="0" marB="0" anchor="b">
                    <a:lnL w="635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1" i="0" u="none" strike="noStrike" dirty="0">
                          <a:solidFill>
                            <a:srgbClr val="000000"/>
                          </a:solidFill>
                          <a:latin typeface="Times New Roman"/>
                        </a:rPr>
                        <a:t>5.05%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bl>
          </a:graphicData>
        </a:graphic>
      </p:graphicFrame>
      <p:sp>
        <p:nvSpPr>
          <p:cNvPr id="8" name="Right Arrow 7"/>
          <p:cNvSpPr/>
          <p:nvPr/>
        </p:nvSpPr>
        <p:spPr>
          <a:xfrm rot="10800000">
            <a:off x="8153400" y="2362200"/>
            <a:ext cx="681973" cy="460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57200" y="5181600"/>
            <a:ext cx="7848600" cy="584775"/>
          </a:xfrm>
          <a:prstGeom prst="rect">
            <a:avLst/>
          </a:prstGeom>
          <a:noFill/>
          <a:ln>
            <a:solidFill>
              <a:srgbClr val="0070C0"/>
            </a:solidFill>
          </a:ln>
        </p:spPr>
        <p:txBody>
          <a:bodyPr wrap="square" rtlCol="0">
            <a:spAutoFit/>
          </a:bodyPr>
          <a:lstStyle/>
          <a:p>
            <a:r>
              <a:rPr lang="en-US" sz="1600" dirty="0" smtClean="0"/>
              <a:t>After the December FOMC rate hike, it has become less expensive to be in cash during times of “investor uncertainty”.</a:t>
            </a:r>
            <a:endParaRPr lang="en-US" sz="16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4648204"/>
            <a:ext cx="8382000" cy="1714804"/>
          </a:xfrm>
          <a:prstGeom prst="rect">
            <a:avLst/>
          </a:prstGeom>
        </p:spPr>
        <p:txBody>
          <a:bodyPr wrap="square" lIns="82779" tIns="41390" rIns="82779" bIns="41390">
            <a:spAutoFit/>
          </a:bodyPr>
          <a:lstStyle/>
          <a:p>
            <a:pPr lvl="0" algn="ctr" fontAlgn="base">
              <a:spcBef>
                <a:spcPct val="0"/>
              </a:spcBef>
              <a:spcAft>
                <a:spcPct val="0"/>
              </a:spcAft>
            </a:pPr>
            <a:r>
              <a:rPr lang="en-US" sz="800" dirty="0" smtClean="0">
                <a:latin typeface="Arial" pitchFamily="34" charset="0"/>
                <a:ea typeface="Times New Roman" pitchFamily="18" charset="0"/>
                <a:cs typeface="Arial" pitchFamily="34" charset="0"/>
              </a:rPr>
              <a:t>Fifth Third Securities is the trade name used by Fifth Third Securities, Inc., member </a:t>
            </a:r>
            <a:r>
              <a:rPr lang="en-US" sz="800" dirty="0" smtClean="0">
                <a:latin typeface="Arial" pitchFamily="34" charset="0"/>
                <a:ea typeface="Times New Roman" pitchFamily="18" charset="0"/>
                <a:cs typeface="Arial" pitchFamily="34" charset="0"/>
                <a:hlinkClick r:id="rId2"/>
              </a:rPr>
              <a:t>FINRA/</a:t>
            </a:r>
            <a:r>
              <a:rPr lang="en-US" sz="800" dirty="0" smtClean="0">
                <a:latin typeface="Arial" pitchFamily="34" charset="0"/>
                <a:ea typeface="Times New Roman" pitchFamily="18" charset="0"/>
                <a:cs typeface="Arial" pitchFamily="34" charset="0"/>
                <a:hlinkClick r:id="rId3"/>
              </a:rPr>
              <a:t>SIPC</a:t>
            </a:r>
            <a:r>
              <a:rPr lang="en-US" sz="800" dirty="0" smtClean="0">
                <a:latin typeface="Arial" pitchFamily="34" charset="0"/>
                <a:ea typeface="Times New Roman" pitchFamily="18" charset="0"/>
                <a:cs typeface="Arial" pitchFamily="34" charset="0"/>
              </a:rPr>
              <a:t>, a wholly owned subsidiary of Fifth Third Bank, a registered broker-dealer, and a registered investment advisor registered with the U.S. Securities and Exchange Commission (</a:t>
            </a:r>
            <a:r>
              <a:rPr lang="en-US" sz="800" dirty="0" smtClean="0">
                <a:latin typeface="Arial" pitchFamily="34" charset="0"/>
                <a:ea typeface="Times New Roman" pitchFamily="18" charset="0"/>
                <a:cs typeface="Arial" pitchFamily="34" charset="0"/>
                <a:hlinkClick r:id="rId4"/>
              </a:rPr>
              <a:t>SEC</a:t>
            </a:r>
            <a:r>
              <a:rPr lang="en-US" sz="800" dirty="0" smtClean="0">
                <a:latin typeface="Arial" pitchFamily="34" charset="0"/>
                <a:ea typeface="Times New Roman" pitchFamily="18" charset="0"/>
                <a:cs typeface="Arial" pitchFamily="34" charset="0"/>
              </a:rPr>
              <a:t>). Registration does not imply a certain level of skill or training. Securities and investments offered through Fifth Third Securities, Inc. and insurance products:</a:t>
            </a:r>
            <a:endParaRPr lang="en-US" sz="800" dirty="0" smtClean="0">
              <a:latin typeface="Arial" pitchFamily="34" charset="0"/>
              <a:ea typeface="Cambria" pitchFamily="18" charset="0"/>
              <a:cs typeface="Arial" pitchFamily="34" charset="0"/>
            </a:endParaRPr>
          </a:p>
          <a:p>
            <a:pPr lvl="0" algn="ctr" eaLnBrk="0" fontAlgn="base" hangingPunct="0">
              <a:spcBef>
                <a:spcPct val="0"/>
              </a:spcBef>
              <a:spcAft>
                <a:spcPct val="0"/>
              </a:spcAft>
            </a:pPr>
            <a:endParaRPr lang="en-US" sz="800" dirty="0" smtClean="0">
              <a:latin typeface="Arial" pitchFamily="34" charset="0"/>
              <a:ea typeface="Cambria" pitchFamily="18" charset="0"/>
              <a:cs typeface="Arial" pitchFamily="34" charset="0"/>
            </a:endParaRPr>
          </a:p>
          <a:p>
            <a:pPr lvl="0" algn="ctr" eaLnBrk="0" fontAlgn="base" hangingPunct="0">
              <a:spcBef>
                <a:spcPct val="0"/>
              </a:spcBef>
              <a:spcAft>
                <a:spcPct val="0"/>
              </a:spcAft>
            </a:pPr>
            <a:endParaRPr lang="en-US" sz="800" dirty="0" smtClean="0">
              <a:latin typeface="Arial" pitchFamily="34" charset="0"/>
              <a:ea typeface="Cambria" pitchFamily="18" charset="0"/>
              <a:cs typeface="Arial" pitchFamily="34" charset="0"/>
            </a:endParaRPr>
          </a:p>
          <a:p>
            <a:pPr lvl="0" algn="ctr" eaLnBrk="0" fontAlgn="base" hangingPunct="0">
              <a:spcBef>
                <a:spcPct val="0"/>
              </a:spcBef>
              <a:spcAft>
                <a:spcPct val="0"/>
              </a:spcAft>
            </a:pPr>
            <a:endParaRPr lang="en-US" sz="800" dirty="0" smtClean="0">
              <a:latin typeface="Arial" pitchFamily="34" charset="0"/>
              <a:ea typeface="Cambria" pitchFamily="18" charset="0"/>
              <a:cs typeface="Arial" pitchFamily="34" charset="0"/>
            </a:endParaRPr>
          </a:p>
          <a:p>
            <a:pPr lvl="0" algn="ctr" eaLnBrk="0" fontAlgn="base" hangingPunct="0">
              <a:spcBef>
                <a:spcPct val="0"/>
              </a:spcBef>
              <a:spcAft>
                <a:spcPct val="0"/>
              </a:spcAft>
            </a:pPr>
            <a:endParaRPr lang="en-US" sz="800" dirty="0" smtClean="0">
              <a:latin typeface="Arial" pitchFamily="34" charset="0"/>
              <a:ea typeface="Cambria" pitchFamily="18" charset="0"/>
              <a:cs typeface="Arial" pitchFamily="34" charset="0"/>
            </a:endParaRPr>
          </a:p>
          <a:p>
            <a:pPr lvl="0" algn="ctr" eaLnBrk="0" fontAlgn="base" hangingPunct="0">
              <a:spcBef>
                <a:spcPct val="0"/>
              </a:spcBef>
              <a:spcAft>
                <a:spcPct val="0"/>
              </a:spcAft>
            </a:pPr>
            <a:endParaRPr lang="en-US" sz="800" dirty="0" smtClean="0">
              <a:latin typeface="Arial" pitchFamily="34" charset="0"/>
              <a:ea typeface="Cambria" pitchFamily="18" charset="0"/>
              <a:cs typeface="Arial" pitchFamily="34" charset="0"/>
            </a:endParaRPr>
          </a:p>
          <a:p>
            <a:pPr lvl="0" algn="ctr" eaLnBrk="0" fontAlgn="base" hangingPunct="0">
              <a:spcBef>
                <a:spcPct val="0"/>
              </a:spcBef>
              <a:spcAft>
                <a:spcPct val="0"/>
              </a:spcAft>
            </a:pPr>
            <a:r>
              <a:rPr lang="en-US" sz="800" dirty="0" smtClean="0">
                <a:latin typeface="Arial" pitchFamily="34" charset="0"/>
                <a:ea typeface="Cambria" pitchFamily="18" charset="0"/>
                <a:cs typeface="Arial" pitchFamily="34" charset="0"/>
              </a:rPr>
              <a:t>Insurance products made available through Fifth Third Insurance Agency, Inc.</a:t>
            </a:r>
          </a:p>
          <a:p>
            <a:pPr lvl="0" algn="ctr" eaLnBrk="0" fontAlgn="base" hangingPunct="0">
              <a:spcBef>
                <a:spcPct val="0"/>
              </a:spcBef>
              <a:spcAft>
                <a:spcPct val="0"/>
              </a:spcAft>
            </a:pPr>
            <a:endParaRPr lang="en-US" sz="800" dirty="0" smtClean="0">
              <a:latin typeface="Arial" pitchFamily="34" charset="0"/>
            </a:endParaRPr>
          </a:p>
          <a:p>
            <a:pPr lvl="0" algn="ctr" eaLnBrk="0" fontAlgn="base" hangingPunct="0">
              <a:spcBef>
                <a:spcPct val="0"/>
              </a:spcBef>
              <a:spcAft>
                <a:spcPct val="0"/>
              </a:spcAft>
            </a:pPr>
            <a:r>
              <a:rPr lang="en-US" sz="800" dirty="0" smtClean="0">
                <a:latin typeface="Arial" pitchFamily="34" charset="0"/>
                <a:ea typeface="Times New Roman" pitchFamily="18" charset="0"/>
                <a:cs typeface="Arial" pitchFamily="34" charset="0"/>
              </a:rPr>
              <a:t>Contents are provided for informational purposes only and do not constitute an offer to sell nor a solicitation of an offer to buy any security</a:t>
            </a:r>
          </a:p>
          <a:p>
            <a:pPr lvl="0" algn="ctr" eaLnBrk="0" fontAlgn="base" hangingPunct="0">
              <a:spcBef>
                <a:spcPct val="0"/>
              </a:spcBef>
              <a:spcAft>
                <a:spcPct val="0"/>
              </a:spcAft>
            </a:pPr>
            <a:r>
              <a:rPr lang="en-US" sz="800" dirty="0" smtClean="0">
                <a:latin typeface="Arial" pitchFamily="34" charset="0"/>
                <a:ea typeface="Times New Roman" pitchFamily="18" charset="0"/>
              </a:rPr>
              <a:t>The views expressed here are those of the author and do not necessarily represent or reflect the views of Fifth Third Securities</a:t>
            </a:r>
            <a:r>
              <a:rPr lang="en-US" dirty="0" smtClean="0">
                <a:latin typeface="Arial" pitchFamily="34" charset="0"/>
                <a:ea typeface="Times New Roman" pitchFamily="18" charset="0"/>
              </a:rPr>
              <a:t>.</a:t>
            </a:r>
            <a:r>
              <a:rPr lang="en-US" dirty="0" smtClean="0">
                <a:latin typeface="Arial" pitchFamily="34" charset="0"/>
              </a:rPr>
              <a:t> </a:t>
            </a:r>
          </a:p>
        </p:txBody>
      </p:sp>
      <p:pic>
        <p:nvPicPr>
          <p:cNvPr id="7" name="Picture 4"/>
          <p:cNvPicPr>
            <a:picLocks noChangeAspect="1" noChangeArrowheads="1"/>
          </p:cNvPicPr>
          <p:nvPr/>
        </p:nvPicPr>
        <p:blipFill>
          <a:blip r:embed="rId5" cstate="print"/>
          <a:srcRect/>
          <a:stretch>
            <a:fillRect/>
          </a:stretch>
        </p:blipFill>
        <p:spPr bwMode="auto">
          <a:xfrm>
            <a:off x="1828800" y="5105402"/>
            <a:ext cx="5600700" cy="581025"/>
          </a:xfrm>
          <a:prstGeom prst="rect">
            <a:avLst/>
          </a:prstGeom>
          <a:noFill/>
          <a:ln w="9525">
            <a:noFill/>
            <a:miter lim="800000"/>
            <a:headEnd/>
            <a:tailEnd/>
          </a:ln>
          <a:effectLst/>
        </p:spPr>
      </p:pic>
      <p:sp>
        <p:nvSpPr>
          <p:cNvPr id="9" name="Slide Number Placeholder 8"/>
          <p:cNvSpPr>
            <a:spLocks noGrp="1"/>
          </p:cNvSpPr>
          <p:nvPr>
            <p:ph type="sldNum" sz="quarter" idx="12"/>
          </p:nvPr>
        </p:nvSpPr>
        <p:spPr/>
        <p:txBody>
          <a:bodyPr/>
          <a:lstStyle/>
          <a:p>
            <a:fld id="{F6F90A34-74D6-4DAA-86A6-A76A26D780FA}" type="slidenum">
              <a:rPr lang="en-US" smtClean="0"/>
              <a:pPr/>
              <a:t>65</a:t>
            </a:fld>
            <a:endParaRPr lang="en-US" dirty="0"/>
          </a:p>
        </p:txBody>
      </p:sp>
      <p:sp>
        <p:nvSpPr>
          <p:cNvPr id="64513" name="Rectangle 1"/>
          <p:cNvSpPr>
            <a:spLocks noChangeArrowheads="1"/>
          </p:cNvSpPr>
          <p:nvPr/>
        </p:nvSpPr>
        <p:spPr bwMode="auto">
          <a:xfrm>
            <a:off x="609600" y="2535681"/>
            <a:ext cx="8001000" cy="1945637"/>
          </a:xfrm>
          <a:prstGeom prst="rect">
            <a:avLst/>
          </a:prstGeom>
          <a:noFill/>
          <a:ln w="9525">
            <a:solidFill>
              <a:schemeClr val="tx1"/>
            </a:solidFill>
            <a:miter lim="800000"/>
            <a:headEnd/>
            <a:tailEnd/>
          </a:ln>
          <a:effectLst/>
        </p:spPr>
        <p:txBody>
          <a:bodyPr vert="horz" wrap="square" lIns="82779" tIns="41390" rIns="82779" bIns="41390" numCol="1" anchor="ctr" anchorCtr="0" compatLnSpc="1">
            <a:prstTxWarp prst="textNoShape">
              <a:avLst/>
            </a:prstTxWarp>
            <a:spAutoFit/>
          </a:bodyPr>
          <a:lstStyle/>
          <a:p>
            <a:pPr indent="413898" fontAlgn="base">
              <a:spcBef>
                <a:spcPct val="0"/>
              </a:spcBef>
              <a:spcAft>
                <a:spcPct val="0"/>
              </a:spcAft>
            </a:pPr>
            <a:r>
              <a:rPr lang="en-US" sz="1100" dirty="0" smtClean="0">
                <a:solidFill>
                  <a:srgbClr val="000000"/>
                </a:solidFill>
                <a:latin typeface="Arial" pitchFamily="34" charset="0"/>
                <a:ea typeface="Calibri" pitchFamily="34" charset="0"/>
                <a:cs typeface="Arial" pitchFamily="34" charset="0"/>
              </a:rPr>
              <a:t>Investments in fixed income products are subject to liquidity (or market) risk, interest rate risk (bonds ordinarily decline in price when interest rates rise and rise in price when interest rates fall), financial (or credit) risk, inflation (or purchasing power) risk, and special tax liabilities.</a:t>
            </a:r>
          </a:p>
          <a:p>
            <a:pPr indent="413898" fontAlgn="base">
              <a:spcBef>
                <a:spcPct val="0"/>
              </a:spcBef>
              <a:spcAft>
                <a:spcPct val="0"/>
              </a:spcAft>
            </a:pPr>
            <a:endParaRPr lang="en-US" sz="1100" dirty="0" smtClean="0">
              <a:latin typeface="Arial" pitchFamily="34" charset="0"/>
              <a:cs typeface="Arial" pitchFamily="34" charset="0"/>
            </a:endParaRPr>
          </a:p>
          <a:p>
            <a:pPr indent="413898" eaLnBrk="0" fontAlgn="base" hangingPunct="0">
              <a:spcBef>
                <a:spcPct val="0"/>
              </a:spcBef>
              <a:spcAft>
                <a:spcPct val="0"/>
              </a:spcAft>
            </a:pPr>
            <a:r>
              <a:rPr lang="en-US" sz="1100" dirty="0" smtClean="0">
                <a:latin typeface="Arial" pitchFamily="34" charset="0"/>
                <a:ea typeface="Calibri" pitchFamily="34" charset="0"/>
                <a:cs typeface="Arial" pitchFamily="34" charset="0"/>
              </a:rPr>
              <a:t>This advertisement is neither an offer to sell nor a solicitation of an offer to buy any of these securities. New-issue municipal offerings are made only by official statement. The securities shown as available from the syndicate may no longer be available from the syndicate at the time of pricing.</a:t>
            </a:r>
          </a:p>
          <a:p>
            <a:pPr indent="413898" eaLnBrk="0" fontAlgn="base" hangingPunct="0">
              <a:spcBef>
                <a:spcPct val="0"/>
              </a:spcBef>
              <a:spcAft>
                <a:spcPct val="0"/>
              </a:spcAft>
            </a:pPr>
            <a:endParaRPr lang="en-US" sz="1100" dirty="0" smtClean="0">
              <a:latin typeface="Arial" pitchFamily="34" charset="0"/>
              <a:cs typeface="Arial" pitchFamily="34" charset="0"/>
            </a:endParaRPr>
          </a:p>
          <a:p>
            <a:pPr indent="413898" eaLnBrk="0" fontAlgn="base" hangingPunct="0">
              <a:spcBef>
                <a:spcPct val="0"/>
              </a:spcBef>
              <a:spcAft>
                <a:spcPct val="0"/>
              </a:spcAft>
            </a:pPr>
            <a:r>
              <a:rPr lang="en-US" sz="1100" dirty="0" smtClean="0">
                <a:latin typeface="Arial" pitchFamily="34" charset="0"/>
                <a:ea typeface="Calibri" pitchFamily="34" charset="0"/>
                <a:cs typeface="Arial" pitchFamily="34" charset="0"/>
              </a:rPr>
              <a:t>All bonds are subject to availability and yields are subject to change.  Market value will fluctuate. Bond values will decline as interest rates rise.  The bond’s income may be subject to certain state and local taxes depending upon your tax status and or the federal alternative minimum tax.</a:t>
            </a:r>
            <a:endParaRPr lang="en-US" sz="1100" dirty="0" smtClean="0">
              <a:latin typeface="Arial" pitchFamily="34" charset="0"/>
              <a:cs typeface="Arial" pitchFamily="34" charset="0"/>
            </a:endParaRPr>
          </a:p>
        </p:txBody>
      </p:sp>
      <p:sp>
        <p:nvSpPr>
          <p:cNvPr id="8" name="Rectangle 7"/>
          <p:cNvSpPr/>
          <p:nvPr/>
        </p:nvSpPr>
        <p:spPr>
          <a:xfrm>
            <a:off x="609600" y="914401"/>
            <a:ext cx="8001000" cy="1099251"/>
          </a:xfrm>
          <a:prstGeom prst="rect">
            <a:avLst/>
          </a:prstGeom>
          <a:ln w="12700">
            <a:solidFill>
              <a:schemeClr val="tx1"/>
            </a:solidFill>
          </a:ln>
        </p:spPr>
        <p:txBody>
          <a:bodyPr wrap="square" lIns="82779" tIns="41390" rIns="82779" bIns="41390">
            <a:spAutoFit/>
          </a:bodyPr>
          <a:lstStyle/>
          <a:p>
            <a:r>
              <a:rPr lang="en-US" sz="1100" dirty="0" smtClean="0">
                <a:solidFill>
                  <a:srgbClr val="000000"/>
                </a:solidFill>
                <a:latin typeface="Arial" pitchFamily="34" charset="0"/>
                <a:ea typeface="Calibri" pitchFamily="34" charset="0"/>
                <a:cs typeface="Arial" pitchFamily="34" charset="0"/>
              </a:rPr>
              <a:t>This information is not intended for use regarding the investment of municipal bond proceeds or municipal escrow investments. (a) Fifth Third Securities is not recommending an action to you as the municipal entity or obligated person; (b) Fifth Third Securities is not acting as an advisor to you and does not owe a fiduciary duty pursuant to Section 15B of the Exchange Act to you with respect to the information and material contained in this communication; (c) Fifth Third Securities is acting for its own interests; and (d) you should discuss any information and material contained in this communication with any and all internal or external advisors and experts that you deem appropriate before acting on this information or material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F90A34-74D6-4DAA-86A6-A76A26D780FA}" type="slidenum">
              <a:rPr lang="en-US" smtClean="0"/>
              <a:pPr/>
              <a:t>66</a:t>
            </a:fld>
            <a:endParaRPr lang="en-US" dirty="0"/>
          </a:p>
        </p:txBody>
      </p:sp>
      <p:pic>
        <p:nvPicPr>
          <p:cNvPr id="5121" name="Picture 1" descr="C:\Users\E944068\Pictures\5-3.png"/>
          <p:cNvPicPr>
            <a:picLocks noChangeAspect="1" noChangeArrowheads="1"/>
          </p:cNvPicPr>
          <p:nvPr/>
        </p:nvPicPr>
        <p:blipFill>
          <a:blip r:embed="rId2" cstate="print"/>
          <a:srcRect/>
          <a:stretch>
            <a:fillRect/>
          </a:stretch>
        </p:blipFill>
        <p:spPr bwMode="auto">
          <a:xfrm>
            <a:off x="685800" y="1600200"/>
            <a:ext cx="7696200" cy="41910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John N. Dunlevy,CFA</a:t>
            </a:r>
            <a:endParaRPr lang="en-US" dirty="0"/>
          </a:p>
        </p:txBody>
      </p:sp>
      <p:sp>
        <p:nvSpPr>
          <p:cNvPr id="3" name="Content Placeholder 2"/>
          <p:cNvSpPr>
            <a:spLocks noGrp="1"/>
          </p:cNvSpPr>
          <p:nvPr>
            <p:ph idx="1"/>
          </p:nvPr>
        </p:nvSpPr>
        <p:spPr>
          <a:xfrm>
            <a:off x="609600" y="1447800"/>
            <a:ext cx="8153400" cy="4419600"/>
          </a:xfrm>
          <a:ln>
            <a:solidFill>
              <a:srgbClr val="0070C0"/>
            </a:solidFill>
          </a:ln>
        </p:spPr>
        <p:txBody>
          <a:bodyPr/>
          <a:lstStyle/>
          <a:p>
            <a:pPr>
              <a:buNone/>
            </a:pPr>
            <a:r>
              <a:rPr lang="en-US" sz="1400" dirty="0" smtClean="0"/>
              <a:t>	</a:t>
            </a:r>
            <a:r>
              <a:rPr lang="en-US" sz="1200" dirty="0" smtClean="0"/>
              <a:t>John Dunlevy, who joined Fifth Third Bank in 2013 as Managing Director of Head of the Fixed Income Research &amp; Strategy team, has more than 30 years industry experience and has worked on both the buy side and sell side of the business. </a:t>
            </a:r>
          </a:p>
          <a:p>
            <a:pPr>
              <a:buNone/>
            </a:pPr>
            <a:endParaRPr lang="en-US" sz="1200" dirty="0" smtClean="0"/>
          </a:p>
          <a:p>
            <a:pPr>
              <a:buNone/>
            </a:pPr>
            <a:r>
              <a:rPr lang="en-US" sz="1200" dirty="0" smtClean="0"/>
              <a:t>	Most recently John was a Managing Director and Head of Securitized Products for PineBridge Investments (the 2009 spin-off of AIG Asset Management). Prior to PineBridge Investments, he was Chief US Fixed Income Strategist at Nomura Securities in New York.</a:t>
            </a:r>
          </a:p>
          <a:p>
            <a:pPr>
              <a:buNone/>
            </a:pPr>
            <a:endParaRPr lang="en-US" sz="1200" dirty="0" smtClean="0"/>
          </a:p>
          <a:p>
            <a:pPr>
              <a:buNone/>
            </a:pPr>
            <a:r>
              <a:rPr lang="en-US" sz="1200" dirty="0" smtClean="0"/>
              <a:t>	John’s buy side experience includes working at TIAA-CREF, Hyperion Capital (Lew Ranieri’s firm), and as a member of the Proprietary Desk at Merrill Lynch.  Over a six-year period while at Hyperion Capital, Mr. Dunlevy was Lead Portfolio Manager for the Hyperion Total Return Fund (HTR) which received a 5-Star Morningstar rating and was ranked as Lipper’s # 1 fund. He has been an analyst, portfolio manager, Group Head/CIO, and has extensive research, marketing and fundraising experience.</a:t>
            </a:r>
          </a:p>
          <a:p>
            <a:pPr>
              <a:buNone/>
            </a:pPr>
            <a:endParaRPr lang="en-US" sz="1200" dirty="0" smtClean="0"/>
          </a:p>
          <a:p>
            <a:pPr>
              <a:buNone/>
            </a:pPr>
            <a:r>
              <a:rPr lang="en-US" sz="1200" dirty="0" smtClean="0"/>
              <a:t>	Mr. Dunlevy has published extensively and has contributed chapters to several Fabozzi books including </a:t>
            </a:r>
            <a:r>
              <a:rPr lang="en-US" sz="1200" u="sng" dirty="0" smtClean="0"/>
              <a:t>The Handbook of Fixed Income.  </a:t>
            </a:r>
            <a:r>
              <a:rPr lang="en-US" sz="1200" dirty="0" smtClean="0"/>
              <a:t>He was also co-author with Frank Fabozzi of </a:t>
            </a:r>
            <a:r>
              <a:rPr lang="en-US" sz="1200" u="sng" dirty="0" smtClean="0"/>
              <a:t>Real-Estate Backed Securities</a:t>
            </a:r>
            <a:r>
              <a:rPr lang="en-US" sz="1200" dirty="0" smtClean="0"/>
              <a:t>.</a:t>
            </a:r>
          </a:p>
          <a:p>
            <a:pPr>
              <a:buNone/>
            </a:pPr>
            <a:endParaRPr lang="en-US" sz="1200" dirty="0" smtClean="0"/>
          </a:p>
          <a:p>
            <a:pPr>
              <a:buNone/>
            </a:pPr>
            <a:r>
              <a:rPr lang="en-US" sz="1200" dirty="0" smtClean="0"/>
              <a:t>	John graduated Cum Laude with a BS in Accounting from Boston College, and has a MBA in Finance from Columbia University. He is a CFA and a CPA and has  FINRA Series 7, 65, 3, 63, 16 (Research) and 24 (Supervisor) licenses. </a:t>
            </a:r>
          </a:p>
          <a:p>
            <a:endParaRPr lang="en-US" sz="1400" dirty="0"/>
          </a:p>
        </p:txBody>
      </p:sp>
      <p:sp>
        <p:nvSpPr>
          <p:cNvPr id="4" name="Slide Number Placeholder 3"/>
          <p:cNvSpPr>
            <a:spLocks noGrp="1"/>
          </p:cNvSpPr>
          <p:nvPr>
            <p:ph type="sldNum" sz="quarter" idx="12"/>
          </p:nvPr>
        </p:nvSpPr>
        <p:spPr/>
        <p:txBody>
          <a:bodyPr/>
          <a:lstStyle/>
          <a:p>
            <a:fld id="{F6F90A34-74D6-4DAA-86A6-A76A26D780FA}" type="slidenum">
              <a:rPr lang="en-US" smtClean="0"/>
              <a:pPr/>
              <a:t>67</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6F90A34-74D6-4DAA-86A6-A76A26D780FA}" type="slidenum">
              <a:rPr lang="en-US" smtClean="0"/>
              <a:pPr/>
              <a:t>7</a:t>
            </a:fld>
            <a:endParaRPr lang="en-US" dirty="0"/>
          </a:p>
        </p:txBody>
      </p:sp>
      <p:sp>
        <p:nvSpPr>
          <p:cNvPr id="4" name="TextBox 3"/>
          <p:cNvSpPr txBox="1"/>
          <p:nvPr/>
        </p:nvSpPr>
        <p:spPr>
          <a:xfrm>
            <a:off x="838200" y="3352800"/>
            <a:ext cx="7162800" cy="400110"/>
          </a:xfrm>
          <a:prstGeom prst="rect">
            <a:avLst/>
          </a:prstGeom>
          <a:noFill/>
        </p:spPr>
        <p:txBody>
          <a:bodyPr wrap="square" rtlCol="0">
            <a:spAutoFit/>
          </a:bodyPr>
          <a:lstStyle/>
          <a:p>
            <a:r>
              <a:rPr lang="en-US" dirty="0" smtClean="0"/>
              <a:t>“</a:t>
            </a:r>
            <a:r>
              <a:rPr lang="en-US" sz="2000" dirty="0" smtClean="0">
                <a:solidFill>
                  <a:srgbClr val="C00000"/>
                </a:solidFill>
              </a:rPr>
              <a:t>Remember to follow the money</a:t>
            </a:r>
            <a:r>
              <a:rPr lang="en-US" sz="2000" dirty="0" smtClean="0"/>
              <a:t>”-All The President’s Men</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915400" cy="1143000"/>
          </a:xfrm>
        </p:spPr>
        <p:txBody>
          <a:bodyPr/>
          <a:lstStyle/>
          <a:p>
            <a:r>
              <a:rPr lang="en-US" sz="2800" b="1" dirty="0" smtClean="0"/>
              <a:t> </a:t>
            </a:r>
            <a:r>
              <a:rPr lang="en-US" b="1" dirty="0" smtClean="0"/>
              <a:t>Preference for Equities vs. Treasuries Diminished</a:t>
            </a:r>
            <a:endParaRPr lang="en-US" b="1" dirty="0"/>
          </a:p>
        </p:txBody>
      </p:sp>
      <p:sp>
        <p:nvSpPr>
          <p:cNvPr id="5" name="Slide Number Placeholder 4"/>
          <p:cNvSpPr>
            <a:spLocks noGrp="1"/>
          </p:cNvSpPr>
          <p:nvPr>
            <p:ph type="sldNum" sz="quarter" idx="12"/>
          </p:nvPr>
        </p:nvSpPr>
        <p:spPr/>
        <p:txBody>
          <a:bodyPr/>
          <a:lstStyle/>
          <a:p>
            <a:fld id="{F6F90A34-74D6-4DAA-86A6-A76A26D780FA}" type="slidenum">
              <a:rPr lang="en-US" smtClean="0"/>
              <a:pPr/>
              <a:t>8</a:t>
            </a:fld>
            <a:endParaRPr lang="en-US" dirty="0"/>
          </a:p>
        </p:txBody>
      </p:sp>
      <p:sp>
        <p:nvSpPr>
          <p:cNvPr id="8" name="TextBox 7"/>
          <p:cNvSpPr txBox="1"/>
          <p:nvPr/>
        </p:nvSpPr>
        <p:spPr>
          <a:xfrm>
            <a:off x="457200" y="1371600"/>
            <a:ext cx="7848600" cy="338554"/>
          </a:xfrm>
          <a:prstGeom prst="rect">
            <a:avLst/>
          </a:prstGeom>
          <a:noFill/>
        </p:spPr>
        <p:txBody>
          <a:bodyPr wrap="square" rtlCol="0">
            <a:spAutoFit/>
          </a:bodyPr>
          <a:lstStyle/>
          <a:p>
            <a:pPr algn="ctr"/>
            <a:r>
              <a:rPr lang="en-US" sz="1600" b="1" u="sng" dirty="0" smtClean="0"/>
              <a:t>Ratio of S&amp;P 500 (SPY) vs. US Treasuries (IEF)</a:t>
            </a:r>
            <a:endParaRPr lang="en-US" sz="1600" b="1" u="sng" dirty="0"/>
          </a:p>
        </p:txBody>
      </p:sp>
      <p:sp>
        <p:nvSpPr>
          <p:cNvPr id="10" name="Rectangle 9"/>
          <p:cNvSpPr/>
          <p:nvPr/>
        </p:nvSpPr>
        <p:spPr>
          <a:xfrm>
            <a:off x="533400" y="5181600"/>
            <a:ext cx="2185214" cy="230832"/>
          </a:xfrm>
          <a:prstGeom prst="rect">
            <a:avLst/>
          </a:prstGeom>
        </p:spPr>
        <p:txBody>
          <a:bodyPr wrap="square">
            <a:spAutoFit/>
          </a:bodyPr>
          <a:lstStyle/>
          <a:p>
            <a:r>
              <a:rPr lang="en-US" sz="900" b="1" dirty="0" smtClean="0"/>
              <a:t>Source: Bloomberg on 2-19-16</a:t>
            </a:r>
            <a:endParaRPr lang="en-US" sz="900" b="1" dirty="0"/>
          </a:p>
        </p:txBody>
      </p:sp>
      <p:sp>
        <p:nvSpPr>
          <p:cNvPr id="12" name="TextBox 11"/>
          <p:cNvSpPr txBox="1"/>
          <p:nvPr/>
        </p:nvSpPr>
        <p:spPr>
          <a:xfrm>
            <a:off x="381000" y="5486400"/>
            <a:ext cx="8458200" cy="584775"/>
          </a:xfrm>
          <a:prstGeom prst="rect">
            <a:avLst/>
          </a:prstGeom>
          <a:noFill/>
          <a:ln>
            <a:solidFill>
              <a:srgbClr val="0070C0"/>
            </a:solidFill>
          </a:ln>
        </p:spPr>
        <p:txBody>
          <a:bodyPr wrap="square" rtlCol="0">
            <a:spAutoFit/>
          </a:bodyPr>
          <a:lstStyle/>
          <a:p>
            <a:r>
              <a:rPr lang="en-US" sz="1600" dirty="0" smtClean="0"/>
              <a:t>The preference for Equities relative to US Treasuries has reversed since Q4 2015 and the “risk-off” trade has become much more common this year.. </a:t>
            </a:r>
            <a:endParaRPr lang="en-US" sz="1600" dirty="0"/>
          </a:p>
        </p:txBody>
      </p:sp>
      <p:pic>
        <p:nvPicPr>
          <p:cNvPr id="1026" name="Picture 2"/>
          <p:cNvPicPr>
            <a:picLocks noChangeAspect="1" noChangeArrowheads="1"/>
          </p:cNvPicPr>
          <p:nvPr/>
        </p:nvPicPr>
        <p:blipFill>
          <a:blip r:embed="rId2" cstate="print"/>
          <a:srcRect/>
          <a:stretch>
            <a:fillRect/>
          </a:stretch>
        </p:blipFill>
        <p:spPr bwMode="auto">
          <a:xfrm>
            <a:off x="304800" y="1676400"/>
            <a:ext cx="79248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Investor Preference for Risky Assets is fading</a:t>
            </a:r>
            <a:endParaRPr lang="en-US" b="1" dirty="0"/>
          </a:p>
        </p:txBody>
      </p:sp>
      <p:sp>
        <p:nvSpPr>
          <p:cNvPr id="5" name="Slide Number Placeholder 4"/>
          <p:cNvSpPr>
            <a:spLocks noGrp="1"/>
          </p:cNvSpPr>
          <p:nvPr>
            <p:ph type="sldNum" sz="quarter" idx="12"/>
          </p:nvPr>
        </p:nvSpPr>
        <p:spPr/>
        <p:txBody>
          <a:bodyPr/>
          <a:lstStyle/>
          <a:p>
            <a:fld id="{F6F90A34-74D6-4DAA-86A6-A76A26D780FA}" type="slidenum">
              <a:rPr lang="en-US" smtClean="0"/>
              <a:pPr/>
              <a:t>9</a:t>
            </a:fld>
            <a:endParaRPr lang="en-US" dirty="0"/>
          </a:p>
        </p:txBody>
      </p:sp>
      <p:sp>
        <p:nvSpPr>
          <p:cNvPr id="6" name="TextBox 5"/>
          <p:cNvSpPr txBox="1"/>
          <p:nvPr/>
        </p:nvSpPr>
        <p:spPr>
          <a:xfrm>
            <a:off x="533400" y="1371600"/>
            <a:ext cx="7696200" cy="338554"/>
          </a:xfrm>
          <a:prstGeom prst="rect">
            <a:avLst/>
          </a:prstGeom>
          <a:noFill/>
        </p:spPr>
        <p:txBody>
          <a:bodyPr wrap="square" rtlCol="0">
            <a:spAutoFit/>
          </a:bodyPr>
          <a:lstStyle/>
          <a:p>
            <a:pPr algn="ctr"/>
            <a:r>
              <a:rPr lang="en-US" sz="1600" b="1" u="sng" dirty="0" smtClean="0"/>
              <a:t>Ratio of Junk Bonds (JNK) vs. US Treasuries (IEF)</a:t>
            </a:r>
            <a:endParaRPr lang="en-US" sz="1600" dirty="0"/>
          </a:p>
        </p:txBody>
      </p:sp>
      <p:sp>
        <p:nvSpPr>
          <p:cNvPr id="8" name="TextBox 7"/>
          <p:cNvSpPr txBox="1"/>
          <p:nvPr/>
        </p:nvSpPr>
        <p:spPr>
          <a:xfrm>
            <a:off x="685800" y="5181600"/>
            <a:ext cx="3352800" cy="215444"/>
          </a:xfrm>
          <a:prstGeom prst="rect">
            <a:avLst/>
          </a:prstGeom>
          <a:noFill/>
        </p:spPr>
        <p:txBody>
          <a:bodyPr wrap="square" rtlCol="0">
            <a:spAutoFit/>
          </a:bodyPr>
          <a:lstStyle/>
          <a:p>
            <a:r>
              <a:rPr lang="en-US" sz="800" b="1" dirty="0" smtClean="0"/>
              <a:t>Source: Bloomberg on 2-19-16</a:t>
            </a:r>
            <a:endParaRPr lang="en-US" sz="800" b="1" dirty="0"/>
          </a:p>
        </p:txBody>
      </p:sp>
      <p:sp>
        <p:nvSpPr>
          <p:cNvPr id="10" name="TextBox 9"/>
          <p:cNvSpPr txBox="1"/>
          <p:nvPr/>
        </p:nvSpPr>
        <p:spPr>
          <a:xfrm>
            <a:off x="457200" y="5410200"/>
            <a:ext cx="8229600" cy="861774"/>
          </a:xfrm>
          <a:prstGeom prst="rect">
            <a:avLst/>
          </a:prstGeom>
          <a:noFill/>
          <a:ln>
            <a:solidFill>
              <a:srgbClr val="0070C0"/>
            </a:solidFill>
          </a:ln>
        </p:spPr>
        <p:txBody>
          <a:bodyPr wrap="square" rtlCol="0">
            <a:spAutoFit/>
          </a:bodyPr>
          <a:lstStyle/>
          <a:p>
            <a:r>
              <a:rPr lang="en-US" sz="1600" dirty="0" smtClean="0"/>
              <a:t>After experiencing a strong preference for High-Yield (Junk) Bonds over US Treasuries during the 2012-Mid 2014 timeframe, that trend has since reversed and investors now seem to prefer safer assets (i.e. US Treasuries).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57200" y="1676400"/>
            <a:ext cx="79248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2611</TotalTime>
  <Words>3815</Words>
  <Application>Microsoft Office PowerPoint</Application>
  <PresentationFormat>On-screen Show (4:3)</PresentationFormat>
  <Paragraphs>637</Paragraphs>
  <Slides>67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Book Antiqua</vt:lpstr>
      <vt:lpstr>Calibri</vt:lpstr>
      <vt:lpstr>Cambria</vt:lpstr>
      <vt:lpstr>Lucida Sans</vt:lpstr>
      <vt:lpstr>Times New Roman</vt:lpstr>
      <vt:lpstr>Theme1</vt:lpstr>
      <vt:lpstr>US Economic &amp; Bond Market Outlook</vt:lpstr>
      <vt:lpstr>Presentation Outline:</vt:lpstr>
      <vt:lpstr>PowerPoint Presentation</vt:lpstr>
      <vt:lpstr>Confusing times in the Financial Markets</vt:lpstr>
      <vt:lpstr>Financial Market Cycle this year</vt:lpstr>
      <vt:lpstr>Global Market Uncertainty</vt:lpstr>
      <vt:lpstr>PowerPoint Presentation</vt:lpstr>
      <vt:lpstr> Preference for Equities vs. Treasuries Diminished</vt:lpstr>
      <vt:lpstr>Investor Preference for Risky Assets is fading</vt:lpstr>
      <vt:lpstr> Investors Duration Strategy</vt:lpstr>
      <vt:lpstr> Investors “move-up” Credit Curve</vt:lpstr>
      <vt:lpstr>PowerPoint Presentation</vt:lpstr>
      <vt:lpstr>1) Recovery of the US Auto Market</vt:lpstr>
      <vt:lpstr>2) Higher levels of Household Formation</vt:lpstr>
      <vt:lpstr>3) Housing Market Recovery</vt:lpstr>
      <vt:lpstr>4) Declining Levels of Unemployment</vt:lpstr>
      <vt:lpstr>PowerPoint Presentation</vt:lpstr>
      <vt:lpstr> 1)Labor Market- Labor Participation Rate</vt:lpstr>
      <vt:lpstr>2)Labor Force shrinking vs. US Population</vt:lpstr>
      <vt:lpstr>3) Labor Market: Underemployment (U-6)</vt:lpstr>
      <vt:lpstr>4)Impact of Rising Minimum Wage</vt:lpstr>
      <vt:lpstr>Growing large-scale layoffs growing</vt:lpstr>
      <vt:lpstr>PowerPoint Presentation</vt:lpstr>
      <vt:lpstr>Economic Projections for 2016</vt:lpstr>
      <vt:lpstr>Quarterly Seasonally Adjusted GDP Growth</vt:lpstr>
      <vt:lpstr>Softer Economic Growth</vt:lpstr>
      <vt:lpstr>PowerPoint Presentation</vt:lpstr>
      <vt:lpstr>Basic Fixed Income Math</vt:lpstr>
      <vt:lpstr>Post December FOMC Meeting Comments</vt:lpstr>
      <vt:lpstr>FOMC hikes rates at December 2015 FOMC meeting</vt:lpstr>
      <vt:lpstr>Length of time with unchanged Fed Funds rate </vt:lpstr>
      <vt:lpstr>Shadow Fed Funds Rate</vt:lpstr>
      <vt:lpstr>FOMC Fed Funds Rate Projections</vt:lpstr>
      <vt:lpstr>Economists &amp; Fed Funds Futures expectations</vt:lpstr>
      <vt:lpstr>Current Curve vs. 2016 Y/E Forward &amp; Economist Curves</vt:lpstr>
      <vt:lpstr>How have the Bond Markets reacted?</vt:lpstr>
      <vt:lpstr>PowerPoint Presentation</vt:lpstr>
      <vt:lpstr> US Economy Thoughts?</vt:lpstr>
      <vt:lpstr> External Factors=&gt; Safe Haven Bid</vt:lpstr>
      <vt:lpstr> External Factors-Global Capital Flows</vt:lpstr>
      <vt:lpstr>Probability of March 2016 Rate Hike</vt:lpstr>
      <vt:lpstr>Why do many expect fewer rate hikes?</vt:lpstr>
      <vt:lpstr>FOMC Minimum Inflation Target</vt:lpstr>
      <vt:lpstr>Softer Economic Growth</vt:lpstr>
      <vt:lpstr>FOMC Rate Hike=&gt; higher levels of volatility</vt:lpstr>
      <vt:lpstr>Potential Impact of rate hikes in weak economy</vt:lpstr>
      <vt:lpstr>Part III- Fixed Income Strategies</vt:lpstr>
      <vt:lpstr>Bond Market Strategies-Common Strategies</vt:lpstr>
      <vt:lpstr> High-Quality Bond Ladder</vt:lpstr>
      <vt:lpstr> High-Quality Bond Ladder- (Continued)</vt:lpstr>
      <vt:lpstr> High-Quality Bond Ladder- (Continued)</vt:lpstr>
      <vt:lpstr>PowerPoint Presentation</vt:lpstr>
      <vt:lpstr>PowerPoint Presentation</vt:lpstr>
      <vt:lpstr>1) Municipal Bond Mutual Fund inflows</vt:lpstr>
      <vt:lpstr>Municipal Market Overview-Net Issuance</vt:lpstr>
      <vt:lpstr>=&gt;GO trade recommendation vs. Revenue Bonds</vt:lpstr>
      <vt:lpstr>PowerPoint Presentation</vt:lpstr>
      <vt:lpstr>Outline of Pool Selection Scoring Model</vt:lpstr>
      <vt:lpstr>MBS Pool Scoring Model</vt:lpstr>
      <vt:lpstr>Scoring MBS Pools of Same Coupon, Program &amp; Pay-Up</vt:lpstr>
      <vt:lpstr>Our Model quantifies risk via calculating breakevens</vt:lpstr>
      <vt:lpstr>PowerPoint Presentation</vt:lpstr>
      <vt:lpstr>The cost of “cash”- 12-Months ago</vt:lpstr>
      <vt:lpstr>Current cost of staying in Cash</vt:lpstr>
      <vt:lpstr>PowerPoint Presentation</vt:lpstr>
      <vt:lpstr>PowerPoint Presentation</vt:lpstr>
      <vt:lpstr>  John N. Dunlevy,CFA</vt:lpstr>
    </vt:vector>
  </TitlesOfParts>
  <Company>Fifth Third Bank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E944068</dc:creator>
  <cp:lastModifiedBy>Employee</cp:lastModifiedBy>
  <cp:revision>272</cp:revision>
  <dcterms:created xsi:type="dcterms:W3CDTF">2013-04-09T17:17:57Z</dcterms:created>
  <dcterms:modified xsi:type="dcterms:W3CDTF">2016-03-11T18:24:54Z</dcterms:modified>
</cp:coreProperties>
</file>