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4" r:id="rId2"/>
    <p:sldId id="258" r:id="rId3"/>
    <p:sldId id="319" r:id="rId4"/>
    <p:sldId id="321" r:id="rId5"/>
    <p:sldId id="324" r:id="rId6"/>
    <p:sldId id="326" r:id="rId7"/>
    <p:sldId id="260" r:id="rId8"/>
    <p:sldId id="327" r:id="rId9"/>
    <p:sldId id="314" r:id="rId10"/>
    <p:sldId id="307" r:id="rId11"/>
    <p:sldId id="31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C17B961-95EE-9D41-8980-75E60BA32D68}">
          <p14:sldIdLst>
            <p14:sldId id="294"/>
            <p14:sldId id="258"/>
            <p14:sldId id="319"/>
            <p14:sldId id="321"/>
            <p14:sldId id="324"/>
            <p14:sldId id="326"/>
            <p14:sldId id="260"/>
            <p14:sldId id="327"/>
            <p14:sldId id="314"/>
            <p14:sldId id="307"/>
            <p14:sldId id="31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8A8"/>
    <a:srgbClr val="F99526"/>
    <a:srgbClr val="002A48"/>
    <a:srgbClr val="1C3D72"/>
    <a:srgbClr val="002B49"/>
    <a:srgbClr val="002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90" autoAdjust="0"/>
    <p:restoredTop sz="73217" autoAdjust="0"/>
  </p:normalViewPr>
  <p:slideViewPr>
    <p:cSldViewPr snapToGrid="0" snapToObjects="1" showGuides="1">
      <p:cViewPr varScale="1">
        <p:scale>
          <a:sx n="82" d="100"/>
          <a:sy n="82" d="100"/>
        </p:scale>
        <p:origin x="1962" y="114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59320D-5B40-4280-9344-72C7C95DFAE6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AFBE73-9FAD-49FA-BF64-F9257BC0F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006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4A46A-0977-AA4F-B9EB-4081357BD146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2F7E1-F69C-7F40-9174-EA00321DE0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904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2F7E1-F69C-7F40-9174-EA00321DE01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297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2F7E1-F69C-7F40-9174-EA00321DE01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47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2F7E1-F69C-7F40-9174-EA00321DE01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56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2F7E1-F69C-7F40-9174-EA00321DE01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79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2F7E1-F69C-7F40-9174-EA00321DE01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59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2F7E1-F69C-7F40-9174-EA00321DE01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85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2F7E1-F69C-7F40-9174-EA00321DE01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11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2F7E1-F69C-7F40-9174-EA00321DE01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1460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2F7E1-F69C-7F40-9174-EA00321DE01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61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278F-E742-5843-B984-3A4FABBFD6A8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718E-DC47-D044-818A-11693C993F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66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278F-E742-5843-B984-3A4FABBFD6A8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718E-DC47-D044-818A-11693C993F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101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278F-E742-5843-B984-3A4FABBFD6A8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718E-DC47-D044-818A-11693C993F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38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278F-E742-5843-B984-3A4FABBFD6A8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718E-DC47-D044-818A-11693C993F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37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278F-E742-5843-B984-3A4FABBFD6A8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718E-DC47-D044-818A-11693C993F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75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278F-E742-5843-B984-3A4FABBFD6A8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718E-DC47-D044-818A-11693C993F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61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278F-E742-5843-B984-3A4FABBFD6A8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718E-DC47-D044-818A-11693C993F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65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278F-E742-5843-B984-3A4FABBFD6A8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718E-DC47-D044-818A-11693C993F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6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278F-E742-5843-B984-3A4FABBFD6A8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718E-DC47-D044-818A-11693C993F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16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278F-E742-5843-B984-3A4FABBFD6A8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718E-DC47-D044-818A-11693C993F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436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278F-E742-5843-B984-3A4FABBFD6A8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718E-DC47-D044-818A-11693C993F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E278F-E742-5843-B984-3A4FABBFD6A8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F718E-DC47-D044-818A-11693C993F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91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bsdirect.sharedbook.com/" TargetMode="Externa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1129" y="-340790"/>
            <a:ext cx="8554048" cy="3183500"/>
          </a:xfrm>
        </p:spPr>
        <p:txBody>
          <a:bodyPr>
            <a:noAutofit/>
          </a:bodyPr>
          <a:lstStyle/>
          <a:p>
            <a:pPr algn="l">
              <a:lnSpc>
                <a:spcPts val="9000"/>
              </a:lnSpc>
            </a:pPr>
            <a:r>
              <a:rPr lang="en-US" sz="6600" b="1" dirty="0" smtClean="0">
                <a:solidFill>
                  <a:schemeClr val="bg1"/>
                </a:solidFill>
                <a:latin typeface="Tw Cen MT Condensed Extra Bold" pitchFamily="34" charset="0"/>
                <a:cs typeface="Rockwell bold"/>
              </a:rPr>
              <a:t>Course Material Distribution Options</a:t>
            </a:r>
            <a:endParaRPr lang="en-US" sz="6600" b="1" dirty="0">
              <a:solidFill>
                <a:schemeClr val="bg1"/>
              </a:solidFill>
              <a:latin typeface="Tw Cen MT Condensed Extra Bold" pitchFamily="34" charset="0"/>
              <a:cs typeface="Rockwell bol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24192" y="4637310"/>
            <a:ext cx="2698302" cy="1059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w Cen MT" pitchFamily="34" charset="0"/>
                <a:cs typeface="Verdana"/>
              </a:rPr>
              <a:t>James A. Luecke</a:t>
            </a:r>
            <a:endParaRPr lang="en-US" sz="2000" noProof="0" dirty="0" smtClean="0">
              <a:solidFill>
                <a:schemeClr val="bg1"/>
              </a:solidFill>
              <a:latin typeface="Tw Cen MT" pitchFamily="34" charset="0"/>
              <a:cs typeface="Verdan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600" dirty="0" smtClean="0">
                <a:solidFill>
                  <a:schemeClr val="bg1"/>
                </a:solidFill>
                <a:latin typeface="Tw Cen MT" pitchFamily="34" charset="0"/>
                <a:cs typeface="Verdana"/>
              </a:rPr>
              <a:t>Strategic Sales </a:t>
            </a:r>
            <a:r>
              <a:rPr kumimoji="0" lang="en-US" sz="160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w Cen MT" pitchFamily="34" charset="0"/>
                <a:cs typeface="Verdana"/>
              </a:rPr>
              <a:t>Consultant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600" baseline="0" dirty="0" smtClean="0">
                <a:solidFill>
                  <a:schemeClr val="bg1"/>
                </a:solidFill>
                <a:latin typeface="Tw Cen MT" pitchFamily="34" charset="0"/>
                <a:cs typeface="Verdana"/>
              </a:rPr>
              <a:t>jluecke@mbsdirect.net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w Cen MT" pitchFamily="34" charset="0"/>
              <a:cs typeface="Verdan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711158"/>
            <a:ext cx="3784183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3200" dirty="0" smtClean="0">
                <a:solidFill>
                  <a:srgbClr val="0088A8"/>
                </a:solidFill>
                <a:latin typeface="Tw Cen MT" pitchFamily="34" charset="0"/>
              </a:rPr>
              <a:t>THE NEW LOOK OF COURSE MATERIALS</a:t>
            </a:r>
            <a:endParaRPr lang="en-US" sz="3200" dirty="0">
              <a:solidFill>
                <a:srgbClr val="0088A8"/>
              </a:solidFill>
              <a:latin typeface="Tw Cen MT" pitchFamily="34" charset="0"/>
            </a:endParaRPr>
          </a:p>
        </p:txBody>
      </p:sp>
      <p:pic>
        <p:nvPicPr>
          <p:cNvPr id="20" name="Picture 19" descr="Changing Fac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1211" y="2521500"/>
            <a:ext cx="5577839" cy="4191379"/>
          </a:xfrm>
          <a:prstGeom prst="rect">
            <a:avLst/>
          </a:prstGeom>
        </p:spPr>
      </p:pic>
      <p:pic>
        <p:nvPicPr>
          <p:cNvPr id="21" name="Picture 20" descr="MBSDirectWhite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633" y="5892583"/>
            <a:ext cx="1985554" cy="679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76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186023"/>
            <a:ext cx="9144000" cy="671977"/>
          </a:xfrm>
          <a:prstGeom prst="rect">
            <a:avLst/>
          </a:prstGeom>
          <a:solidFill>
            <a:srgbClr val="0088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Direct Logo White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291" y="6251715"/>
            <a:ext cx="1407264" cy="51731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 rot="16200000">
            <a:off x="5483475" y="3115434"/>
            <a:ext cx="5198920" cy="94225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72310" y="269021"/>
            <a:ext cx="7931150" cy="8762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>
                <a:solidFill>
                  <a:srgbClr val="002B49"/>
                </a:solidFill>
                <a:latin typeface="Rockwell bold"/>
                <a:cs typeface="Rockwell bold"/>
              </a:rPr>
              <a:t>Self-Authoring</a:t>
            </a:r>
            <a:endParaRPr lang="en-US" b="1" dirty="0">
              <a:solidFill>
                <a:srgbClr val="002B49"/>
              </a:solidFill>
              <a:latin typeface="Rockwell bold"/>
              <a:cs typeface="Rockwell bold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67954" y="887190"/>
            <a:ext cx="7931150" cy="6019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chemeClr val="bg1">
                    <a:lumMod val="65000"/>
                  </a:schemeClr>
                </a:solidFill>
                <a:latin typeface="Rockwell bold"/>
                <a:cs typeface="Rockwell bold"/>
              </a:rPr>
              <a:t>Course Packs</a:t>
            </a:r>
            <a:endParaRPr lang="en-US" sz="3600" b="1" dirty="0">
              <a:solidFill>
                <a:schemeClr val="bg1">
                  <a:lumMod val="65000"/>
                </a:schemeClr>
              </a:solidFill>
              <a:latin typeface="Rockwell bold"/>
              <a:cs typeface="Rockwell bold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149166" y="5709227"/>
            <a:ext cx="640080" cy="64008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1063566" y="5709227"/>
            <a:ext cx="640080" cy="64008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7F7F7F"/>
                </a:solidFill>
              </a:rPr>
              <a:t>$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1977966" y="5709227"/>
            <a:ext cx="640080" cy="64008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892366" y="5699849"/>
            <a:ext cx="640080" cy="64008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3806766" y="5709227"/>
            <a:ext cx="640080" cy="64008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362200" y="3269512"/>
            <a:ext cx="621625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Repository of journal articles, case studies and textbooks</a:t>
            </a:r>
          </a:p>
          <a:p>
            <a:r>
              <a:rPr lang="en-US" dirty="0" smtClean="0"/>
              <a:t>Course pack has only material students need</a:t>
            </a:r>
          </a:p>
          <a:p>
            <a:r>
              <a:rPr lang="en-US" dirty="0" smtClean="0"/>
              <a:t>Open material such as public domain titles</a:t>
            </a:r>
          </a:p>
          <a:p>
            <a:r>
              <a:rPr lang="en-US" dirty="0" smtClean="0"/>
              <a:t>Upload your own material</a:t>
            </a:r>
          </a:p>
          <a:p>
            <a:r>
              <a:rPr lang="en-US" dirty="0" smtClean="0"/>
              <a:t>See how much it will cost as its built</a:t>
            </a:r>
          </a:p>
          <a:p>
            <a:r>
              <a:rPr lang="en-US" dirty="0" smtClean="0"/>
              <a:t>Available in digital and print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363589" y="6339929"/>
            <a:ext cx="1827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@</a:t>
            </a:r>
            <a:r>
              <a:rPr lang="en-US" dirty="0" err="1" smtClean="0">
                <a:solidFill>
                  <a:schemeClr val="bg1"/>
                </a:solidFill>
              </a:rPr>
              <a:t>CarrieJWatkins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4" name="Picture 23" descr="eTextBuilder_FC_Horizonta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5954" y="1957039"/>
            <a:ext cx="4300023" cy="1242133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5432017" y="5699849"/>
            <a:ext cx="3432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5"/>
              </a:rPr>
              <a:t>http://mbsdirect.sharedbook.com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245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186023"/>
            <a:ext cx="9144000" cy="671977"/>
          </a:xfrm>
          <a:prstGeom prst="rect">
            <a:avLst/>
          </a:prstGeom>
          <a:solidFill>
            <a:srgbClr val="0088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Direct Logo White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291" y="6251715"/>
            <a:ext cx="1407264" cy="517312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089213" y="1210234"/>
            <a:ext cx="6965576" cy="445358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>
                <a:solidFill>
                  <a:srgbClr val="002B49"/>
                </a:solidFill>
                <a:latin typeface="Tw Cen MT Condensed Extra Bold" pitchFamily="34" charset="0"/>
                <a:cs typeface="Rockwell bold"/>
              </a:rPr>
              <a:t>Questions?</a:t>
            </a:r>
          </a:p>
          <a:p>
            <a:endParaRPr lang="en-US" sz="3200" dirty="0" smtClean="0">
              <a:solidFill>
                <a:srgbClr val="002B49"/>
              </a:solidFill>
              <a:latin typeface="Tw Cen MT" pitchFamily="34" charset="0"/>
              <a:cs typeface="Rockwell bold"/>
            </a:endParaRPr>
          </a:p>
          <a:p>
            <a:r>
              <a:rPr lang="en-US" sz="3200" dirty="0" smtClean="0">
                <a:solidFill>
                  <a:srgbClr val="002B49"/>
                </a:solidFill>
                <a:latin typeface="Tw Cen MT" pitchFamily="34" charset="0"/>
                <a:cs typeface="Rockwell bold"/>
              </a:rPr>
              <a:t>jluecke@mbsbooks.com</a:t>
            </a:r>
          </a:p>
          <a:p>
            <a:endParaRPr lang="en-US" sz="3200" dirty="0" smtClean="0">
              <a:solidFill>
                <a:srgbClr val="002B49"/>
              </a:solidFill>
              <a:latin typeface="Tw Cen MT" pitchFamily="34" charset="0"/>
              <a:cs typeface="Rockwell bold"/>
            </a:endParaRPr>
          </a:p>
          <a:p>
            <a:r>
              <a:rPr lang="en-US" sz="3200" dirty="0" smtClean="0">
                <a:solidFill>
                  <a:srgbClr val="002B49"/>
                </a:solidFill>
                <a:latin typeface="Tw Cen MT" pitchFamily="34" charset="0"/>
                <a:cs typeface="Rockwell bold"/>
              </a:rPr>
              <a:t>www.mbsdirect.net</a:t>
            </a:r>
          </a:p>
          <a:p>
            <a:endParaRPr lang="en-US" sz="3200" dirty="0">
              <a:solidFill>
                <a:srgbClr val="002B49"/>
              </a:solidFill>
              <a:latin typeface="Tw Cen MT" pitchFamily="34" charset="0"/>
              <a:cs typeface="Rockwell bold"/>
            </a:endParaRPr>
          </a:p>
        </p:txBody>
      </p:sp>
    </p:spTree>
    <p:extLst>
      <p:ext uri="{BB962C8B-B14F-4D97-AF65-F5344CB8AC3E}">
        <p14:creationId xmlns:p14="http://schemas.microsoft.com/office/powerpoint/2010/main" val="1291371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310" y="229515"/>
            <a:ext cx="7931150" cy="876298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2B49"/>
                </a:solidFill>
                <a:latin typeface="Rockwell bold"/>
                <a:cs typeface="Rockwell bold"/>
              </a:rPr>
              <a:t>Agenda</a:t>
            </a:r>
            <a:endParaRPr lang="en-US" b="1" dirty="0">
              <a:solidFill>
                <a:srgbClr val="002B49"/>
              </a:solidFill>
              <a:latin typeface="Rockwell bold"/>
              <a:cs typeface="Rockwell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466" y="1291354"/>
            <a:ext cx="8285788" cy="423617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002B49"/>
                </a:solidFill>
              </a:rPr>
              <a:t>W</a:t>
            </a:r>
            <a:r>
              <a:rPr lang="en-US" sz="2800" b="1" dirty="0" smtClean="0">
                <a:solidFill>
                  <a:srgbClr val="002B49"/>
                </a:solidFill>
              </a:rPr>
              <a:t>hat are institutions doing today?</a:t>
            </a:r>
          </a:p>
          <a:p>
            <a:pPr algn="l"/>
            <a:endParaRPr lang="en-US" sz="2800" b="1" dirty="0" smtClean="0">
              <a:solidFill>
                <a:srgbClr val="002B49"/>
              </a:solidFill>
            </a:endParaRPr>
          </a:p>
          <a:p>
            <a:pPr algn="l"/>
            <a:r>
              <a:rPr lang="en-US" sz="2800" b="1" dirty="0" smtClean="0">
                <a:solidFill>
                  <a:srgbClr val="002B49"/>
                </a:solidFill>
              </a:rPr>
              <a:t>What trends in the industry are causing changes?</a:t>
            </a:r>
          </a:p>
          <a:p>
            <a:pPr algn="l"/>
            <a:endParaRPr lang="en-US" sz="2800" b="1" dirty="0" smtClean="0">
              <a:solidFill>
                <a:srgbClr val="002B49"/>
              </a:solidFill>
            </a:endParaRPr>
          </a:p>
          <a:p>
            <a:pPr algn="l"/>
            <a:r>
              <a:rPr lang="en-US" sz="2800" b="1" dirty="0" smtClean="0">
                <a:solidFill>
                  <a:srgbClr val="002B49"/>
                </a:solidFill>
              </a:rPr>
              <a:t>If change occurs, how does the store move forward?</a:t>
            </a:r>
          </a:p>
          <a:p>
            <a:pPr algn="l"/>
            <a:endParaRPr lang="en-US" sz="2800" b="1" dirty="0" smtClean="0">
              <a:solidFill>
                <a:srgbClr val="002B49"/>
              </a:solidFill>
            </a:endParaRPr>
          </a:p>
          <a:p>
            <a:pPr algn="l"/>
            <a:r>
              <a:rPr lang="en-US" sz="2800" b="1" dirty="0" smtClean="0">
                <a:solidFill>
                  <a:srgbClr val="002B49"/>
                </a:solidFill>
              </a:rPr>
              <a:t>Where are things headed in the future?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186023"/>
            <a:ext cx="9144000" cy="671977"/>
          </a:xfrm>
          <a:prstGeom prst="rect">
            <a:avLst/>
          </a:prstGeom>
          <a:solidFill>
            <a:srgbClr val="0088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Direct Logo White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291" y="6251715"/>
            <a:ext cx="1407264" cy="5173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1213" y="6292659"/>
            <a:ext cx="271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 www.mbsdirect.net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6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310" y="229515"/>
            <a:ext cx="7931150" cy="876298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2B49"/>
                </a:solidFill>
                <a:latin typeface="Rockwell bold"/>
                <a:cs typeface="Rockwell bold"/>
              </a:rPr>
              <a:t>What are Institutions doing today?</a:t>
            </a:r>
            <a:endParaRPr lang="en-US" sz="3600" b="1" dirty="0">
              <a:solidFill>
                <a:srgbClr val="002B49"/>
              </a:solidFill>
              <a:latin typeface="Rockwell bold"/>
              <a:cs typeface="Rockwell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466" y="1291354"/>
            <a:ext cx="8285788" cy="423617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/>
              <a:t>Traditional Options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/>
              <a:t>Bookstore </a:t>
            </a:r>
            <a:r>
              <a:rPr lang="en-US" sz="2800" b="1" dirty="0"/>
              <a:t>owned by the </a:t>
            </a:r>
            <a:r>
              <a:rPr lang="en-US" sz="2800" b="1" dirty="0" smtClean="0"/>
              <a:t>School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/>
              <a:t>Bookstore </a:t>
            </a:r>
            <a:r>
              <a:rPr lang="en-US" sz="2800" b="1" dirty="0"/>
              <a:t>leased by vendor(Follett, </a:t>
            </a:r>
            <a:r>
              <a:rPr lang="en-US" sz="2800" b="1" dirty="0" smtClean="0"/>
              <a:t>B&amp;N)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/>
              <a:t>Bookstore </a:t>
            </a:r>
            <a:r>
              <a:rPr lang="en-US" sz="2800" b="1" dirty="0"/>
              <a:t>off campus ran by 3</a:t>
            </a:r>
            <a:r>
              <a:rPr lang="en-US" sz="2800" b="1" baseline="30000" dirty="0"/>
              <a:t>rd</a:t>
            </a:r>
            <a:r>
              <a:rPr lang="en-US" sz="2800" b="1" dirty="0"/>
              <a:t> party </a:t>
            </a:r>
            <a:r>
              <a:rPr lang="en-US" sz="2800" b="1" dirty="0" smtClean="0"/>
              <a:t>vendor</a:t>
            </a:r>
          </a:p>
          <a:p>
            <a:pPr algn="l"/>
            <a:r>
              <a:rPr lang="en-US" sz="2800" b="1" dirty="0" smtClean="0"/>
              <a:t>Non </a:t>
            </a:r>
            <a:r>
              <a:rPr lang="en-US" sz="2800" b="1" dirty="0"/>
              <a:t>Traditional </a:t>
            </a:r>
            <a:r>
              <a:rPr lang="en-US" sz="2800" b="1" dirty="0" smtClean="0"/>
              <a:t>Options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/>
              <a:t>Online Bookstore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/>
              <a:t>Books </a:t>
            </a:r>
            <a:r>
              <a:rPr lang="en-US" sz="2800" b="1" dirty="0"/>
              <a:t>included in </a:t>
            </a:r>
            <a:r>
              <a:rPr lang="en-US" sz="2800" b="1" dirty="0" smtClean="0"/>
              <a:t>tuition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/>
              <a:t>Students </a:t>
            </a:r>
            <a:r>
              <a:rPr lang="en-US" sz="2800" b="1" dirty="0"/>
              <a:t>are on their own</a:t>
            </a:r>
          </a:p>
          <a:p>
            <a:pPr algn="l"/>
            <a:endParaRPr lang="en-US" sz="2800" b="1" dirty="0" smtClean="0">
              <a:solidFill>
                <a:srgbClr val="002B49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186023"/>
            <a:ext cx="9144000" cy="671977"/>
          </a:xfrm>
          <a:prstGeom prst="rect">
            <a:avLst/>
          </a:prstGeom>
          <a:solidFill>
            <a:srgbClr val="0088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Direct Logo White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291" y="6251715"/>
            <a:ext cx="1407264" cy="5173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1213" y="6292659"/>
            <a:ext cx="271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 www.mbsdirect.net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503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310" y="229515"/>
            <a:ext cx="7931150" cy="876298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2B49"/>
                </a:solidFill>
                <a:latin typeface="Rockwell bold"/>
                <a:cs typeface="Rockwell bold"/>
              </a:rPr>
              <a:t>What trends in the Industry are causing change?</a:t>
            </a:r>
            <a:endParaRPr lang="en-US" sz="3600" b="1" dirty="0">
              <a:solidFill>
                <a:srgbClr val="002B49"/>
              </a:solidFill>
              <a:latin typeface="Rockwell bold"/>
              <a:cs typeface="Rockwell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466" y="1291354"/>
            <a:ext cx="8285788" cy="423617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/>
              <a:t>Students are shopping online for cheaper </a:t>
            </a:r>
            <a:r>
              <a:rPr lang="en-US" sz="2800" b="1" dirty="0" smtClean="0"/>
              <a:t>materials</a:t>
            </a:r>
          </a:p>
          <a:p>
            <a:pPr algn="l"/>
            <a:endParaRPr lang="en-US" sz="2800" b="1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/>
              <a:t>Textbooks </a:t>
            </a:r>
            <a:r>
              <a:rPr lang="en-US" sz="2800" b="1" dirty="0"/>
              <a:t>are not the revenue </a:t>
            </a:r>
            <a:r>
              <a:rPr lang="en-US" sz="2800" b="1" dirty="0" smtClean="0"/>
              <a:t>generator </a:t>
            </a:r>
            <a:r>
              <a:rPr lang="en-US" sz="2800" b="1" dirty="0"/>
              <a:t>they used to </a:t>
            </a:r>
            <a:r>
              <a:rPr lang="en-US" sz="2800" b="1" dirty="0" smtClean="0"/>
              <a:t>be.</a:t>
            </a:r>
          </a:p>
          <a:p>
            <a:pPr algn="l"/>
            <a:endParaRPr lang="en-US" sz="2800" b="1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/>
              <a:t>Pressure </a:t>
            </a:r>
            <a:r>
              <a:rPr lang="en-US" sz="2800" b="1" dirty="0"/>
              <a:t>to move to Alternative Content(OER’s, Digital, Custom)</a:t>
            </a:r>
          </a:p>
          <a:p>
            <a:pPr algn="l"/>
            <a:endParaRPr lang="en-US" sz="2800" b="1" dirty="0" smtClean="0">
              <a:solidFill>
                <a:srgbClr val="002B49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186023"/>
            <a:ext cx="9144000" cy="671977"/>
          </a:xfrm>
          <a:prstGeom prst="rect">
            <a:avLst/>
          </a:prstGeom>
          <a:solidFill>
            <a:srgbClr val="0088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Direct Logo White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291" y="6251715"/>
            <a:ext cx="1407264" cy="5173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1213" y="6292659"/>
            <a:ext cx="271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 www.mbsdirect.net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605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310" y="229515"/>
            <a:ext cx="7931150" cy="876298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2B49"/>
                </a:solidFill>
                <a:latin typeface="Rockwell bold"/>
                <a:cs typeface="Rockwell bold"/>
              </a:rPr>
              <a:t>If change occurs, how does the store move forward?</a:t>
            </a:r>
            <a:endParaRPr lang="en-US" sz="3600" b="1" dirty="0">
              <a:solidFill>
                <a:srgbClr val="002B49"/>
              </a:solidFill>
              <a:latin typeface="Rockwell bold"/>
              <a:cs typeface="Rockwell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466" y="1291354"/>
            <a:ext cx="8285788" cy="4236170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B49"/>
                </a:solidFill>
              </a:rPr>
              <a:t>Store can focus on Spirit-ware(higher margin items)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B49"/>
                </a:solidFill>
              </a:rPr>
              <a:t>If leaving a lease, food service vendors will often take over the store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B49"/>
                </a:solidFill>
              </a:rPr>
              <a:t>Some schools have used excess space(textbooks) to open coffee shops or lounges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B49"/>
                </a:solidFill>
              </a:rPr>
              <a:t>If books have been moved to an Online Store, student orders can be shipped into the store to drive traffic.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B49"/>
                </a:solidFill>
              </a:rPr>
              <a:t>Book buyback can occur at the end of terms to further drive traffic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186023"/>
            <a:ext cx="9144000" cy="671977"/>
          </a:xfrm>
          <a:prstGeom prst="rect">
            <a:avLst/>
          </a:prstGeom>
          <a:solidFill>
            <a:srgbClr val="0088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Direct Logo White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291" y="6251715"/>
            <a:ext cx="1407264" cy="5173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1213" y="6292659"/>
            <a:ext cx="271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 www.mbsdirect.net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07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310" y="229515"/>
            <a:ext cx="7931150" cy="876298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2B49"/>
                </a:solidFill>
                <a:latin typeface="Rockwell bold"/>
                <a:cs typeface="Rockwell bold"/>
              </a:rPr>
              <a:t>What does the future hold?</a:t>
            </a:r>
            <a:endParaRPr lang="en-US" sz="3600" b="1" dirty="0">
              <a:solidFill>
                <a:srgbClr val="002B49"/>
              </a:solidFill>
              <a:latin typeface="Rockwell bold"/>
              <a:cs typeface="Rockwell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466" y="1291354"/>
            <a:ext cx="8285788" cy="423617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B49"/>
                </a:solidFill>
              </a:rPr>
              <a:t>Cost to Students will continue to be a hot topic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B49"/>
                </a:solidFill>
              </a:rPr>
              <a:t>More faculty and staff will want more Alternate Content Options(OER’s, Digital, Custom)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B49"/>
                </a:solidFill>
              </a:rPr>
              <a:t>Student engagement and retention will drive more schools to find solutions to ensure books are in students hands by the first day of class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B49"/>
                </a:solidFill>
              </a:rPr>
              <a:t>Digital Content tied into the LMS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186023"/>
            <a:ext cx="9144000" cy="671977"/>
          </a:xfrm>
          <a:prstGeom prst="rect">
            <a:avLst/>
          </a:prstGeom>
          <a:solidFill>
            <a:srgbClr val="0088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Direct Logo White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291" y="6251715"/>
            <a:ext cx="1407264" cy="5173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1213" y="6292659"/>
            <a:ext cx="271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 www.mbsdirect.net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51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929" y="6174382"/>
            <a:ext cx="9144000" cy="671977"/>
          </a:xfrm>
          <a:prstGeom prst="rect">
            <a:avLst/>
          </a:prstGeom>
          <a:solidFill>
            <a:srgbClr val="0088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633469"/>
              </p:ext>
            </p:extLst>
          </p:nvPr>
        </p:nvGraphicFramePr>
        <p:xfrm>
          <a:off x="514925" y="2008557"/>
          <a:ext cx="8229600" cy="237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3968"/>
                <a:gridCol w="1476408"/>
                <a:gridCol w="1476408"/>
                <a:gridCol w="1476408"/>
                <a:gridCol w="1476408"/>
              </a:tblGrid>
              <a:tr h="370840">
                <a:tc>
                  <a:txBody>
                    <a:bodyPr/>
                    <a:lstStyle/>
                    <a:p>
                      <a:endParaRPr lang="en-US" sz="1400" dirty="0">
                        <a:latin typeface="Verdana"/>
                        <a:cs typeface="Verdana"/>
                      </a:endParaRPr>
                    </a:p>
                  </a:txBody>
                  <a:tcPr>
                    <a:solidFill>
                      <a:srgbClr val="002B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/>
                          <a:cs typeface="Verdana"/>
                        </a:rPr>
                        <a:t>eBooks</a:t>
                      </a:r>
                      <a:endParaRPr lang="en-US" sz="1400" dirty="0">
                        <a:latin typeface="Verdana"/>
                        <a:cs typeface="Verdana"/>
                      </a:endParaRPr>
                    </a:p>
                  </a:txBody>
                  <a:tcPr anchor="ctr">
                    <a:solidFill>
                      <a:srgbClr val="002B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/>
                          <a:cs typeface="Verdana"/>
                        </a:rPr>
                        <a:t>Courseware</a:t>
                      </a:r>
                      <a:endParaRPr lang="en-US" sz="1400" dirty="0">
                        <a:latin typeface="Verdana"/>
                        <a:cs typeface="Verdana"/>
                      </a:endParaRPr>
                    </a:p>
                  </a:txBody>
                  <a:tcPr anchor="ctr">
                    <a:solidFill>
                      <a:srgbClr val="002B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/>
                          <a:cs typeface="Verdana"/>
                        </a:rPr>
                        <a:t>OERs</a:t>
                      </a:r>
                      <a:endParaRPr lang="en-US" sz="1400" dirty="0">
                        <a:latin typeface="Verdana"/>
                        <a:cs typeface="Verdana"/>
                      </a:endParaRPr>
                    </a:p>
                  </a:txBody>
                  <a:tcPr anchor="ctr">
                    <a:solidFill>
                      <a:srgbClr val="002B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/>
                          <a:cs typeface="Verdana"/>
                        </a:rPr>
                        <a:t>Alternative Content</a:t>
                      </a:r>
                      <a:endParaRPr lang="en-US" sz="1400" dirty="0">
                        <a:latin typeface="Verdana"/>
                        <a:cs typeface="Verdana"/>
                      </a:endParaRPr>
                    </a:p>
                  </a:txBody>
                  <a:tcPr anchor="ctr">
                    <a:solidFill>
                      <a:srgbClr val="002B4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Verdana"/>
                          <a:cs typeface="Verdana"/>
                        </a:rPr>
                        <a:t>High Quality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Verdana"/>
                        <a:cs typeface="Verdana"/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Verdana"/>
                        <a:cs typeface="Verdana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Verdana"/>
                        <a:cs typeface="Verdana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Verdana"/>
                        <a:cs typeface="Verdana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Verdana"/>
                        <a:cs typeface="Verdana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Verdana"/>
                          <a:cs typeface="Verdana"/>
                        </a:rPr>
                        <a:t>Low Cost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Verdana"/>
                        <a:cs typeface="Verdana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Verdana"/>
                        <a:cs typeface="Verdana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Verdana"/>
                        <a:cs typeface="Verdana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Verdana"/>
                        <a:cs typeface="Verdana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Verdana"/>
                        <a:cs typeface="Verdana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Verdana"/>
                          <a:cs typeface="Verdana"/>
                        </a:rPr>
                        <a:t>Ease of Access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Verdana"/>
                        <a:cs typeface="Verdana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Verdana"/>
                        <a:cs typeface="Verdana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Verdana"/>
                        <a:cs typeface="Verdana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Verdana"/>
                        <a:cs typeface="Verdana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Verdana"/>
                        <a:cs typeface="Verdana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Verdana"/>
                          <a:cs typeface="Verdana"/>
                        </a:rPr>
                        <a:t>Engagement/Analytics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Verdana"/>
                        <a:cs typeface="Verdana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Verdana"/>
                        <a:cs typeface="Verdana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Verdana"/>
                        <a:cs typeface="Verdana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Verdana"/>
                        <a:cs typeface="Verdana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Verdana"/>
                          <a:cs typeface="Verdana"/>
                        </a:rPr>
                        <a:t>Customization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Verdana"/>
                        <a:cs typeface="Verdana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Verdana"/>
                        <a:cs typeface="Verdana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Verdana"/>
                        <a:cs typeface="Verdana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Verdana"/>
                        <a:cs typeface="Verdana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Verdana"/>
                        <a:cs typeface="Verdana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Direct Logo White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291" y="6251715"/>
            <a:ext cx="1407264" cy="517312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76544"/>
          </a:xfrm>
        </p:spPr>
        <p:txBody>
          <a:bodyPr anchor="t"/>
          <a:lstStyle/>
          <a:p>
            <a:pPr algn="l"/>
            <a:r>
              <a:rPr lang="en-US" b="1" dirty="0" smtClean="0">
                <a:solidFill>
                  <a:srgbClr val="002B49"/>
                </a:solidFill>
                <a:latin typeface="Rockwell"/>
                <a:cs typeface="Rockwell"/>
              </a:rPr>
              <a:t>Identifying Priorities</a:t>
            </a:r>
            <a:br>
              <a:rPr lang="en-US" b="1" dirty="0" smtClean="0">
                <a:solidFill>
                  <a:srgbClr val="002B49"/>
                </a:solidFill>
                <a:latin typeface="Rockwell"/>
                <a:cs typeface="Rockwell"/>
              </a:rPr>
            </a:b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ckwell"/>
                <a:cs typeface="Rockwell"/>
              </a:rPr>
              <a:t>by Content Type</a:t>
            </a: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  <a:latin typeface="Rockwell"/>
              <a:cs typeface="Rockwell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18229" y="4711167"/>
          <a:ext cx="4108728" cy="561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9576"/>
                <a:gridCol w="1369576"/>
                <a:gridCol w="1369576"/>
              </a:tblGrid>
              <a:tr h="28098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8098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Most</a:t>
                      </a:r>
                      <a:endParaRPr 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Some</a:t>
                      </a:r>
                      <a:endParaRPr 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Few</a:t>
                      </a:r>
                      <a:endParaRPr lang="en-US" sz="12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 flipH="1">
            <a:off x="10386124" y="6220243"/>
            <a:ext cx="45719" cy="24598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0207035" y="5983084"/>
            <a:ext cx="103844" cy="24598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 flipH="1">
            <a:off x="10327610" y="5920655"/>
            <a:ext cx="45719" cy="245986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 flipH="1">
            <a:off x="10115522" y="6043648"/>
            <a:ext cx="143435" cy="45719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10507088" y="6066507"/>
            <a:ext cx="45719" cy="24598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3201" y="6335353"/>
            <a:ext cx="16550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Mbsdirect.net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831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eBook Platforms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25" y="1775926"/>
            <a:ext cx="3359971" cy="20872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520"/>
          <a:stretch/>
        </p:blipFill>
        <p:spPr>
          <a:xfrm>
            <a:off x="5006038" y="2503850"/>
            <a:ext cx="3206747" cy="7922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079" y="4163930"/>
            <a:ext cx="2219261" cy="718215"/>
          </a:xfrm>
          <a:prstGeom prst="rect">
            <a:avLst/>
          </a:prstGeom>
        </p:spPr>
      </p:pic>
      <p:pic>
        <p:nvPicPr>
          <p:cNvPr id="7" name="Picture 6" descr="iBook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6679" y="3770736"/>
            <a:ext cx="3496106" cy="1484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0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Content</a:t>
            </a:r>
            <a:endParaRPr lang="en-US" dirty="0"/>
          </a:p>
        </p:txBody>
      </p:sp>
      <p:pic>
        <p:nvPicPr>
          <p:cNvPr id="4" name="Content Placeholder 3" descr="OSC-Stacked-TM-RGB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04" y="1417638"/>
            <a:ext cx="1944628" cy="1389891"/>
          </a:xfrm>
          <a:prstGeom prst="rect">
            <a:avLst/>
          </a:prstGeom>
        </p:spPr>
      </p:pic>
      <p:pic>
        <p:nvPicPr>
          <p:cNvPr id="5" name="Picture 4" descr="cadden-fig12_x00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9701" y="1317819"/>
            <a:ext cx="4626429" cy="1489710"/>
          </a:xfrm>
          <a:prstGeom prst="rect">
            <a:avLst/>
          </a:prstGeom>
        </p:spPr>
      </p:pic>
      <p:pic>
        <p:nvPicPr>
          <p:cNvPr id="6" name="Picture 5" descr="boundles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4769" y="3123368"/>
            <a:ext cx="6477000" cy="1454684"/>
          </a:xfrm>
          <a:prstGeom prst="rect">
            <a:avLst/>
          </a:prstGeom>
        </p:spPr>
      </p:pic>
      <p:pic>
        <p:nvPicPr>
          <p:cNvPr id="7" name="Picture 6" descr="Soomo-Logo-ON-WHT-HORIZ-800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718" y="4893891"/>
            <a:ext cx="5169798" cy="1079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9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17433</TotalTime>
  <Words>380</Words>
  <Application>Microsoft Office PowerPoint</Application>
  <PresentationFormat>On-screen Show (4:3)</PresentationFormat>
  <Paragraphs>93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Rockwell</vt:lpstr>
      <vt:lpstr>Rockwell bold</vt:lpstr>
      <vt:lpstr>Tw Cen MT</vt:lpstr>
      <vt:lpstr>Tw Cen MT Condensed Extra Bold</vt:lpstr>
      <vt:lpstr>Verdana</vt:lpstr>
      <vt:lpstr>Office Theme</vt:lpstr>
      <vt:lpstr>Course Material Distribution Options</vt:lpstr>
      <vt:lpstr>Agenda</vt:lpstr>
      <vt:lpstr>What are Institutions doing today?</vt:lpstr>
      <vt:lpstr>What trends in the Industry are causing change?</vt:lpstr>
      <vt:lpstr>If change occurs, how does the store move forward?</vt:lpstr>
      <vt:lpstr>What does the future hold?</vt:lpstr>
      <vt:lpstr>Identifying Priorities by Content Type</vt:lpstr>
      <vt:lpstr>eBook Platforms</vt:lpstr>
      <vt:lpstr>Alternative Content</vt:lpstr>
      <vt:lpstr>PowerPoint Presentation</vt:lpstr>
      <vt:lpstr>PowerPoint Presentation</vt:lpstr>
    </vt:vector>
  </TitlesOfParts>
  <Company>MBS Direct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Devin Rogers</dc:creator>
  <cp:lastModifiedBy>Ilene Scherer</cp:lastModifiedBy>
  <cp:revision>169</cp:revision>
  <cp:lastPrinted>2016-07-24T20:16:39Z</cp:lastPrinted>
  <dcterms:created xsi:type="dcterms:W3CDTF">2016-04-19T18:02:41Z</dcterms:created>
  <dcterms:modified xsi:type="dcterms:W3CDTF">2016-08-02T12:45:03Z</dcterms:modified>
</cp:coreProperties>
</file>