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9"/>
  </p:notesMasterIdLst>
  <p:handoutMasterIdLst>
    <p:handoutMasterId r:id="rId20"/>
  </p:handoutMasterIdLst>
  <p:sldIdLst>
    <p:sldId id="256" r:id="rId2"/>
    <p:sldId id="257" r:id="rId3"/>
    <p:sldId id="288" r:id="rId4"/>
    <p:sldId id="290" r:id="rId5"/>
    <p:sldId id="291" r:id="rId6"/>
    <p:sldId id="295" r:id="rId7"/>
    <p:sldId id="296" r:id="rId8"/>
    <p:sldId id="298" r:id="rId9"/>
    <p:sldId id="306" r:id="rId10"/>
    <p:sldId id="293" r:id="rId11"/>
    <p:sldId id="299" r:id="rId12"/>
    <p:sldId id="301" r:id="rId13"/>
    <p:sldId id="302" r:id="rId14"/>
    <p:sldId id="304" r:id="rId15"/>
    <p:sldId id="300" r:id="rId16"/>
    <p:sldId id="305" r:id="rId17"/>
    <p:sldId id="28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068D7BB-B8B5-4F04-B7BF-EC4E381F6C76}" type="datetimeFigureOut">
              <a:rPr lang="en-US" smtClean="0"/>
              <a:t>8/2/2016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CCDDCA6-AF6C-455B-98B9-72E91C4F71C5}" type="slidenum">
              <a:rPr lang="en-US" smtClean="0"/>
              <a:t>‹#›</a:t>
            </a:fld>
            <a:endParaRPr lang="en-US"/>
          </a:p>
        </p:txBody>
      </p:sp>
    </p:spTree>
    <p:extLst>
      <p:ext uri="{BB962C8B-B14F-4D97-AF65-F5344CB8AC3E}">
        <p14:creationId xmlns:p14="http://schemas.microsoft.com/office/powerpoint/2010/main" val="419630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9FBC97C-84E9-40B0-AAAC-E2899F809DE9}" type="datetimeFigureOut">
              <a:rPr lang="en-US" smtClean="0"/>
              <a:t>8/2/2016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5556352-454D-4DCF-A8D3-A9909F6165C9}" type="slidenum">
              <a:rPr lang="en-US" smtClean="0"/>
              <a:t>‹#›</a:t>
            </a:fld>
            <a:endParaRPr lang="en-US"/>
          </a:p>
        </p:txBody>
      </p:sp>
    </p:spTree>
    <p:extLst>
      <p:ext uri="{BB962C8B-B14F-4D97-AF65-F5344CB8AC3E}">
        <p14:creationId xmlns:p14="http://schemas.microsoft.com/office/powerpoint/2010/main" val="196786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5779" name="Notes Placeholder 2"/>
          <p:cNvSpPr>
            <a:spLocks noGrp="1"/>
          </p:cNvSpPr>
          <p:nvPr>
            <p:ph type="body" idx="1"/>
          </p:nvPr>
        </p:nvSpPr>
        <p:spPr>
          <a:noFill/>
        </p:spPr>
        <p:txBody>
          <a:bodyPr/>
          <a:lstStyle/>
          <a:p>
            <a:endParaRPr lang="en-US" altLang="en-US" smtClean="0"/>
          </a:p>
        </p:txBody>
      </p:sp>
      <p:sp>
        <p:nvSpPr>
          <p:cNvPr id="75780" name="Slide Number Placeholder 3"/>
          <p:cNvSpPr>
            <a:spLocks noGrp="1"/>
          </p:cNvSpPr>
          <p:nvPr>
            <p:ph type="sldNum" sz="quarter" idx="5"/>
          </p:nvPr>
        </p:nvSpPr>
        <p:spPr>
          <a:noFill/>
        </p:spPr>
        <p:txBody>
          <a:bodyPr/>
          <a:lstStyle>
            <a:lvl1pPr defTabSz="927100">
              <a:defRPr sz="3200" baseline="-25000">
                <a:solidFill>
                  <a:schemeClr val="tx1"/>
                </a:solidFill>
                <a:latin typeface="Arial" charset="0"/>
                <a:ea typeface="ＭＳ Ｐゴシック" pitchFamily="34" charset="-128"/>
              </a:defRPr>
            </a:lvl1pPr>
            <a:lvl2pPr marL="742950" indent="-285750" defTabSz="927100">
              <a:defRPr sz="3200" baseline="-25000">
                <a:solidFill>
                  <a:schemeClr val="tx1"/>
                </a:solidFill>
                <a:latin typeface="Arial" charset="0"/>
                <a:ea typeface="ＭＳ Ｐゴシック" pitchFamily="34" charset="-128"/>
              </a:defRPr>
            </a:lvl2pPr>
            <a:lvl3pPr marL="1143000" indent="-228600" defTabSz="927100">
              <a:defRPr sz="3200" baseline="-25000">
                <a:solidFill>
                  <a:schemeClr val="tx1"/>
                </a:solidFill>
                <a:latin typeface="Arial" charset="0"/>
                <a:ea typeface="ＭＳ Ｐゴシック" pitchFamily="34" charset="-128"/>
              </a:defRPr>
            </a:lvl3pPr>
            <a:lvl4pPr marL="1600200" indent="-228600" defTabSz="927100">
              <a:defRPr sz="3200" baseline="-25000">
                <a:solidFill>
                  <a:schemeClr val="tx1"/>
                </a:solidFill>
                <a:latin typeface="Arial" charset="0"/>
                <a:ea typeface="ＭＳ Ｐゴシック" pitchFamily="34" charset="-128"/>
              </a:defRPr>
            </a:lvl4pPr>
            <a:lvl5pPr marL="2057400" indent="-228600" defTabSz="927100">
              <a:defRPr sz="3200" baseline="-25000">
                <a:solidFill>
                  <a:schemeClr val="tx1"/>
                </a:solidFill>
                <a:latin typeface="Arial" charset="0"/>
                <a:ea typeface="ＭＳ Ｐゴシック" pitchFamily="34" charset="-128"/>
              </a:defRPr>
            </a:lvl5pPr>
            <a:lvl6pPr marL="2514600" indent="-228600" defTabSz="927100" eaLnBrk="0" fontAlgn="base" hangingPunct="0">
              <a:spcBef>
                <a:spcPct val="0"/>
              </a:spcBef>
              <a:spcAft>
                <a:spcPct val="0"/>
              </a:spcAft>
              <a:defRPr sz="3200" baseline="-25000">
                <a:solidFill>
                  <a:schemeClr val="tx1"/>
                </a:solidFill>
                <a:latin typeface="Arial" charset="0"/>
                <a:ea typeface="ＭＳ Ｐゴシック" pitchFamily="34" charset="-128"/>
              </a:defRPr>
            </a:lvl6pPr>
            <a:lvl7pPr marL="2971800" indent="-228600" defTabSz="927100" eaLnBrk="0" fontAlgn="base" hangingPunct="0">
              <a:spcBef>
                <a:spcPct val="0"/>
              </a:spcBef>
              <a:spcAft>
                <a:spcPct val="0"/>
              </a:spcAft>
              <a:defRPr sz="3200" baseline="-25000">
                <a:solidFill>
                  <a:schemeClr val="tx1"/>
                </a:solidFill>
                <a:latin typeface="Arial" charset="0"/>
                <a:ea typeface="ＭＳ Ｐゴシック" pitchFamily="34" charset="-128"/>
              </a:defRPr>
            </a:lvl7pPr>
            <a:lvl8pPr marL="3429000" indent="-228600" defTabSz="927100" eaLnBrk="0" fontAlgn="base" hangingPunct="0">
              <a:spcBef>
                <a:spcPct val="0"/>
              </a:spcBef>
              <a:spcAft>
                <a:spcPct val="0"/>
              </a:spcAft>
              <a:defRPr sz="3200" baseline="-25000">
                <a:solidFill>
                  <a:schemeClr val="tx1"/>
                </a:solidFill>
                <a:latin typeface="Arial" charset="0"/>
                <a:ea typeface="ＭＳ Ｐゴシック" pitchFamily="34" charset="-128"/>
              </a:defRPr>
            </a:lvl8pPr>
            <a:lvl9pPr marL="3886200" indent="-228600" defTabSz="927100" eaLnBrk="0" fontAlgn="base" hangingPunct="0">
              <a:spcBef>
                <a:spcPct val="0"/>
              </a:spcBef>
              <a:spcAft>
                <a:spcPct val="0"/>
              </a:spcAft>
              <a:defRPr sz="3200" baseline="-25000">
                <a:solidFill>
                  <a:schemeClr val="tx1"/>
                </a:solidFill>
                <a:latin typeface="Arial" charset="0"/>
                <a:ea typeface="ＭＳ Ｐゴシック" pitchFamily="34" charset="-128"/>
              </a:defRPr>
            </a:lvl9pPr>
          </a:lstStyle>
          <a:p>
            <a:fld id="{94D41A4D-2CEB-4A02-B3E1-6A52661174E9}" type="slidenum">
              <a:rPr lang="en-US" altLang="en-US" sz="1200" baseline="0" smtClean="0"/>
              <a:pPr/>
              <a:t>17</a:t>
            </a:fld>
            <a:endParaRPr lang="en-US" altLang="en-US" sz="1200" baseline="0" smtClean="0"/>
          </a:p>
        </p:txBody>
      </p:sp>
    </p:spTree>
    <p:extLst>
      <p:ext uri="{BB962C8B-B14F-4D97-AF65-F5344CB8AC3E}">
        <p14:creationId xmlns:p14="http://schemas.microsoft.com/office/powerpoint/2010/main" val="76648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8/2/2016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8/2/2016</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8/2/2016</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685800"/>
            <a:ext cx="7543800" cy="1676400"/>
          </a:xfrm>
        </p:spPr>
        <p:txBody>
          <a:bodyPr/>
          <a:lstStyle/>
          <a:p>
            <a:pPr algn="ctr"/>
            <a:r>
              <a:rPr lang="en-US" sz="5400" dirty="0" err="1" smtClean="0"/>
              <a:t>MJNTP</a:t>
            </a:r>
            <a:r>
              <a:rPr lang="en-US" sz="5400" dirty="0" smtClean="0"/>
              <a:t> Update and</a:t>
            </a:r>
            <a:br>
              <a:rPr lang="en-US" sz="5400" dirty="0" smtClean="0"/>
            </a:br>
            <a:r>
              <a:rPr lang="en-US" sz="5400" dirty="0" smtClean="0"/>
              <a:t>Bond Financing</a:t>
            </a:r>
            <a:endParaRPr lang="en-US" sz="5400" dirty="0"/>
          </a:p>
        </p:txBody>
      </p:sp>
      <p:sp>
        <p:nvSpPr>
          <p:cNvPr id="3" name="Subtitle 2"/>
          <p:cNvSpPr>
            <a:spLocks noGrp="1"/>
          </p:cNvSpPr>
          <p:nvPr>
            <p:ph type="subTitle" idx="1"/>
          </p:nvPr>
        </p:nvSpPr>
        <p:spPr>
          <a:xfrm>
            <a:off x="2743200" y="4876800"/>
            <a:ext cx="2971800" cy="457200"/>
          </a:xfrm>
        </p:spPr>
        <p:txBody>
          <a:bodyPr/>
          <a:lstStyle/>
          <a:p>
            <a:pPr algn="ctr"/>
            <a:r>
              <a:rPr lang="en-US" dirty="0" smtClean="0">
                <a:solidFill>
                  <a:schemeClr val="tx2"/>
                </a:solidFill>
              </a:rPr>
              <a:t>Steven Mann, Principal</a:t>
            </a:r>
            <a:endParaRPr lang="en-US" dirty="0">
              <a:solidFill>
                <a:schemeClr val="tx2"/>
              </a:solidFill>
            </a:endParaRPr>
          </a:p>
        </p:txBody>
      </p:sp>
      <p:pic>
        <p:nvPicPr>
          <p:cNvPr id="5" name="Picture 4" descr="MC_Type_TIF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424431"/>
            <a:ext cx="1981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838200" y="2971800"/>
            <a:ext cx="7162800" cy="1066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800" dirty="0" smtClean="0">
                <a:solidFill>
                  <a:schemeClr val="tx2"/>
                </a:solidFill>
              </a:rPr>
              <a:t>Michigan Community College Business Officers Association</a:t>
            </a:r>
          </a:p>
          <a:p>
            <a:pPr algn="ctr"/>
            <a:r>
              <a:rPr lang="en-US" sz="1800" dirty="0" smtClean="0">
                <a:solidFill>
                  <a:schemeClr val="tx2"/>
                </a:solidFill>
              </a:rPr>
              <a:t>June 29, 2016  </a:t>
            </a:r>
            <a:r>
              <a:rPr lang="en-US" sz="1600" dirty="0" smtClean="0">
                <a:solidFill>
                  <a:schemeClr val="tx2"/>
                </a:solidFill>
              </a:rPr>
              <a:t>●</a:t>
            </a:r>
            <a:r>
              <a:rPr lang="en-US" sz="1800" dirty="0" smtClean="0">
                <a:solidFill>
                  <a:schemeClr val="tx2"/>
                </a:solidFill>
              </a:rPr>
              <a:t> Grand Traverse Resort</a:t>
            </a:r>
            <a:endParaRPr lang="en-US" sz="1800" dirty="0">
              <a:solidFill>
                <a:schemeClr val="tx2"/>
              </a:solidFill>
            </a:endParaRPr>
          </a:p>
        </p:txBody>
      </p:sp>
    </p:spTree>
    <p:extLst>
      <p:ext uri="{BB962C8B-B14F-4D97-AF65-F5344CB8AC3E}">
        <p14:creationId xmlns:p14="http://schemas.microsoft.com/office/powerpoint/2010/main" val="3058482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Financing </a:t>
            </a:r>
            <a:r>
              <a:rPr lang="en-US" dirty="0" err="1" smtClean="0"/>
              <a:t>MJNTP</a:t>
            </a:r>
            <a:endParaRPr lang="en-US" dirty="0"/>
          </a:p>
        </p:txBody>
      </p:sp>
      <p:sp>
        <p:nvSpPr>
          <p:cNvPr id="3" name="Content Placeholder 2"/>
          <p:cNvSpPr>
            <a:spLocks noGrp="1"/>
          </p:cNvSpPr>
          <p:nvPr>
            <p:ph idx="1"/>
          </p:nvPr>
        </p:nvSpPr>
        <p:spPr/>
        <p:txBody>
          <a:bodyPr>
            <a:normAutofit/>
          </a:bodyPr>
          <a:lstStyle/>
          <a:p>
            <a:r>
              <a:rPr lang="en-US" sz="3200" dirty="0" smtClean="0"/>
              <a:t>Financing Training with a Revenue Bond</a:t>
            </a:r>
          </a:p>
          <a:p>
            <a:pPr lvl="1"/>
            <a:r>
              <a:rPr lang="en-US" sz="3000" dirty="0" smtClean="0"/>
              <a:t>College issues revenue bond (0% interest)</a:t>
            </a:r>
          </a:p>
          <a:p>
            <a:pPr lvl="1"/>
            <a:r>
              <a:rPr lang="en-US" sz="3000" dirty="0" smtClean="0"/>
              <a:t>Employer purchases revenue bond in installments</a:t>
            </a:r>
          </a:p>
          <a:p>
            <a:pPr lvl="1"/>
            <a:r>
              <a:rPr lang="en-US" sz="3000" dirty="0" smtClean="0"/>
              <a:t>Bond proceeds used to pay for training</a:t>
            </a:r>
          </a:p>
          <a:p>
            <a:pPr lvl="1"/>
            <a:r>
              <a:rPr lang="en-US" sz="3000" dirty="0" smtClean="0"/>
              <a:t>As “new jobs credit from withholding” (tax capture/diversion) are paid to the College, these funds are used to repay principal on the bond</a:t>
            </a:r>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dirty="0"/>
          </a:p>
        </p:txBody>
      </p:sp>
      <p:pic>
        <p:nvPicPr>
          <p:cNvPr id="5" name="Picture 4"/>
          <p:cNvPicPr>
            <a:picLocks noChangeAspect="1" noChangeArrowheads="1"/>
          </p:cNvPicPr>
          <p:nvPr/>
        </p:nvPicPr>
        <p:blipFill>
          <a:blip r:embed="rId2"/>
          <a:srcRect/>
          <a:stretch>
            <a:fillRect/>
          </a:stretch>
        </p:blipFill>
        <p:spPr bwMode="auto">
          <a:xfrm>
            <a:off x="7086600" y="228600"/>
            <a:ext cx="1094959" cy="145564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292244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Bond Financing Capital Projects</a:t>
            </a:r>
            <a:endParaRPr lang="en-US" sz="4400" dirty="0"/>
          </a:p>
        </p:txBody>
      </p:sp>
      <p:sp>
        <p:nvSpPr>
          <p:cNvPr id="3" name="Content Placeholder 2"/>
          <p:cNvSpPr>
            <a:spLocks noGrp="1"/>
          </p:cNvSpPr>
          <p:nvPr>
            <p:ph idx="1"/>
          </p:nvPr>
        </p:nvSpPr>
        <p:spPr/>
        <p:txBody>
          <a:bodyPr>
            <a:normAutofit lnSpcReduction="10000"/>
          </a:bodyPr>
          <a:lstStyle/>
          <a:p>
            <a:r>
              <a:rPr lang="en-US" sz="3200" dirty="0" smtClean="0"/>
              <a:t>Building and Site Bonds (Sec. 389.122(b))</a:t>
            </a:r>
          </a:p>
          <a:p>
            <a:pPr lvl="1"/>
            <a:r>
              <a:rPr lang="en-US" sz="3000" dirty="0" smtClean="0"/>
              <a:t>Buildings, playgrounds, athletic fields, agricultural farms, and land</a:t>
            </a:r>
          </a:p>
          <a:p>
            <a:pPr lvl="1"/>
            <a:r>
              <a:rPr lang="en-US" sz="3000" dirty="0" smtClean="0"/>
              <a:t>30 year term</a:t>
            </a:r>
          </a:p>
          <a:p>
            <a:pPr lvl="1"/>
            <a:r>
              <a:rPr lang="en-US" sz="3000" dirty="0" smtClean="0"/>
              <a:t>Limited Tax Bonds (no voter approval)</a:t>
            </a:r>
          </a:p>
          <a:p>
            <a:pPr lvl="2"/>
            <a:r>
              <a:rPr lang="en-US" sz="2800" dirty="0" smtClean="0"/>
              <a:t>Debt limit – 1 ½% of the first $250 million in SEV plus 1% of the excess over $250 million</a:t>
            </a:r>
          </a:p>
          <a:p>
            <a:pPr lvl="1"/>
            <a:r>
              <a:rPr lang="en-US" sz="3000" dirty="0" smtClean="0"/>
              <a:t>Voter Approved Bonds</a:t>
            </a:r>
          </a:p>
          <a:p>
            <a:pPr lvl="2"/>
            <a:r>
              <a:rPr lang="en-US" sz="2800" dirty="0" smtClean="0"/>
              <a:t>No debt limit</a:t>
            </a:r>
          </a:p>
          <a:p>
            <a:pPr lvl="2"/>
            <a:r>
              <a:rPr lang="en-US" sz="2800" dirty="0" smtClean="0"/>
              <a:t>Allows levy of unlimited tax debt millage</a:t>
            </a:r>
          </a:p>
          <a:p>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dirty="0"/>
          </a:p>
        </p:txBody>
      </p:sp>
    </p:spTree>
    <p:extLst>
      <p:ext uri="{BB962C8B-B14F-4D97-AF65-F5344CB8AC3E}">
        <p14:creationId xmlns:p14="http://schemas.microsoft.com/office/powerpoint/2010/main" val="214612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Bond Financing Capital Projects</a:t>
            </a:r>
            <a:endParaRPr lang="en-US" sz="4400" dirty="0"/>
          </a:p>
        </p:txBody>
      </p:sp>
      <p:sp>
        <p:nvSpPr>
          <p:cNvPr id="3" name="Content Placeholder 2"/>
          <p:cNvSpPr>
            <a:spLocks noGrp="1"/>
          </p:cNvSpPr>
          <p:nvPr>
            <p:ph idx="1"/>
          </p:nvPr>
        </p:nvSpPr>
        <p:spPr/>
        <p:txBody>
          <a:bodyPr>
            <a:normAutofit lnSpcReduction="10000"/>
          </a:bodyPr>
          <a:lstStyle/>
          <a:p>
            <a:r>
              <a:rPr lang="en-US" sz="3200" dirty="0" smtClean="0"/>
              <a:t>Building and Site Bonds (Sec. 389.126)</a:t>
            </a:r>
          </a:p>
          <a:p>
            <a:pPr lvl="1"/>
            <a:r>
              <a:rPr lang="en-US" sz="3000" dirty="0" smtClean="0"/>
              <a:t>Residence halls, apartments, dining facilities, student centers, health centers, parking facilities, stadiums, athletic fields, gymnasiums, auditoriums, educational facilities, lands</a:t>
            </a:r>
          </a:p>
          <a:p>
            <a:pPr lvl="1"/>
            <a:r>
              <a:rPr lang="en-US" sz="3000" dirty="0" smtClean="0"/>
              <a:t>50 year term</a:t>
            </a:r>
          </a:p>
          <a:p>
            <a:pPr lvl="1"/>
            <a:r>
              <a:rPr lang="en-US" sz="3000" dirty="0"/>
              <a:t>Limited Tax </a:t>
            </a:r>
            <a:r>
              <a:rPr lang="en-US" sz="3000" dirty="0" smtClean="0"/>
              <a:t>or Unlimited Tax Bonds (same as prior slide)</a:t>
            </a:r>
          </a:p>
          <a:p>
            <a:pPr lvl="2"/>
            <a:r>
              <a:rPr lang="en-US" sz="2800" dirty="0" smtClean="0"/>
              <a:t>No debt limit</a:t>
            </a:r>
            <a:endParaRPr lang="en-US" sz="2800" dirty="0"/>
          </a:p>
          <a:p>
            <a:pPr lvl="1"/>
            <a:endParaRPr lang="en-US" sz="3000" dirty="0" smtClean="0"/>
          </a:p>
          <a:p>
            <a:pPr lvl="1"/>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140917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Bond Financing Capital Projects</a:t>
            </a:r>
            <a:endParaRPr lang="en-US" sz="4400" dirty="0"/>
          </a:p>
        </p:txBody>
      </p:sp>
      <p:sp>
        <p:nvSpPr>
          <p:cNvPr id="3" name="Content Placeholder 2"/>
          <p:cNvSpPr>
            <a:spLocks noGrp="1"/>
          </p:cNvSpPr>
          <p:nvPr>
            <p:ph idx="1"/>
          </p:nvPr>
        </p:nvSpPr>
        <p:spPr/>
        <p:txBody>
          <a:bodyPr>
            <a:normAutofit/>
          </a:bodyPr>
          <a:lstStyle/>
          <a:p>
            <a:r>
              <a:rPr lang="en-US" sz="3200" dirty="0" smtClean="0"/>
              <a:t>Energy Conservation Improvements     (Sec. 389.122(c))</a:t>
            </a:r>
          </a:p>
          <a:p>
            <a:pPr lvl="1"/>
            <a:r>
              <a:rPr lang="en-US" sz="3000" dirty="0" smtClean="0"/>
              <a:t>Heating systems, windows, doors, roofs, insulation, HVAC</a:t>
            </a:r>
          </a:p>
          <a:p>
            <a:pPr lvl="1"/>
            <a:r>
              <a:rPr lang="en-US" sz="3000" dirty="0"/>
              <a:t>Guaranteed </a:t>
            </a:r>
            <a:r>
              <a:rPr lang="en-US" sz="3000" dirty="0" smtClean="0"/>
              <a:t>Savings Contract</a:t>
            </a:r>
            <a:endParaRPr lang="en-US" sz="3000" dirty="0"/>
          </a:p>
          <a:p>
            <a:pPr lvl="1"/>
            <a:endParaRPr lang="en-US" sz="3000" dirty="0" smtClean="0"/>
          </a:p>
          <a:p>
            <a:pPr lvl="1"/>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dirty="0"/>
          </a:p>
        </p:txBody>
      </p:sp>
      <p:pic>
        <p:nvPicPr>
          <p:cNvPr id="2050" name="Picture 2" descr="C:\Users\sdmann\Downloads\light-1283795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749641"/>
            <a:ext cx="2768332" cy="184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hutterstock.com/display_pic_with_logo/784078/137779580/stock-photo-efficiency-level-conceptual-meter-indicate-hundred-per-cent-isolated-on-white-background-137779580.jpg"/>
          <p:cNvPicPr>
            <a:picLocks noChangeAspect="1" noChangeArrowheads="1"/>
          </p:cNvPicPr>
          <p:nvPr/>
        </p:nvPicPr>
        <p:blipFill rotWithShape="1">
          <a:blip r:embed="rId3">
            <a:extLst>
              <a:ext uri="{28A0092B-C50C-407E-A947-70E740481C1C}">
                <a14:useLocalDpi xmlns:a14="http://schemas.microsoft.com/office/drawing/2010/main" val="0"/>
              </a:ext>
            </a:extLst>
          </a:blip>
          <a:srcRect b="6216"/>
          <a:stretch/>
        </p:blipFill>
        <p:spPr bwMode="auto">
          <a:xfrm>
            <a:off x="914400" y="4749642"/>
            <a:ext cx="3169352" cy="184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15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Bond Financing Capital Projects</a:t>
            </a:r>
            <a:endParaRPr lang="en-US" sz="4400" dirty="0"/>
          </a:p>
        </p:txBody>
      </p:sp>
      <p:sp>
        <p:nvSpPr>
          <p:cNvPr id="3" name="Content Placeholder 2"/>
          <p:cNvSpPr>
            <a:spLocks noGrp="1"/>
          </p:cNvSpPr>
          <p:nvPr>
            <p:ph idx="1"/>
          </p:nvPr>
        </p:nvSpPr>
        <p:spPr/>
        <p:txBody>
          <a:bodyPr>
            <a:normAutofit/>
          </a:bodyPr>
          <a:lstStyle/>
          <a:p>
            <a:r>
              <a:rPr lang="en-US" sz="3200" dirty="0" smtClean="0"/>
              <a:t>Energy Conservation Improvements     (Sec. 389.122(c))</a:t>
            </a:r>
          </a:p>
          <a:p>
            <a:pPr lvl="1"/>
            <a:r>
              <a:rPr lang="en-US" sz="3000" dirty="0"/>
              <a:t>Installment Contract or Bond Financing</a:t>
            </a:r>
          </a:p>
          <a:p>
            <a:pPr lvl="1"/>
            <a:r>
              <a:rPr lang="en-US" sz="3000" dirty="0"/>
              <a:t>Limited Tax obligations; 25 year term</a:t>
            </a:r>
          </a:p>
          <a:p>
            <a:pPr lvl="1"/>
            <a:r>
              <a:rPr lang="en-US" sz="3000" dirty="0"/>
              <a:t>Debt is often repaid from resulting energy savings</a:t>
            </a:r>
          </a:p>
          <a:p>
            <a:pPr lvl="1"/>
            <a:endParaRPr lang="en-US" sz="3000" dirty="0" smtClean="0"/>
          </a:p>
          <a:p>
            <a:pPr lvl="1"/>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dirty="0"/>
          </a:p>
        </p:txBody>
      </p:sp>
      <p:pic>
        <p:nvPicPr>
          <p:cNvPr id="2050" name="Picture 2" descr="C:\Users\sdmann\Downloads\light-1283795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749641"/>
            <a:ext cx="2768332" cy="184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hutterstock.com/display_pic_with_logo/784078/137779580/stock-photo-efficiency-level-conceptual-meter-indicate-hundred-per-cent-isolated-on-white-background-137779580.jpg"/>
          <p:cNvPicPr>
            <a:picLocks noChangeAspect="1" noChangeArrowheads="1"/>
          </p:cNvPicPr>
          <p:nvPr/>
        </p:nvPicPr>
        <p:blipFill rotWithShape="1">
          <a:blip r:embed="rId3">
            <a:extLst>
              <a:ext uri="{28A0092B-C50C-407E-A947-70E740481C1C}">
                <a14:useLocalDpi xmlns:a14="http://schemas.microsoft.com/office/drawing/2010/main" val="0"/>
              </a:ext>
            </a:extLst>
          </a:blip>
          <a:srcRect b="6216"/>
          <a:stretch/>
        </p:blipFill>
        <p:spPr bwMode="auto">
          <a:xfrm>
            <a:off x="914400" y="4749642"/>
            <a:ext cx="3169352" cy="184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00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Cashflow Borrowings</a:t>
            </a:r>
            <a:endParaRPr lang="en-US" sz="4400" dirty="0"/>
          </a:p>
        </p:txBody>
      </p:sp>
      <p:sp>
        <p:nvSpPr>
          <p:cNvPr id="3" name="Content Placeholder 2"/>
          <p:cNvSpPr>
            <a:spLocks noGrp="1"/>
          </p:cNvSpPr>
          <p:nvPr>
            <p:ph idx="1"/>
          </p:nvPr>
        </p:nvSpPr>
        <p:spPr/>
        <p:txBody>
          <a:bodyPr>
            <a:normAutofit lnSpcReduction="10000"/>
          </a:bodyPr>
          <a:lstStyle/>
          <a:p>
            <a:r>
              <a:rPr lang="en-US" sz="3200" dirty="0" smtClean="0"/>
              <a:t>Borrowings for </a:t>
            </a:r>
            <a:r>
              <a:rPr lang="en-US" sz="3200" u="sng" dirty="0" smtClean="0"/>
              <a:t>operating expenses</a:t>
            </a:r>
            <a:r>
              <a:rPr lang="en-US" sz="3200" dirty="0" smtClean="0"/>
              <a:t>       (Sec. 389.127)</a:t>
            </a:r>
          </a:p>
          <a:p>
            <a:r>
              <a:rPr lang="en-US" sz="3200" dirty="0" smtClean="0"/>
              <a:t>12 month term</a:t>
            </a:r>
          </a:p>
          <a:p>
            <a:r>
              <a:rPr lang="en-US" sz="3200" dirty="0" smtClean="0"/>
              <a:t>Security Pledged</a:t>
            </a:r>
          </a:p>
          <a:p>
            <a:pPr lvl="1"/>
            <a:r>
              <a:rPr lang="en-US" sz="3000" dirty="0" smtClean="0"/>
              <a:t>State appropriations</a:t>
            </a:r>
          </a:p>
          <a:p>
            <a:pPr lvl="1"/>
            <a:r>
              <a:rPr lang="en-US" sz="3000" dirty="0" smtClean="0"/>
              <a:t>Student fees and charges</a:t>
            </a:r>
          </a:p>
          <a:p>
            <a:pPr lvl="1"/>
            <a:r>
              <a:rPr lang="en-US" sz="3000" dirty="0" smtClean="0"/>
              <a:t>College’s full faith and credit</a:t>
            </a:r>
          </a:p>
          <a:p>
            <a:r>
              <a:rPr lang="en-US" sz="3200" dirty="0" smtClean="0"/>
              <a:t>Flexible Structure</a:t>
            </a:r>
          </a:p>
          <a:p>
            <a:pPr lvl="1"/>
            <a:r>
              <a:rPr lang="en-US" sz="3000" dirty="0" smtClean="0"/>
              <a:t>Lines of Credit</a:t>
            </a:r>
          </a:p>
          <a:p>
            <a:endParaRPr lang="en-US" sz="3200" dirty="0" smtClean="0"/>
          </a:p>
          <a:p>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dirty="0"/>
          </a:p>
        </p:txBody>
      </p:sp>
      <p:pic>
        <p:nvPicPr>
          <p:cNvPr id="1026" name="Picture 2" descr="C:\Users\sdmann\Downloads\dollar-1071788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679" y="2438400"/>
            <a:ext cx="2962819"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45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Cashflow Borrowings</a:t>
            </a:r>
            <a:endParaRPr lang="en-US" sz="4400" dirty="0"/>
          </a:p>
        </p:txBody>
      </p:sp>
      <p:sp>
        <p:nvSpPr>
          <p:cNvPr id="3" name="Content Placeholder 2"/>
          <p:cNvSpPr>
            <a:spLocks noGrp="1"/>
          </p:cNvSpPr>
          <p:nvPr>
            <p:ph idx="1"/>
          </p:nvPr>
        </p:nvSpPr>
        <p:spPr/>
        <p:txBody>
          <a:bodyPr>
            <a:normAutofit/>
          </a:bodyPr>
          <a:lstStyle/>
          <a:p>
            <a:r>
              <a:rPr lang="en-US" sz="3200" dirty="0" smtClean="0"/>
              <a:t>Borrowings for </a:t>
            </a:r>
            <a:r>
              <a:rPr lang="en-US" sz="3200" u="sng" dirty="0" smtClean="0"/>
              <a:t>operating expenses</a:t>
            </a:r>
            <a:r>
              <a:rPr lang="en-US" sz="3200" dirty="0" smtClean="0"/>
              <a:t>       (Sec. 389.127)</a:t>
            </a:r>
          </a:p>
          <a:p>
            <a:r>
              <a:rPr lang="en-US" sz="3200" dirty="0" smtClean="0"/>
              <a:t>Sizing for Tax Exempt Cashflow Borrowing</a:t>
            </a:r>
          </a:p>
          <a:p>
            <a:pPr lvl="2"/>
            <a:r>
              <a:rPr lang="en-US" sz="2600" dirty="0" smtClean="0"/>
              <a:t>Maximum projected cash flow deficit in 12-month period; plus</a:t>
            </a:r>
          </a:p>
          <a:p>
            <a:pPr lvl="2"/>
            <a:r>
              <a:rPr lang="en-US" sz="2600" dirty="0" smtClean="0"/>
              <a:t>Reasonable working capital reserve (generally 5% of prior fiscal year’s general fund expenditures); plus</a:t>
            </a:r>
          </a:p>
          <a:p>
            <a:pPr lvl="2"/>
            <a:r>
              <a:rPr lang="en-US" sz="2600" dirty="0" smtClean="0"/>
              <a:t>Costs of issuance of obligation</a:t>
            </a:r>
          </a:p>
          <a:p>
            <a:pPr lvl="1"/>
            <a:r>
              <a:rPr lang="en-US" sz="2800" dirty="0" smtClean="0"/>
              <a:t>QTE designation if issuing less than $</a:t>
            </a:r>
            <a:r>
              <a:rPr lang="en-US" sz="2800" dirty="0" err="1" smtClean="0"/>
              <a:t>10M</a:t>
            </a:r>
            <a:r>
              <a:rPr lang="en-US" sz="2800" dirty="0" smtClean="0"/>
              <a:t> in FY.</a:t>
            </a:r>
          </a:p>
          <a:p>
            <a:pPr marL="411480" lvl="1" indent="0">
              <a:buNone/>
            </a:pPr>
            <a:endParaRPr lang="en-US" sz="2800" dirty="0" smtClean="0"/>
          </a:p>
          <a:p>
            <a:endParaRPr lang="en-US" sz="3200" dirty="0" smtClean="0"/>
          </a:p>
          <a:p>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dirty="0"/>
          </a:p>
        </p:txBody>
      </p:sp>
    </p:spTree>
    <p:extLst>
      <p:ext uri="{BB962C8B-B14F-4D97-AF65-F5344CB8AC3E}">
        <p14:creationId xmlns:p14="http://schemas.microsoft.com/office/powerpoint/2010/main" val="2657795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defRPr/>
            </a:pPr>
            <a:r>
              <a:rPr lang="en-US" sz="3600" b="1" dirty="0" smtClean="0">
                <a:solidFill>
                  <a:srgbClr val="0066FF"/>
                </a:solidFill>
                <a:ea typeface="ＭＳ Ｐゴシック" charset="0"/>
              </a:rPr>
              <a:t>Questions?</a:t>
            </a:r>
            <a:endParaRPr lang="en-US" sz="3600" b="1" dirty="0">
              <a:solidFill>
                <a:srgbClr val="0066FF"/>
              </a:solidFill>
              <a:ea typeface="ＭＳ Ｐゴシック" charset="0"/>
            </a:endParaRPr>
          </a:p>
        </p:txBody>
      </p:sp>
      <p:sp>
        <p:nvSpPr>
          <p:cNvPr id="53251" name="Content Placeholder 2"/>
          <p:cNvSpPr>
            <a:spLocks noGrp="1"/>
          </p:cNvSpPr>
          <p:nvPr>
            <p:ph idx="1"/>
          </p:nvPr>
        </p:nvSpPr>
        <p:spPr>
          <a:xfrm>
            <a:off x="1538288" y="1295400"/>
            <a:ext cx="6767512" cy="5091113"/>
          </a:xfrm>
        </p:spPr>
        <p:txBody>
          <a:bodyPr>
            <a:noAutofit/>
          </a:bodyPr>
          <a:lstStyle/>
          <a:p>
            <a:pPr marL="457200" lvl="1" indent="0" algn="just" eaLnBrk="1" hangingPunct="1">
              <a:lnSpc>
                <a:spcPct val="95000"/>
              </a:lnSpc>
              <a:spcBef>
                <a:spcPts val="1400"/>
              </a:spcBef>
              <a:buFont typeface="Wingdings" pitchFamily="2" charset="2"/>
              <a:buNone/>
              <a:defRPr/>
            </a:pPr>
            <a:r>
              <a:rPr lang="en-US" altLang="en-US" sz="1600" dirty="0" smtClean="0"/>
              <a:t>Steven Mann is a senior principal with Miller, Canfield, Paddock and Stone, P.L.C. practicing in the area of public finance and municipal law. Steve specializes in the area of municipal finance, representing public agencies as bond counsel. His practice covers all facets of tax increment financing, special assessments, and economic development. Steve also specializes in complex issues related to the Freedom of Information Act (FOIA) and the Open Meetings Act (OMA). </a:t>
            </a:r>
          </a:p>
          <a:p>
            <a:pPr marL="457200" lvl="1" indent="0" algn="just" eaLnBrk="1" hangingPunct="1">
              <a:lnSpc>
                <a:spcPct val="95000"/>
              </a:lnSpc>
              <a:spcBef>
                <a:spcPts val="1400"/>
              </a:spcBef>
              <a:buFontTx/>
              <a:buNone/>
              <a:defRPr/>
            </a:pPr>
            <a:r>
              <a:rPr lang="en-US" altLang="en-US" sz="1600" dirty="0" smtClean="0"/>
              <a:t>Steve co-authored the </a:t>
            </a:r>
            <a:r>
              <a:rPr lang="en-US" altLang="en-US" sz="1600" i="1" dirty="0" smtClean="0"/>
              <a:t>Sunshine Laws and Local Government  </a:t>
            </a:r>
            <a:r>
              <a:rPr lang="en-US" altLang="en-US" sz="1600" dirty="0" smtClean="0"/>
              <a:t>(OMA/FOIA)</a:t>
            </a:r>
            <a:r>
              <a:rPr lang="en-US" altLang="en-US" sz="1600" i="1" dirty="0" smtClean="0"/>
              <a:t> </a:t>
            </a:r>
            <a:r>
              <a:rPr lang="en-US" altLang="en-US" sz="1600" dirty="0" smtClean="0"/>
              <a:t>chapter of the </a:t>
            </a:r>
            <a:r>
              <a:rPr lang="en-US" altLang="en-US" sz="1600" i="1" dirty="0" smtClean="0"/>
              <a:t>Michigan Municipal Law </a:t>
            </a:r>
            <a:r>
              <a:rPr lang="en-US" altLang="en-US" sz="1600" dirty="0" smtClean="0"/>
              <a:t>handbook published by the Institute for Continued Legal Education.</a:t>
            </a:r>
          </a:p>
          <a:p>
            <a:pPr marL="457200" lvl="1" indent="0" algn="just" eaLnBrk="1" hangingPunct="1">
              <a:lnSpc>
                <a:spcPct val="95000"/>
              </a:lnSpc>
              <a:spcBef>
                <a:spcPts val="1400"/>
              </a:spcBef>
              <a:buFont typeface="Wingdings" pitchFamily="2" charset="2"/>
              <a:buNone/>
              <a:defRPr/>
            </a:pPr>
            <a:r>
              <a:rPr lang="en-US" altLang="en-US" sz="1600" dirty="0"/>
              <a:t>Steve has authored several </a:t>
            </a:r>
            <a:r>
              <a:rPr lang="en-US" altLang="en-US" sz="1600" i="1" dirty="0"/>
              <a:t>amicus curiae </a:t>
            </a:r>
            <a:r>
              <a:rPr lang="en-US" altLang="en-US" sz="1600" dirty="0"/>
              <a:t>briefs in both the Michigan Court of Appeals and the Michigan Supreme Court arguing on behalf of the Michigan Municipal League, the Michigan Townships Association, the Public Corporations Section of the State Bar of Michigan, and other municipal associations and their constituents.</a:t>
            </a:r>
          </a:p>
          <a:p>
            <a:pPr marL="457200" lvl="1" indent="0" algn="just" eaLnBrk="1" hangingPunct="1">
              <a:lnSpc>
                <a:spcPct val="95000"/>
              </a:lnSpc>
              <a:spcBef>
                <a:spcPts val="1400"/>
              </a:spcBef>
              <a:buFont typeface="Wingdings" pitchFamily="2" charset="2"/>
              <a:buNone/>
              <a:defRPr/>
            </a:pPr>
            <a:r>
              <a:rPr lang="en-US" altLang="en-US" sz="1600" dirty="0" smtClean="0"/>
              <a:t>Steve served twelve years on the Charter Township of Plymouth Board of Trustees (2000-2012), including one term as Township Supervisor and two terms as Trustee.  He received his law degree, </a:t>
            </a:r>
            <a:r>
              <a:rPr lang="en-US" altLang="en-US" sz="1600" i="1" dirty="0" smtClean="0"/>
              <a:t>cum laude</a:t>
            </a:r>
            <a:r>
              <a:rPr lang="en-US" altLang="en-US" sz="1600" dirty="0" smtClean="0"/>
              <a:t>, from Thomas M. Cooley Law School in Lansing, and his </a:t>
            </a:r>
            <a:r>
              <a:rPr lang="en-US" altLang="en-US" sz="1600" dirty="0" err="1" smtClean="0"/>
              <a:t>B.B.A</a:t>
            </a:r>
            <a:r>
              <a:rPr lang="en-US" altLang="en-US" sz="1600" dirty="0" smtClean="0"/>
              <a:t>., </a:t>
            </a:r>
            <a:r>
              <a:rPr lang="en-US" altLang="en-US" sz="1600" i="1" dirty="0" smtClean="0"/>
              <a:t>summa cum laude</a:t>
            </a:r>
            <a:r>
              <a:rPr lang="en-US" altLang="en-US" sz="1600" dirty="0" smtClean="0"/>
              <a:t>, from Cleary University.</a:t>
            </a:r>
          </a:p>
        </p:txBody>
      </p:sp>
      <p:sp>
        <p:nvSpPr>
          <p:cNvPr id="46084" name="TextBox 3"/>
          <p:cNvSpPr txBox="1">
            <a:spLocks noChangeArrowheads="1"/>
          </p:cNvSpPr>
          <p:nvPr/>
        </p:nvSpPr>
        <p:spPr bwMode="auto">
          <a:xfrm>
            <a:off x="769938" y="1892300"/>
            <a:ext cx="12668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736725"/>
            <a:ext cx="1508125" cy="15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4294625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Outline</a:t>
            </a:r>
            <a:endParaRPr lang="en-US" dirty="0"/>
          </a:p>
        </p:txBody>
      </p:sp>
      <p:sp>
        <p:nvSpPr>
          <p:cNvPr id="3" name="Content Placeholder 2"/>
          <p:cNvSpPr>
            <a:spLocks noGrp="1"/>
          </p:cNvSpPr>
          <p:nvPr>
            <p:ph idx="1"/>
          </p:nvPr>
        </p:nvSpPr>
        <p:spPr/>
        <p:txBody>
          <a:bodyPr/>
          <a:lstStyle/>
          <a:p>
            <a:endParaRPr lang="en-US" sz="3200" dirty="0" smtClean="0"/>
          </a:p>
          <a:p>
            <a:r>
              <a:rPr lang="en-US" sz="3200" dirty="0" smtClean="0"/>
              <a:t>MNJTP Refresher and Update</a:t>
            </a:r>
          </a:p>
          <a:p>
            <a:r>
              <a:rPr lang="en-US" sz="3200" dirty="0" smtClean="0"/>
              <a:t>Methods of Financing MNJTP</a:t>
            </a:r>
          </a:p>
          <a:p>
            <a:r>
              <a:rPr lang="en-US" sz="3200" dirty="0" smtClean="0"/>
              <a:t>Bond Financing Capital Projects</a:t>
            </a:r>
          </a:p>
          <a:p>
            <a:r>
              <a:rPr lang="en-US" sz="3200" dirty="0" smtClean="0"/>
              <a:t>Cashflow Borrowings</a:t>
            </a:r>
          </a:p>
          <a:p>
            <a:r>
              <a:rPr lang="en-US" sz="3200" dirty="0" smtClean="0"/>
              <a:t>Questions?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pic>
        <p:nvPicPr>
          <p:cNvPr id="2050" name="Picture 2" descr="C:\Users\sdmann\Downloads\date-163208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52609">
            <a:off x="4038600" y="4267200"/>
            <a:ext cx="3835400" cy="227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3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MJNTP</a:t>
            </a:r>
            <a:r>
              <a:rPr lang="en-US" dirty="0" smtClean="0"/>
              <a:t> Refresher</a:t>
            </a:r>
            <a:endParaRPr lang="en-US" dirty="0"/>
          </a:p>
        </p:txBody>
      </p:sp>
      <p:sp>
        <p:nvSpPr>
          <p:cNvPr id="3" name="Content Placeholder 2"/>
          <p:cNvSpPr>
            <a:spLocks noGrp="1"/>
          </p:cNvSpPr>
          <p:nvPr>
            <p:ph idx="1"/>
          </p:nvPr>
        </p:nvSpPr>
        <p:spPr/>
        <p:txBody>
          <a:bodyPr>
            <a:normAutofit/>
          </a:bodyPr>
          <a:lstStyle/>
          <a:p>
            <a:r>
              <a:rPr lang="en-US" sz="2400" dirty="0" smtClean="0"/>
              <a:t>Enacted 2008 to encourage employment</a:t>
            </a:r>
          </a:p>
          <a:p>
            <a:r>
              <a:rPr lang="en-US" sz="2400" dirty="0" smtClean="0"/>
              <a:t>Training paid for through capture of State income tax</a:t>
            </a:r>
          </a:p>
          <a:p>
            <a:r>
              <a:rPr lang="en-US" sz="2400" dirty="0" smtClean="0"/>
              <a:t>College receives 15% administrative fee</a:t>
            </a:r>
          </a:p>
          <a:p>
            <a:r>
              <a:rPr lang="en-US" sz="2400" dirty="0" smtClean="0"/>
              <a:t>New Job requirements</a:t>
            </a:r>
          </a:p>
          <a:p>
            <a:pPr lvl="1"/>
            <a:r>
              <a:rPr lang="en-US" sz="2400" dirty="0" smtClean="0"/>
              <a:t>Net increase in employment in the State for the employer</a:t>
            </a:r>
          </a:p>
          <a:p>
            <a:pPr lvl="1"/>
            <a:r>
              <a:rPr lang="en-US" sz="2400" dirty="0" smtClean="0"/>
              <a:t>Not a recalled</a:t>
            </a:r>
            <a:r>
              <a:rPr lang="en-US" sz="2400" dirty="0"/>
              <a:t> </a:t>
            </a:r>
            <a:r>
              <a:rPr lang="en-US" sz="2400" dirty="0" smtClean="0"/>
              <a:t>or replacement job</a:t>
            </a:r>
          </a:p>
          <a:p>
            <a:pPr lvl="1"/>
            <a:r>
              <a:rPr lang="en-US" sz="2400" dirty="0" smtClean="0"/>
              <a:t>Wage is 175% or more of the State minimum wage</a:t>
            </a:r>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pic>
        <p:nvPicPr>
          <p:cNvPr id="5" name="Picture 2" descr="C:\Users\sdmann\Downloads\workplace-953162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5176122"/>
            <a:ext cx="3926972" cy="166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697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MJNTP</a:t>
            </a:r>
            <a:r>
              <a:rPr lang="en-US" dirty="0" smtClean="0"/>
              <a:t> Refresher</a:t>
            </a:r>
            <a:endParaRPr lang="en-US" dirty="0"/>
          </a:p>
        </p:txBody>
      </p:sp>
      <p:sp>
        <p:nvSpPr>
          <p:cNvPr id="3" name="Content Placeholder 2"/>
          <p:cNvSpPr>
            <a:spLocks noGrp="1"/>
          </p:cNvSpPr>
          <p:nvPr>
            <p:ph idx="1"/>
          </p:nvPr>
        </p:nvSpPr>
        <p:spPr/>
        <p:txBody>
          <a:bodyPr>
            <a:normAutofit/>
          </a:bodyPr>
          <a:lstStyle/>
          <a:p>
            <a:r>
              <a:rPr lang="en-US" sz="2800" dirty="0" smtClean="0"/>
              <a:t>Eligible Program Costs</a:t>
            </a:r>
          </a:p>
          <a:p>
            <a:pPr lvl="1"/>
            <a:r>
              <a:rPr lang="en-US" sz="2400" dirty="0" smtClean="0"/>
              <a:t>Training/Retraining for New Jobs</a:t>
            </a:r>
          </a:p>
          <a:p>
            <a:pPr lvl="1"/>
            <a:r>
              <a:rPr lang="en-US" sz="2400" dirty="0" smtClean="0"/>
              <a:t>Adult basic education and job-related instruction</a:t>
            </a:r>
          </a:p>
          <a:p>
            <a:pPr lvl="1"/>
            <a:r>
              <a:rPr lang="en-US" sz="2400" dirty="0" smtClean="0"/>
              <a:t>Developmental, readiness, and remedial education</a:t>
            </a:r>
          </a:p>
          <a:p>
            <a:pPr lvl="1"/>
            <a:r>
              <a:rPr lang="en-US" sz="2400" dirty="0" smtClean="0"/>
              <a:t>Vocational and skill-assessment services and testing</a:t>
            </a:r>
          </a:p>
          <a:p>
            <a:pPr lvl="1"/>
            <a:r>
              <a:rPr lang="en-US" sz="2400" dirty="0" smtClean="0"/>
              <a:t>Training facilities, equipment, materials and supplies</a:t>
            </a:r>
          </a:p>
          <a:p>
            <a:pPr lvl="1"/>
            <a:r>
              <a:rPr lang="en-US" sz="2400" dirty="0" smtClean="0"/>
              <a:t>Administrative expenses</a:t>
            </a:r>
          </a:p>
          <a:p>
            <a:pPr lvl="1"/>
            <a:r>
              <a:rPr lang="en-US" sz="2400" dirty="0" smtClean="0"/>
              <a:t>Contracted or professional services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dirty="0"/>
          </a:p>
        </p:txBody>
      </p:sp>
      <p:pic>
        <p:nvPicPr>
          <p:cNvPr id="3074" name="Picture 2" descr="C:\Users\sdmann\Downloads\electric-welding-563804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5162" y="4953000"/>
            <a:ext cx="274427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47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MJNTP</a:t>
            </a:r>
            <a:r>
              <a:rPr lang="en-US" dirty="0" smtClean="0"/>
              <a:t> Update</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State minimum wage amendment (2014)</a:t>
            </a:r>
          </a:p>
          <a:p>
            <a:pPr lvl="1"/>
            <a:r>
              <a:rPr lang="en-US" sz="2800" dirty="0" smtClean="0"/>
              <a:t>“wage rate in effect as of the date the employer and the college…enter into the agreement”</a:t>
            </a:r>
          </a:p>
          <a:p>
            <a:pPr lvl="1"/>
            <a:r>
              <a:rPr lang="en-US" dirty="0"/>
              <a:t>130 PA 2015, Eff. July 22, </a:t>
            </a:r>
            <a:r>
              <a:rPr lang="en-US" dirty="0" smtClean="0"/>
              <a:t>2015</a:t>
            </a:r>
          </a:p>
          <a:p>
            <a:pPr lvl="1"/>
            <a:endParaRPr lang="en-US" dirty="0"/>
          </a:p>
          <a:p>
            <a:r>
              <a:rPr lang="en-US" sz="3200" dirty="0" smtClean="0"/>
              <a:t>Sunset extended to Dec. 31, 2023</a:t>
            </a:r>
          </a:p>
          <a:p>
            <a:pPr lvl="1"/>
            <a:r>
              <a:rPr lang="en-US" sz="2800" dirty="0" smtClean="0"/>
              <a:t>No new agreements after this date</a:t>
            </a:r>
          </a:p>
          <a:p>
            <a:pPr lvl="1"/>
            <a:r>
              <a:rPr lang="en-US" dirty="0" smtClean="0"/>
              <a:t>130 PA 2015, Eff. July 22, 2015</a:t>
            </a:r>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dirty="0"/>
          </a:p>
        </p:txBody>
      </p:sp>
      <p:pic>
        <p:nvPicPr>
          <p:cNvPr id="5" name="Picture 7" descr="C:\Users\ELHDOYLE\AppData\Local\Microsoft\Windows\Temporary Internet Files\Content.IE5\YD2IA1Y4\MC90043524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55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Financing </a:t>
            </a:r>
            <a:r>
              <a:rPr lang="en-US" dirty="0" err="1" smtClean="0"/>
              <a:t>MJNTP</a:t>
            </a:r>
            <a:endParaRPr lang="en-US" dirty="0"/>
          </a:p>
        </p:txBody>
      </p:sp>
      <p:sp>
        <p:nvSpPr>
          <p:cNvPr id="3" name="Content Placeholder 2"/>
          <p:cNvSpPr>
            <a:spLocks noGrp="1"/>
          </p:cNvSpPr>
          <p:nvPr>
            <p:ph idx="1"/>
          </p:nvPr>
        </p:nvSpPr>
        <p:spPr/>
        <p:txBody>
          <a:bodyPr>
            <a:normAutofit/>
          </a:bodyPr>
          <a:lstStyle/>
          <a:p>
            <a:r>
              <a:rPr lang="en-US" sz="3200" dirty="0" smtClean="0"/>
              <a:t>Pay as you go method of Training</a:t>
            </a:r>
          </a:p>
          <a:p>
            <a:pPr lvl="1"/>
            <a:r>
              <a:rPr lang="en-US" sz="3000" dirty="0" smtClean="0"/>
              <a:t>No indebtedness</a:t>
            </a:r>
          </a:p>
          <a:p>
            <a:pPr lvl="1"/>
            <a:r>
              <a:rPr lang="en-US" sz="3000" dirty="0" smtClean="0"/>
              <a:t>Employer pays “new jobs credit from withholding” (tax capture/diversion) to the College monthly</a:t>
            </a:r>
          </a:p>
          <a:p>
            <a:pPr lvl="1"/>
            <a:r>
              <a:rPr lang="en-US" sz="3000" dirty="0" smtClean="0"/>
              <a:t>When sufficient funds have accumulated, the College pays for training</a:t>
            </a:r>
          </a:p>
          <a:p>
            <a:pPr lvl="1"/>
            <a:r>
              <a:rPr lang="en-US" sz="3000" u="sng" dirty="0" smtClean="0"/>
              <a:t>No reimbursements</a:t>
            </a:r>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dirty="0"/>
          </a:p>
        </p:txBody>
      </p:sp>
      <p:pic>
        <p:nvPicPr>
          <p:cNvPr id="4098" name="Picture 2" descr="C:\Users\sdmann\Downloads\paid-160126_12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398585">
            <a:off x="6012840" y="4637908"/>
            <a:ext cx="2227052" cy="221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3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Financing </a:t>
            </a:r>
            <a:r>
              <a:rPr lang="en-US" dirty="0" err="1" smtClean="0"/>
              <a:t>MJNTP</a:t>
            </a:r>
            <a:endParaRPr lang="en-US" dirty="0"/>
          </a:p>
        </p:txBody>
      </p:sp>
      <p:sp>
        <p:nvSpPr>
          <p:cNvPr id="3" name="Content Placeholder 2"/>
          <p:cNvSpPr>
            <a:spLocks noGrp="1"/>
          </p:cNvSpPr>
          <p:nvPr>
            <p:ph idx="1"/>
          </p:nvPr>
        </p:nvSpPr>
        <p:spPr/>
        <p:txBody>
          <a:bodyPr>
            <a:normAutofit/>
          </a:bodyPr>
          <a:lstStyle/>
          <a:p>
            <a:r>
              <a:rPr lang="en-US" sz="3200" dirty="0" smtClean="0"/>
              <a:t>Why no reimbursements?</a:t>
            </a:r>
          </a:p>
          <a:p>
            <a:r>
              <a:rPr lang="en-US" sz="3200" dirty="0"/>
              <a:t>Dillon’s Rule</a:t>
            </a:r>
          </a:p>
          <a:p>
            <a:r>
              <a:rPr lang="en-US" sz="3200" dirty="0" smtClean="0"/>
              <a:t>A </a:t>
            </a:r>
            <a:r>
              <a:rPr lang="en-US" sz="3200" dirty="0"/>
              <a:t>municipality may only exercise those powers expressly granted, necessarily implied, or which are essential — not simply convenient, but indispensable</a:t>
            </a:r>
            <a:r>
              <a:rPr lang="en-US" sz="3200" dirty="0" smtClean="0"/>
              <a:t>.</a:t>
            </a:r>
          </a:p>
          <a:p>
            <a:pPr marL="114300" indent="0">
              <a:buNone/>
            </a:pPr>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dirty="0"/>
          </a:p>
        </p:txBody>
      </p:sp>
      <p:pic>
        <p:nvPicPr>
          <p:cNvPr id="6" name="Picture 5" descr="C:\Users\sdmann\Downloads\dollar-1362243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1017" y="4953000"/>
            <a:ext cx="2722246" cy="181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657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Financing </a:t>
            </a:r>
            <a:r>
              <a:rPr lang="en-US" dirty="0" err="1" smtClean="0"/>
              <a:t>MJNTP</a:t>
            </a:r>
            <a:endParaRPr lang="en-US" dirty="0"/>
          </a:p>
        </p:txBody>
      </p:sp>
      <p:sp>
        <p:nvSpPr>
          <p:cNvPr id="3" name="Content Placeholder 2"/>
          <p:cNvSpPr>
            <a:spLocks noGrp="1"/>
          </p:cNvSpPr>
          <p:nvPr>
            <p:ph idx="1"/>
          </p:nvPr>
        </p:nvSpPr>
        <p:spPr/>
        <p:txBody>
          <a:bodyPr>
            <a:normAutofit/>
          </a:bodyPr>
          <a:lstStyle/>
          <a:p>
            <a:r>
              <a:rPr lang="en-US" sz="3200" dirty="0" smtClean="0"/>
              <a:t>Municipalities </a:t>
            </a:r>
            <a:r>
              <a:rPr lang="en-US" sz="3200" dirty="0"/>
              <a:t>have no inherent power to incur debt.</a:t>
            </a:r>
          </a:p>
          <a:p>
            <a:r>
              <a:rPr lang="en-US" sz="3200" dirty="0"/>
              <a:t>In order to borrow, you must be able to cite specific statutory </a:t>
            </a:r>
            <a:r>
              <a:rPr lang="en-US" sz="3200" dirty="0" smtClean="0"/>
              <a:t>authority</a:t>
            </a:r>
          </a:p>
          <a:p>
            <a:pPr lvl="1"/>
            <a:r>
              <a:rPr lang="en-US" sz="3000" dirty="0" err="1" smtClean="0"/>
              <a:t>MJNTP</a:t>
            </a:r>
            <a:r>
              <a:rPr lang="en-US" sz="3000" dirty="0" smtClean="0"/>
              <a:t> authorizes a financing structure using revenue bonds</a:t>
            </a:r>
          </a:p>
          <a:p>
            <a:pPr lvl="1"/>
            <a:r>
              <a:rPr lang="en-US" sz="3000" dirty="0" smtClean="0"/>
              <a:t>No authority for a                             reimbursement structure</a:t>
            </a:r>
          </a:p>
          <a:p>
            <a:pPr lvl="1"/>
            <a:endParaRPr lang="en-US" sz="3000" dirty="0"/>
          </a:p>
          <a:p>
            <a:pPr marL="114300" indent="0">
              <a:buNone/>
            </a:pPr>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dirty="0"/>
          </a:p>
        </p:txBody>
      </p:sp>
      <p:pic>
        <p:nvPicPr>
          <p:cNvPr id="7" name="Picture 6"/>
          <p:cNvPicPr>
            <a:picLocks noChangeAspect="1" noChangeArrowheads="1"/>
          </p:cNvPicPr>
          <p:nvPr/>
        </p:nvPicPr>
        <p:blipFill>
          <a:blip r:embed="rId2"/>
          <a:srcRect/>
          <a:stretch>
            <a:fillRect/>
          </a:stretch>
        </p:blipFill>
        <p:spPr bwMode="auto">
          <a:xfrm>
            <a:off x="5791200" y="4287380"/>
            <a:ext cx="1905000" cy="25325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49663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Financing </a:t>
            </a:r>
            <a:r>
              <a:rPr lang="en-US" dirty="0" err="1" smtClean="0"/>
              <a:t>MJNTP</a:t>
            </a:r>
            <a:endParaRPr lang="en-US" dirty="0"/>
          </a:p>
        </p:txBody>
      </p:sp>
      <p:sp>
        <p:nvSpPr>
          <p:cNvPr id="3" name="Content Placeholder 2"/>
          <p:cNvSpPr>
            <a:spLocks noGrp="1"/>
          </p:cNvSpPr>
          <p:nvPr>
            <p:ph idx="1"/>
          </p:nvPr>
        </p:nvSpPr>
        <p:spPr/>
        <p:txBody>
          <a:bodyPr>
            <a:normAutofit/>
          </a:bodyPr>
          <a:lstStyle/>
          <a:p>
            <a:pPr>
              <a:defRPr/>
            </a:pPr>
            <a:r>
              <a:rPr lang="en-US" altLang="ja-JP" sz="2800" dirty="0"/>
              <a:t>Umbrella Financing Statute</a:t>
            </a:r>
          </a:p>
          <a:p>
            <a:pPr>
              <a:defRPr/>
            </a:pPr>
            <a:endParaRPr lang="en-US" altLang="ja-JP" dirty="0"/>
          </a:p>
          <a:p>
            <a:pPr marL="457200" lvl="3" indent="0" algn="just">
              <a:buNone/>
              <a:defRPr/>
            </a:pPr>
            <a:r>
              <a:rPr lang="en-US" sz="2800" dirty="0">
                <a:ea typeface="ＭＳ Ｐゴシック" charset="0"/>
              </a:rPr>
              <a:t>“A municipality shall not issue a municipal security except in accordance with this act.”</a:t>
            </a:r>
          </a:p>
          <a:p>
            <a:pPr marL="457200" lvl="3" indent="0" algn="just">
              <a:buNone/>
              <a:defRPr/>
            </a:pPr>
            <a:endParaRPr lang="en-US" sz="2800" dirty="0">
              <a:ea typeface="ＭＳ Ｐゴシック" charset="0"/>
            </a:endParaRPr>
          </a:p>
          <a:p>
            <a:pPr marL="457200" lvl="3" indent="0" algn="r">
              <a:buNone/>
              <a:defRPr/>
            </a:pPr>
            <a:r>
              <a:rPr lang="en-US" dirty="0">
                <a:ea typeface="ＭＳ Ｐゴシック" charset="0"/>
              </a:rPr>
              <a:t>				34 PA 2001,  MCL 141.2301</a:t>
            </a:r>
          </a:p>
          <a:p>
            <a:pPr lvl="1"/>
            <a:endParaRPr lang="en-US" sz="3000" dirty="0"/>
          </a:p>
          <a:p>
            <a:pPr marL="114300" indent="0">
              <a:buNone/>
            </a:pPr>
            <a:endParaRPr lang="en-US" sz="3200" dirty="0" smtClean="0"/>
          </a:p>
          <a:p>
            <a:pPr lvl="1"/>
            <a:endParaRPr lang="en-US" sz="3000" dirty="0" smtClean="0"/>
          </a:p>
          <a:p>
            <a:endParaRPr lang="en-US" sz="3200" dirty="0" smtClean="0"/>
          </a:p>
          <a:p>
            <a:endParaRPr lang="en-US" sz="3200" dirty="0" smtClean="0"/>
          </a:p>
          <a:p>
            <a:pPr lvl="1"/>
            <a:endParaRPr lang="en-US" sz="2600" dirty="0" smtClean="0"/>
          </a:p>
          <a:p>
            <a:pPr lvl="1"/>
            <a:endParaRPr lang="en-US" sz="26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dirty="0"/>
          </a:p>
        </p:txBody>
      </p:sp>
      <p:pic>
        <p:nvPicPr>
          <p:cNvPr id="7" name="Picture 6"/>
          <p:cNvPicPr>
            <a:picLocks noChangeAspect="1" noChangeArrowheads="1"/>
          </p:cNvPicPr>
          <p:nvPr/>
        </p:nvPicPr>
        <p:blipFill>
          <a:blip r:embed="rId2"/>
          <a:srcRect/>
          <a:stretch>
            <a:fillRect/>
          </a:stretch>
        </p:blipFill>
        <p:spPr bwMode="auto">
          <a:xfrm>
            <a:off x="1066800" y="4038600"/>
            <a:ext cx="1905000" cy="25325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3984228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436</TotalTime>
  <Words>912</Words>
  <Application>Microsoft Office PowerPoint</Application>
  <PresentationFormat>On-screen Show (4:3)</PresentationFormat>
  <Paragraphs>175</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明朝</vt:lpstr>
      <vt:lpstr>ＭＳ Ｐゴシック</vt:lpstr>
      <vt:lpstr>Arial</vt:lpstr>
      <vt:lpstr>Calibri</vt:lpstr>
      <vt:lpstr>Cambria</vt:lpstr>
      <vt:lpstr>Wingdings</vt:lpstr>
      <vt:lpstr>Adjacency</vt:lpstr>
      <vt:lpstr>MJNTP Update and Bond Financing</vt:lpstr>
      <vt:lpstr>Presentation Outline</vt:lpstr>
      <vt:lpstr>MJNTP Refresher</vt:lpstr>
      <vt:lpstr>MJNTP Refresher</vt:lpstr>
      <vt:lpstr>MJNTP Update</vt:lpstr>
      <vt:lpstr>Financing MJNTP</vt:lpstr>
      <vt:lpstr>Financing MJNTP</vt:lpstr>
      <vt:lpstr>Financing MJNTP</vt:lpstr>
      <vt:lpstr>Financing MJNTP</vt:lpstr>
      <vt:lpstr>Financing MJNTP</vt:lpstr>
      <vt:lpstr>Bond Financing Capital Projects</vt:lpstr>
      <vt:lpstr>Bond Financing Capital Projects</vt:lpstr>
      <vt:lpstr>Bond Financing Capital Projects</vt:lpstr>
      <vt:lpstr>Bond Financing Capital Projects</vt:lpstr>
      <vt:lpstr>Cashflow Borrowings</vt:lpstr>
      <vt:lpstr>Cashflow Borrowings</vt:lpstr>
      <vt:lpstr>Questions?</vt:lpstr>
    </vt:vector>
  </TitlesOfParts>
  <Company>Miller Canfield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Assessments; New &amp; Innovative</dc:title>
  <dc:creator>Mann, Steven D.</dc:creator>
  <cp:lastModifiedBy>Ilene Scherer</cp:lastModifiedBy>
  <cp:revision>41</cp:revision>
  <cp:lastPrinted>2016-07-27T16:19:19Z</cp:lastPrinted>
  <dcterms:created xsi:type="dcterms:W3CDTF">2016-06-15T21:18:35Z</dcterms:created>
  <dcterms:modified xsi:type="dcterms:W3CDTF">2016-08-02T12:43:12Z</dcterms:modified>
</cp:coreProperties>
</file>