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673" r:id="rId3"/>
    <p:sldMasterId id="2147483660" r:id="rId4"/>
  </p:sldMasterIdLst>
  <p:notesMasterIdLst>
    <p:notesMasterId r:id="rId41"/>
  </p:notesMasterIdLst>
  <p:handoutMasterIdLst>
    <p:handoutMasterId r:id="rId42"/>
  </p:handoutMasterIdLst>
  <p:sldIdLst>
    <p:sldId id="319" r:id="rId5"/>
    <p:sldId id="261" r:id="rId6"/>
    <p:sldId id="344" r:id="rId7"/>
    <p:sldId id="333" r:id="rId8"/>
    <p:sldId id="332" r:id="rId9"/>
    <p:sldId id="345" r:id="rId10"/>
    <p:sldId id="346" r:id="rId11"/>
    <p:sldId id="262" r:id="rId12"/>
    <p:sldId id="263" r:id="rId13"/>
    <p:sldId id="320" r:id="rId14"/>
    <p:sldId id="307" r:id="rId15"/>
    <p:sldId id="266" r:id="rId16"/>
    <p:sldId id="317" r:id="rId17"/>
    <p:sldId id="273" r:id="rId18"/>
    <p:sldId id="277" r:id="rId19"/>
    <p:sldId id="314" r:id="rId20"/>
    <p:sldId id="315" r:id="rId21"/>
    <p:sldId id="322" r:id="rId22"/>
    <p:sldId id="323" r:id="rId23"/>
    <p:sldId id="278" r:id="rId24"/>
    <p:sldId id="282" r:id="rId25"/>
    <p:sldId id="283" r:id="rId26"/>
    <p:sldId id="311" r:id="rId27"/>
    <p:sldId id="290" r:id="rId28"/>
    <p:sldId id="281" r:id="rId29"/>
    <p:sldId id="303" r:id="rId30"/>
    <p:sldId id="329" r:id="rId31"/>
    <p:sldId id="328" r:id="rId32"/>
    <p:sldId id="289" r:id="rId33"/>
    <p:sldId id="287" r:id="rId34"/>
    <p:sldId id="340" r:id="rId35"/>
    <p:sldId id="341" r:id="rId36"/>
    <p:sldId id="342" r:id="rId37"/>
    <p:sldId id="335" r:id="rId38"/>
    <p:sldId id="336" r:id="rId39"/>
    <p:sldId id="337" r:id="rId4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AD00"/>
    <a:srgbClr val="0021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717" autoAdjust="0"/>
  </p:normalViewPr>
  <p:slideViewPr>
    <p:cSldViewPr>
      <p:cViewPr varScale="1">
        <p:scale>
          <a:sx n="74" d="100"/>
          <a:sy n="74" d="100"/>
        </p:scale>
        <p:origin x="-3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992" y="-9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7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Sheet1!$C$5</c:f>
              <c:strCache>
                <c:ptCount val="1"/>
                <c:pt idx="0">
                  <c:v>Cohort Default Rate</c:v>
                </c:pt>
              </c:strCache>
            </c:strRef>
          </c:tx>
          <c:dPt>
            <c:idx val="6"/>
            <c:spPr>
              <a:solidFill>
                <a:schemeClr val="accent3">
                  <a:lumMod val="75000"/>
                </a:schemeClr>
              </a:solidFill>
            </c:spPr>
          </c:dPt>
          <c:cat>
            <c:strRef>
              <c:f>Sheet1!$B$6:$B$19</c:f>
              <c:strCache>
                <c:ptCount val="14"/>
                <c:pt idx="0">
                  <c:v>IA</c:v>
                </c:pt>
                <c:pt idx="1">
                  <c:v>KY</c:v>
                </c:pt>
                <c:pt idx="2">
                  <c:v>WV</c:v>
                </c:pt>
                <c:pt idx="3">
                  <c:v>IL</c:v>
                </c:pt>
                <c:pt idx="4">
                  <c:v>OH</c:v>
                </c:pt>
                <c:pt idx="5">
                  <c:v>IN</c:v>
                </c:pt>
                <c:pt idx="6">
                  <c:v>MI</c:v>
                </c:pt>
                <c:pt idx="7">
                  <c:v>MO</c:v>
                </c:pt>
                <c:pt idx="8">
                  <c:v>KS</c:v>
                </c:pt>
                <c:pt idx="9">
                  <c:v>SD</c:v>
                </c:pt>
                <c:pt idx="10">
                  <c:v>MN</c:v>
                </c:pt>
                <c:pt idx="11">
                  <c:v>NE</c:v>
                </c:pt>
                <c:pt idx="12">
                  <c:v>WI</c:v>
                </c:pt>
                <c:pt idx="13">
                  <c:v>ND</c:v>
                </c:pt>
              </c:strCache>
            </c:strRef>
          </c:cat>
          <c:val>
            <c:numRef>
              <c:f>Sheet1!$C$6:$C$19</c:f>
              <c:numCache>
                <c:formatCode>0.0%</c:formatCode>
                <c:ptCount val="14"/>
                <c:pt idx="0">
                  <c:v>0.11500000000000005</c:v>
                </c:pt>
                <c:pt idx="1">
                  <c:v>0.10199999999999998</c:v>
                </c:pt>
                <c:pt idx="2">
                  <c:v>9.7000000000000045E-2</c:v>
                </c:pt>
                <c:pt idx="3">
                  <c:v>9.1000000000000025E-2</c:v>
                </c:pt>
                <c:pt idx="4">
                  <c:v>8.5000000000000048E-2</c:v>
                </c:pt>
                <c:pt idx="5">
                  <c:v>8.4000000000000088E-2</c:v>
                </c:pt>
                <c:pt idx="6">
                  <c:v>8.2000000000000003E-2</c:v>
                </c:pt>
                <c:pt idx="7">
                  <c:v>7.600000000000004E-2</c:v>
                </c:pt>
                <c:pt idx="8">
                  <c:v>6.8000000000000033E-2</c:v>
                </c:pt>
                <c:pt idx="9">
                  <c:v>6.5000000000000044E-2</c:v>
                </c:pt>
                <c:pt idx="10">
                  <c:v>5.8000000000000031E-2</c:v>
                </c:pt>
                <c:pt idx="11">
                  <c:v>5.6000000000000022E-2</c:v>
                </c:pt>
                <c:pt idx="12">
                  <c:v>5.4000000000000062E-2</c:v>
                </c:pt>
                <c:pt idx="13">
                  <c:v>3.4000000000000002E-2</c:v>
                </c:pt>
              </c:numCache>
            </c:numRef>
          </c:val>
        </c:ser>
        <c:axId val="68470272"/>
        <c:axId val="68471808"/>
      </c:barChart>
      <c:catAx>
        <c:axId val="68470272"/>
        <c:scaling>
          <c:orientation val="minMax"/>
        </c:scaling>
        <c:axPos val="b"/>
        <c:tickLblPos val="nextTo"/>
        <c:txPr>
          <a:bodyPr/>
          <a:lstStyle/>
          <a:p>
            <a:pPr>
              <a:defRPr sz="1300" b="1" i="0" baseline="0"/>
            </a:pPr>
            <a:endParaRPr lang="en-US"/>
          </a:p>
        </c:txPr>
        <c:crossAx val="68471808"/>
        <c:crosses val="autoZero"/>
        <c:auto val="1"/>
        <c:lblAlgn val="ctr"/>
        <c:lblOffset val="100"/>
      </c:catAx>
      <c:valAx>
        <c:axId val="68471808"/>
        <c:scaling>
          <c:orientation val="minMax"/>
        </c:scaling>
        <c:axPos val="l"/>
        <c:majorGridlines/>
        <c:numFmt formatCode="0.0%" sourceLinked="1"/>
        <c:tickLblPos val="nextTo"/>
        <c:txPr>
          <a:bodyPr/>
          <a:lstStyle/>
          <a:p>
            <a:pPr>
              <a:defRPr sz="1360" b="1" i="0" baseline="0">
                <a:latin typeface="Calibri" pitchFamily="34" charset="0"/>
              </a:defRPr>
            </a:pPr>
            <a:endParaRPr lang="en-US"/>
          </a:p>
        </c:txPr>
        <c:crossAx val="68470272"/>
        <c:crosses val="autoZero"/>
        <c:crossBetween val="between"/>
      </c:valAx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0.08824</cdr:x>
      <cdr:y>0.34787</cdr:y>
    </cdr:from>
    <cdr:to>
      <cdr:x>0.95426</cdr:x>
      <cdr:y>0.35824</cdr:y>
    </cdr:to>
    <cdr:sp macro="" textlink="">
      <cdr:nvSpPr>
        <cdr:cNvPr id="3" name="Straight Arrow Connector 2"/>
        <cdr:cNvSpPr/>
      </cdr:nvSpPr>
      <cdr:spPr>
        <a:xfrm xmlns:a="http://schemas.openxmlformats.org/drawingml/2006/main">
          <a:off x="685800" y="1747838"/>
          <a:ext cx="6731054" cy="52104"/>
        </a:xfrm>
        <a:prstGeom xmlns:a="http://schemas.openxmlformats.org/drawingml/2006/main" prst="straightConnector1">
          <a:avLst/>
        </a:prstGeom>
        <a:ln xmlns:a="http://schemas.openxmlformats.org/drawingml/2006/main" w="57150" cap="flat">
          <a:solidFill>
            <a:srgbClr val="92D05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0.66713</cdr:x>
      <cdr:y>0.21382</cdr:y>
    </cdr:from>
    <cdr:to>
      <cdr:x>0.93137</cdr:x>
      <cdr:y>0.2872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185201" y="1074325"/>
          <a:ext cx="2053799" cy="3687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/>
            <a:t>US Average - 8.8%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618C5-8C9A-45F5-AEDF-7B22A2F0CB7F}" type="datetimeFigureOut">
              <a:rPr lang="en-US" smtClean="0"/>
              <a:pPr/>
              <a:t>8/21/2012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874C5-7942-4118-B13A-3F7AA9A71E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CCD97-1A43-48E7-8593-EE983B133084}" type="datetimeFigureOut">
              <a:rPr lang="en-US" smtClean="0"/>
              <a:pPr/>
              <a:t>8/21/2012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20667-F098-4397-BE48-CD8640F5E5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20667-F098-4397-BE48-CD8640F5E5E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Mary</a:t>
            </a:r>
            <a:r>
              <a:rPr lang="en-US" baseline="0" dirty="0" smtClean="0"/>
              <a:t> will be presenting, and we are sponsoring, the National ASGA Conference this year in September where 700 ASGA student leaders will be present. We will have many Higher One-branded giveaways.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107A3-230F-4047-927C-2153EF04E4B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107A3-230F-4047-927C-2153EF04E4B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107A3-230F-4047-927C-2153EF04E4B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107A3-230F-4047-927C-2153EF04E4B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107A3-230F-4047-927C-2153EF04E4B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107A3-230F-4047-927C-2153EF04E4B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107A3-230F-4047-927C-2153EF04E4B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5334000" y="1143000"/>
            <a:ext cx="3810000" cy="35052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H1_logo_PMS282_ta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1" y="304800"/>
            <a:ext cx="2233245" cy="45905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rot="10800000" flipV="1">
            <a:off x="-533400" y="6705600"/>
            <a:ext cx="9144000" cy="45719"/>
          </a:xfrm>
          <a:prstGeom prst="rect">
            <a:avLst/>
          </a:prstGeom>
          <a:solidFill>
            <a:srgbClr val="A2A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876800"/>
            <a:ext cx="5638800" cy="8382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638800"/>
            <a:ext cx="5638800" cy="990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 rot="10800000">
            <a:off x="0" y="1143000"/>
            <a:ext cx="228600" cy="3505200"/>
            <a:chOff x="7467600" y="1295400"/>
            <a:chExt cx="1828800" cy="3505200"/>
          </a:xfrm>
        </p:grpSpPr>
        <p:sp>
          <p:nvSpPr>
            <p:cNvPr id="19" name="Rectangle 18"/>
            <p:cNvSpPr/>
            <p:nvPr userDrawn="1"/>
          </p:nvSpPr>
          <p:spPr>
            <a:xfrm rot="5400000">
              <a:off x="6057900" y="2705100"/>
              <a:ext cx="3505200" cy="685800"/>
            </a:xfrm>
            <a:prstGeom prst="rect">
              <a:avLst/>
            </a:prstGeom>
            <a:solidFill>
              <a:srgbClr val="A2A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848600" y="1295400"/>
              <a:ext cx="1447800" cy="3505200"/>
            </a:xfrm>
            <a:prstGeom prst="rect">
              <a:avLst/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>
            <a:off x="5334000" y="1143000"/>
            <a:ext cx="228600" cy="3505200"/>
            <a:chOff x="7467600" y="1295400"/>
            <a:chExt cx="1828800" cy="3505200"/>
          </a:xfrm>
        </p:grpSpPr>
        <p:sp>
          <p:nvSpPr>
            <p:cNvPr id="28" name="Rectangle 27"/>
            <p:cNvSpPr/>
            <p:nvPr userDrawn="1"/>
          </p:nvSpPr>
          <p:spPr>
            <a:xfrm rot="5400000">
              <a:off x="6057900" y="2705100"/>
              <a:ext cx="3505200" cy="685800"/>
            </a:xfrm>
            <a:prstGeom prst="rect">
              <a:avLst/>
            </a:prstGeom>
            <a:solidFill>
              <a:srgbClr val="A2A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848600" y="1295400"/>
              <a:ext cx="1447800" cy="3505200"/>
            </a:xfrm>
            <a:prstGeom prst="rect">
              <a:avLst/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fld id="{F68CE2CE-2B32-4A7F-9736-746B6FF7F480}" type="datetimeFigureOut">
              <a:rPr lang="en-US" smtClean="0"/>
              <a:pPr/>
              <a:t>8/21/2012</a:t>
            </a:fld>
            <a:endParaRPr lang="en-US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/>
              <a:t>©2010 Higher One, Inc. All rights reservered.</a:t>
            </a:r>
            <a:endParaRPr lang="en-US" dirty="0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fld id="{CA2C370B-D4E1-48B8-9202-2B2FC35779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3" name="Picture 22" descr="HigherOne 179final.jpg"/>
          <p:cNvPicPr>
            <a:picLocks noChangeAspect="1"/>
          </p:cNvPicPr>
          <p:nvPr userDrawn="1"/>
        </p:nvPicPr>
        <p:blipFill>
          <a:blip r:embed="rId3" cstate="print"/>
          <a:srcRect l="8460" t="13771" r="20688" b="13285"/>
          <a:stretch>
            <a:fillRect/>
          </a:stretch>
        </p:blipFill>
        <p:spPr>
          <a:xfrm>
            <a:off x="228600" y="1143000"/>
            <a:ext cx="5105400" cy="3505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E2CE-2B32-4A7F-9736-746B6FF7F480}" type="datetimeFigureOut">
              <a:rPr lang="en-US" smtClean="0"/>
              <a:pPr/>
              <a:t>8/21/2012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370B-D4E1-48B8-9202-2B2FC35779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E2CE-2B32-4A7F-9736-746B6FF7F480}" type="datetimeFigureOut">
              <a:rPr lang="en-US" smtClean="0"/>
              <a:pPr/>
              <a:t>8/21/2012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370B-D4E1-48B8-9202-2B2FC35779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5334000" y="1143000"/>
            <a:ext cx="3810000" cy="35052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 descr="H1_logo_PMS282_ta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1" y="304800"/>
            <a:ext cx="2233245" cy="45905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rot="10800000" flipV="1">
            <a:off x="-533400" y="6705600"/>
            <a:ext cx="9144000" cy="45719"/>
          </a:xfrm>
          <a:prstGeom prst="rect">
            <a:avLst/>
          </a:prstGeom>
          <a:solidFill>
            <a:srgbClr val="A2A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876800"/>
            <a:ext cx="7467600" cy="8382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638800"/>
            <a:ext cx="5638800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4" name="Group 20"/>
          <p:cNvGrpSpPr/>
          <p:nvPr userDrawn="1"/>
        </p:nvGrpSpPr>
        <p:grpSpPr>
          <a:xfrm rot="10800000">
            <a:off x="0" y="1143000"/>
            <a:ext cx="228600" cy="3505200"/>
            <a:chOff x="7467600" y="1295400"/>
            <a:chExt cx="1828800" cy="3505200"/>
          </a:xfrm>
        </p:grpSpPr>
        <p:sp>
          <p:nvSpPr>
            <p:cNvPr id="19" name="Rectangle 18"/>
            <p:cNvSpPr/>
            <p:nvPr userDrawn="1"/>
          </p:nvSpPr>
          <p:spPr>
            <a:xfrm rot="5400000">
              <a:off x="6057900" y="2705100"/>
              <a:ext cx="3505200" cy="685800"/>
            </a:xfrm>
            <a:prstGeom prst="rect">
              <a:avLst/>
            </a:prstGeom>
            <a:solidFill>
              <a:srgbClr val="A2A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848600" y="1295400"/>
              <a:ext cx="1447800" cy="3505200"/>
            </a:xfrm>
            <a:prstGeom prst="rect">
              <a:avLst/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26"/>
          <p:cNvGrpSpPr/>
          <p:nvPr userDrawn="1"/>
        </p:nvGrpSpPr>
        <p:grpSpPr>
          <a:xfrm>
            <a:off x="5334000" y="1143000"/>
            <a:ext cx="228600" cy="3505200"/>
            <a:chOff x="7467600" y="1295400"/>
            <a:chExt cx="1828800" cy="3505200"/>
          </a:xfrm>
        </p:grpSpPr>
        <p:sp>
          <p:nvSpPr>
            <p:cNvPr id="28" name="Rectangle 27"/>
            <p:cNvSpPr/>
            <p:nvPr userDrawn="1"/>
          </p:nvSpPr>
          <p:spPr>
            <a:xfrm rot="5400000">
              <a:off x="6057900" y="2705100"/>
              <a:ext cx="3505200" cy="685800"/>
            </a:xfrm>
            <a:prstGeom prst="rect">
              <a:avLst/>
            </a:prstGeom>
            <a:solidFill>
              <a:srgbClr val="A2A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848600" y="1295400"/>
              <a:ext cx="1447800" cy="3505200"/>
            </a:xfrm>
            <a:prstGeom prst="rect">
              <a:avLst/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fld id="{F68CE2CE-2B32-4A7F-9736-746B6FF7F480}" type="datetimeFigureOut">
              <a:rPr lang="en-US" smtClean="0"/>
              <a:pPr/>
              <a:t>8/21/2012</a:t>
            </a:fld>
            <a:endParaRPr lang="en-US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/>
              <a:t>©2010 Higher One, Inc. All rights </a:t>
            </a:r>
            <a:r>
              <a:rPr lang="en-US" dirty="0" err="1" smtClean="0"/>
              <a:t>reservered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fld id="{CA2C370B-D4E1-48B8-9202-2B2FC35779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3" name="Picture 22" descr="HigherOne 179final.jpg"/>
          <p:cNvPicPr>
            <a:picLocks noChangeAspect="1"/>
          </p:cNvPicPr>
          <p:nvPr userDrawn="1"/>
        </p:nvPicPr>
        <p:blipFill>
          <a:blip r:embed="rId3" cstate="print"/>
          <a:srcRect l="8460" t="13771" r="20688" b="13285"/>
          <a:stretch>
            <a:fillRect/>
          </a:stretch>
        </p:blipFill>
        <p:spPr>
          <a:xfrm>
            <a:off x="228600" y="1143000"/>
            <a:ext cx="5105400" cy="3505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rot="10800000">
            <a:off x="0" y="5562600"/>
            <a:ext cx="9144000" cy="609600"/>
          </a:xfrm>
          <a:prstGeom prst="rect">
            <a:avLst/>
          </a:prstGeom>
          <a:gradFill>
            <a:gsLst>
              <a:gs pos="68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447800"/>
            <a:ext cx="9144000" cy="609600"/>
          </a:xfrm>
          <a:prstGeom prst="rect">
            <a:avLst/>
          </a:prstGeom>
          <a:gradFill>
            <a:gsLst>
              <a:gs pos="68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6"/>
          <p:cNvGrpSpPr/>
          <p:nvPr userDrawn="1"/>
        </p:nvGrpSpPr>
        <p:grpSpPr>
          <a:xfrm>
            <a:off x="0" y="1371600"/>
            <a:ext cx="9144000" cy="76200"/>
            <a:chOff x="0" y="1447800"/>
            <a:chExt cx="9144000" cy="76200"/>
          </a:xfrm>
        </p:grpSpPr>
        <p:sp>
          <p:nvSpPr>
            <p:cNvPr id="8" name="Rectangle 7"/>
            <p:cNvSpPr/>
            <p:nvPr userDrawn="1"/>
          </p:nvSpPr>
          <p:spPr>
            <a:xfrm rot="10800000">
              <a:off x="0" y="1447800"/>
              <a:ext cx="9144000" cy="76200"/>
            </a:xfrm>
            <a:prstGeom prst="rect">
              <a:avLst/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9" name="Straight Connector 8"/>
            <p:cNvCxnSpPr/>
            <p:nvPr userDrawn="1"/>
          </p:nvCxnSpPr>
          <p:spPr>
            <a:xfrm>
              <a:off x="0" y="1524000"/>
              <a:ext cx="9144000" cy="0"/>
            </a:xfrm>
            <a:prstGeom prst="line">
              <a:avLst/>
            </a:prstGeom>
            <a:ln w="19050">
              <a:solidFill>
                <a:srgbClr val="A2A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fld id="{F68CE2CE-2B32-4A7F-9736-746B6FF7F480}" type="datetimeFigureOut">
              <a:rPr lang="en-US" smtClean="0"/>
              <a:pPr/>
              <a:t>8/21/2012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/>
              <a:t>©2012 Higher One, Inc. All Rights Reserved..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fld id="{CA2C370B-D4E1-48B8-9202-2B2FC35779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E2CE-2B32-4A7F-9736-746B6FF7F480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370B-D4E1-48B8-9202-2B2FC35779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E2CE-2B32-4A7F-9736-746B6FF7F480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370B-D4E1-48B8-9202-2B2FC35779D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1371600"/>
            <a:ext cx="9144000" cy="76200"/>
            <a:chOff x="0" y="1447800"/>
            <a:chExt cx="9144000" cy="76200"/>
          </a:xfrm>
        </p:grpSpPr>
        <p:sp>
          <p:nvSpPr>
            <p:cNvPr id="9" name="Rectangle 8"/>
            <p:cNvSpPr/>
            <p:nvPr userDrawn="1"/>
          </p:nvSpPr>
          <p:spPr>
            <a:xfrm rot="10800000">
              <a:off x="0" y="1447800"/>
              <a:ext cx="9144000" cy="76200"/>
            </a:xfrm>
            <a:prstGeom prst="rect">
              <a:avLst/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0" y="1524000"/>
              <a:ext cx="9144000" cy="0"/>
            </a:xfrm>
            <a:prstGeom prst="line">
              <a:avLst/>
            </a:prstGeom>
            <a:ln w="19050">
              <a:solidFill>
                <a:srgbClr val="A2A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E2CE-2B32-4A7F-9736-746B6FF7F480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370B-D4E1-48B8-9202-2B2FC35779D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1371600"/>
            <a:ext cx="9144000" cy="76200"/>
            <a:chOff x="0" y="1447800"/>
            <a:chExt cx="9144000" cy="76200"/>
          </a:xfrm>
        </p:grpSpPr>
        <p:sp>
          <p:nvSpPr>
            <p:cNvPr id="11" name="Rectangle 10"/>
            <p:cNvSpPr/>
            <p:nvPr userDrawn="1"/>
          </p:nvSpPr>
          <p:spPr>
            <a:xfrm rot="10800000">
              <a:off x="0" y="1447800"/>
              <a:ext cx="9144000" cy="76200"/>
            </a:xfrm>
            <a:prstGeom prst="rect">
              <a:avLst/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>
              <a:off x="0" y="1524000"/>
              <a:ext cx="9144000" cy="0"/>
            </a:xfrm>
            <a:prstGeom prst="line">
              <a:avLst/>
            </a:prstGeom>
            <a:ln w="19050">
              <a:solidFill>
                <a:srgbClr val="A2A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E2CE-2B32-4A7F-9736-746B6FF7F480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370B-D4E1-48B8-9202-2B2FC35779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E2CE-2B32-4A7F-9736-746B6FF7F480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370B-D4E1-48B8-9202-2B2FC35779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E2CE-2B32-4A7F-9736-746B6FF7F480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370B-D4E1-48B8-9202-2B2FC35779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rot="10800000">
            <a:off x="0" y="5562600"/>
            <a:ext cx="9144000" cy="609600"/>
          </a:xfrm>
          <a:prstGeom prst="rect">
            <a:avLst/>
          </a:prstGeom>
          <a:gradFill>
            <a:gsLst>
              <a:gs pos="68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447800"/>
            <a:ext cx="9144000" cy="609600"/>
          </a:xfrm>
          <a:prstGeom prst="rect">
            <a:avLst/>
          </a:prstGeom>
          <a:gradFill>
            <a:gsLst>
              <a:gs pos="68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371600"/>
            <a:ext cx="9144000" cy="76200"/>
            <a:chOff x="0" y="1447800"/>
            <a:chExt cx="9144000" cy="76200"/>
          </a:xfrm>
        </p:grpSpPr>
        <p:sp>
          <p:nvSpPr>
            <p:cNvPr id="8" name="Rectangle 7"/>
            <p:cNvSpPr/>
            <p:nvPr userDrawn="1"/>
          </p:nvSpPr>
          <p:spPr>
            <a:xfrm rot="10800000">
              <a:off x="0" y="1447800"/>
              <a:ext cx="9144000" cy="76200"/>
            </a:xfrm>
            <a:prstGeom prst="rect">
              <a:avLst/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Straight Connector 8"/>
            <p:cNvCxnSpPr/>
            <p:nvPr userDrawn="1"/>
          </p:nvCxnSpPr>
          <p:spPr>
            <a:xfrm>
              <a:off x="0" y="1524000"/>
              <a:ext cx="9144000" cy="0"/>
            </a:xfrm>
            <a:prstGeom prst="line">
              <a:avLst/>
            </a:prstGeom>
            <a:ln w="19050">
              <a:solidFill>
                <a:srgbClr val="A2A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fld id="{F68CE2CE-2B32-4A7F-9736-746B6FF7F480}" type="datetimeFigureOut">
              <a:rPr lang="en-US" smtClean="0"/>
              <a:pPr/>
              <a:t>8/21/2012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/>
              <a:t>©2010 Higher One, Inc. All Rights Reserved..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fld id="{CA2C370B-D4E1-48B8-9202-2B2FC35779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E2CE-2B32-4A7F-9736-746B6FF7F480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370B-D4E1-48B8-9202-2B2FC35779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E2CE-2B32-4A7F-9736-746B6FF7F480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370B-D4E1-48B8-9202-2B2FC35779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E2CE-2B32-4A7F-9736-746B6FF7F480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370B-D4E1-48B8-9202-2B2FC35779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5334000" y="1143000"/>
            <a:ext cx="3810000" cy="35052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 descr="H1_logo_PMS282_ta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1" y="304800"/>
            <a:ext cx="2233245" cy="45905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rot="10800000" flipV="1">
            <a:off x="-533400" y="6705600"/>
            <a:ext cx="9144000" cy="45719"/>
          </a:xfrm>
          <a:prstGeom prst="rect">
            <a:avLst/>
          </a:prstGeom>
          <a:solidFill>
            <a:srgbClr val="A2A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876800"/>
            <a:ext cx="7467600" cy="8382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638800"/>
            <a:ext cx="5638800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4" name="Group 20"/>
          <p:cNvGrpSpPr/>
          <p:nvPr userDrawn="1"/>
        </p:nvGrpSpPr>
        <p:grpSpPr>
          <a:xfrm rot="10800000">
            <a:off x="0" y="1143000"/>
            <a:ext cx="228600" cy="3505200"/>
            <a:chOff x="7467600" y="1295400"/>
            <a:chExt cx="1828800" cy="3505200"/>
          </a:xfrm>
        </p:grpSpPr>
        <p:sp>
          <p:nvSpPr>
            <p:cNvPr id="19" name="Rectangle 18"/>
            <p:cNvSpPr/>
            <p:nvPr userDrawn="1"/>
          </p:nvSpPr>
          <p:spPr>
            <a:xfrm rot="5400000">
              <a:off x="6057900" y="2705100"/>
              <a:ext cx="3505200" cy="685800"/>
            </a:xfrm>
            <a:prstGeom prst="rect">
              <a:avLst/>
            </a:prstGeom>
            <a:solidFill>
              <a:srgbClr val="A2A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848600" y="1295400"/>
              <a:ext cx="1447800" cy="3505200"/>
            </a:xfrm>
            <a:prstGeom prst="rect">
              <a:avLst/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26"/>
          <p:cNvGrpSpPr/>
          <p:nvPr userDrawn="1"/>
        </p:nvGrpSpPr>
        <p:grpSpPr>
          <a:xfrm>
            <a:off x="5334000" y="1143000"/>
            <a:ext cx="228600" cy="3505200"/>
            <a:chOff x="7467600" y="1295400"/>
            <a:chExt cx="1828800" cy="3505200"/>
          </a:xfrm>
        </p:grpSpPr>
        <p:sp>
          <p:nvSpPr>
            <p:cNvPr id="28" name="Rectangle 27"/>
            <p:cNvSpPr/>
            <p:nvPr userDrawn="1"/>
          </p:nvSpPr>
          <p:spPr>
            <a:xfrm rot="5400000">
              <a:off x="6057900" y="2705100"/>
              <a:ext cx="3505200" cy="685800"/>
            </a:xfrm>
            <a:prstGeom prst="rect">
              <a:avLst/>
            </a:prstGeom>
            <a:solidFill>
              <a:srgbClr val="A2A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848600" y="1295400"/>
              <a:ext cx="1447800" cy="3505200"/>
            </a:xfrm>
            <a:prstGeom prst="rect">
              <a:avLst/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fld id="{F68CE2CE-2B32-4A7F-9736-746B6FF7F480}" type="datetimeFigureOut">
              <a:rPr lang="en-US" smtClean="0"/>
              <a:pPr/>
              <a:t>8/21/2012</a:t>
            </a:fld>
            <a:endParaRPr lang="en-US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/>
              <a:t>©2010 Higher One, Inc. All rights </a:t>
            </a:r>
            <a:r>
              <a:rPr lang="en-US" dirty="0" err="1" smtClean="0"/>
              <a:t>reservered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fld id="{CA2C370B-D4E1-48B8-9202-2B2FC35779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3" name="Picture 22" descr="HigherOne 179final.jpg"/>
          <p:cNvPicPr>
            <a:picLocks noChangeAspect="1"/>
          </p:cNvPicPr>
          <p:nvPr userDrawn="1"/>
        </p:nvPicPr>
        <p:blipFill>
          <a:blip r:embed="rId3" cstate="print"/>
          <a:srcRect l="8460" t="13771" r="20688" b="13285"/>
          <a:stretch>
            <a:fillRect/>
          </a:stretch>
        </p:blipFill>
        <p:spPr>
          <a:xfrm>
            <a:off x="228600" y="1143000"/>
            <a:ext cx="5105400" cy="3505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rot="10800000">
            <a:off x="0" y="5562600"/>
            <a:ext cx="9144000" cy="609600"/>
          </a:xfrm>
          <a:prstGeom prst="rect">
            <a:avLst/>
          </a:prstGeom>
          <a:gradFill>
            <a:gsLst>
              <a:gs pos="68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447800"/>
            <a:ext cx="9144000" cy="609600"/>
          </a:xfrm>
          <a:prstGeom prst="rect">
            <a:avLst/>
          </a:prstGeom>
          <a:gradFill>
            <a:gsLst>
              <a:gs pos="68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6"/>
          <p:cNvGrpSpPr/>
          <p:nvPr userDrawn="1"/>
        </p:nvGrpSpPr>
        <p:grpSpPr>
          <a:xfrm>
            <a:off x="0" y="1371600"/>
            <a:ext cx="9144000" cy="76200"/>
            <a:chOff x="0" y="1447800"/>
            <a:chExt cx="9144000" cy="76200"/>
          </a:xfrm>
        </p:grpSpPr>
        <p:sp>
          <p:nvSpPr>
            <p:cNvPr id="8" name="Rectangle 7"/>
            <p:cNvSpPr/>
            <p:nvPr userDrawn="1"/>
          </p:nvSpPr>
          <p:spPr>
            <a:xfrm rot="10800000">
              <a:off x="0" y="1447800"/>
              <a:ext cx="9144000" cy="76200"/>
            </a:xfrm>
            <a:prstGeom prst="rect">
              <a:avLst/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9" name="Straight Connector 8"/>
            <p:cNvCxnSpPr/>
            <p:nvPr userDrawn="1"/>
          </p:nvCxnSpPr>
          <p:spPr>
            <a:xfrm>
              <a:off x="0" y="1524000"/>
              <a:ext cx="9144000" cy="0"/>
            </a:xfrm>
            <a:prstGeom prst="line">
              <a:avLst/>
            </a:prstGeom>
            <a:ln w="19050">
              <a:solidFill>
                <a:srgbClr val="A2A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fld id="{F68CE2CE-2B32-4A7F-9736-746B6FF7F480}" type="datetimeFigureOut">
              <a:rPr lang="en-US" smtClean="0"/>
              <a:pPr/>
              <a:t>8/21/2012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/>
              <a:t>©2012 Higher One, Inc. All Rights Reserved..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fld id="{CA2C370B-D4E1-48B8-9202-2B2FC35779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E2CE-2B32-4A7F-9736-746B6FF7F480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370B-D4E1-48B8-9202-2B2FC35779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E2CE-2B32-4A7F-9736-746B6FF7F480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370B-D4E1-48B8-9202-2B2FC35779D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1371600"/>
            <a:ext cx="9144000" cy="76200"/>
            <a:chOff x="0" y="1447800"/>
            <a:chExt cx="9144000" cy="76200"/>
          </a:xfrm>
        </p:grpSpPr>
        <p:sp>
          <p:nvSpPr>
            <p:cNvPr id="9" name="Rectangle 8"/>
            <p:cNvSpPr/>
            <p:nvPr userDrawn="1"/>
          </p:nvSpPr>
          <p:spPr>
            <a:xfrm rot="10800000">
              <a:off x="0" y="1447800"/>
              <a:ext cx="9144000" cy="76200"/>
            </a:xfrm>
            <a:prstGeom prst="rect">
              <a:avLst/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0" y="1524000"/>
              <a:ext cx="9144000" cy="0"/>
            </a:xfrm>
            <a:prstGeom prst="line">
              <a:avLst/>
            </a:prstGeom>
            <a:ln w="19050">
              <a:solidFill>
                <a:srgbClr val="A2A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E2CE-2B32-4A7F-9736-746B6FF7F480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370B-D4E1-48B8-9202-2B2FC35779D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1371600"/>
            <a:ext cx="9144000" cy="76200"/>
            <a:chOff x="0" y="1447800"/>
            <a:chExt cx="9144000" cy="76200"/>
          </a:xfrm>
        </p:grpSpPr>
        <p:sp>
          <p:nvSpPr>
            <p:cNvPr id="11" name="Rectangle 10"/>
            <p:cNvSpPr/>
            <p:nvPr userDrawn="1"/>
          </p:nvSpPr>
          <p:spPr>
            <a:xfrm rot="10800000">
              <a:off x="0" y="1447800"/>
              <a:ext cx="9144000" cy="76200"/>
            </a:xfrm>
            <a:prstGeom prst="rect">
              <a:avLst/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>
              <a:off x="0" y="1524000"/>
              <a:ext cx="9144000" cy="0"/>
            </a:xfrm>
            <a:prstGeom prst="line">
              <a:avLst/>
            </a:prstGeom>
            <a:ln w="19050">
              <a:solidFill>
                <a:srgbClr val="A2A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E2CE-2B32-4A7F-9736-746B6FF7F480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370B-D4E1-48B8-9202-2B2FC35779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E2CE-2B32-4A7F-9736-746B6FF7F480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370B-D4E1-48B8-9202-2B2FC35779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E2CE-2B32-4A7F-9736-746B6FF7F480}" type="datetimeFigureOut">
              <a:rPr lang="en-US" smtClean="0"/>
              <a:pPr/>
              <a:t>8/21/2012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370B-D4E1-48B8-9202-2B2FC35779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E2CE-2B32-4A7F-9736-746B6FF7F480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370B-D4E1-48B8-9202-2B2FC35779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E2CE-2B32-4A7F-9736-746B6FF7F480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370B-D4E1-48B8-9202-2B2FC35779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E2CE-2B32-4A7F-9736-746B6FF7F480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370B-D4E1-48B8-9202-2B2FC35779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E2CE-2B32-4A7F-9736-746B6FF7F480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370B-D4E1-48B8-9202-2B2FC35779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4B4B-A1A3-4D0B-970A-EAB625FF84C3}" type="datetimeFigureOut">
              <a:rPr lang="en-US" smtClean="0"/>
              <a:pPr/>
              <a:t>8/21/2012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93CA-07EC-4F60-9D7B-5E9B4E935B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4B4B-A1A3-4D0B-970A-EAB625FF84C3}" type="datetimeFigureOut">
              <a:rPr lang="en-US" smtClean="0"/>
              <a:pPr/>
              <a:t>8/21/2012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93CA-07EC-4F60-9D7B-5E9B4E935B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4B4B-A1A3-4D0B-970A-EAB625FF84C3}" type="datetimeFigureOut">
              <a:rPr lang="en-US" smtClean="0"/>
              <a:pPr/>
              <a:t>8/21/2012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93CA-07EC-4F60-9D7B-5E9B4E935B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4B4B-A1A3-4D0B-970A-EAB625FF84C3}" type="datetimeFigureOut">
              <a:rPr lang="en-US" smtClean="0"/>
              <a:pPr/>
              <a:t>8/21/2012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93CA-07EC-4F60-9D7B-5E9B4E935B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4B4B-A1A3-4D0B-970A-EAB625FF84C3}" type="datetimeFigureOut">
              <a:rPr lang="en-US" smtClean="0"/>
              <a:pPr/>
              <a:t>8/21/2012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93CA-07EC-4F60-9D7B-5E9B4E935B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4B4B-A1A3-4D0B-970A-EAB625FF84C3}" type="datetimeFigureOut">
              <a:rPr lang="en-US" smtClean="0"/>
              <a:pPr/>
              <a:t>8/21/2012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93CA-07EC-4F60-9D7B-5E9B4E935B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E2CE-2B32-4A7F-9736-746B6FF7F480}" type="datetimeFigureOut">
              <a:rPr lang="en-US" smtClean="0"/>
              <a:pPr/>
              <a:t>8/21/2012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370B-D4E1-48B8-9202-2B2FC35779D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1371600"/>
            <a:ext cx="9144000" cy="76200"/>
            <a:chOff x="0" y="1447800"/>
            <a:chExt cx="9144000" cy="76200"/>
          </a:xfrm>
        </p:grpSpPr>
        <p:sp>
          <p:nvSpPr>
            <p:cNvPr id="9" name="Rectangle 8"/>
            <p:cNvSpPr/>
            <p:nvPr userDrawn="1"/>
          </p:nvSpPr>
          <p:spPr>
            <a:xfrm rot="10800000">
              <a:off x="0" y="1447800"/>
              <a:ext cx="9144000" cy="76200"/>
            </a:xfrm>
            <a:prstGeom prst="rect">
              <a:avLst/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0" y="1524000"/>
              <a:ext cx="9144000" cy="0"/>
            </a:xfrm>
            <a:prstGeom prst="line">
              <a:avLst/>
            </a:prstGeom>
            <a:ln w="19050">
              <a:solidFill>
                <a:srgbClr val="A2A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4B4B-A1A3-4D0B-970A-EAB625FF84C3}" type="datetimeFigureOut">
              <a:rPr lang="en-US" smtClean="0"/>
              <a:pPr/>
              <a:t>8/21/2012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93CA-07EC-4F60-9D7B-5E9B4E935B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4B4B-A1A3-4D0B-970A-EAB625FF84C3}" type="datetimeFigureOut">
              <a:rPr lang="en-US" smtClean="0"/>
              <a:pPr/>
              <a:t>8/21/2012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93CA-07EC-4F60-9D7B-5E9B4E935B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4B4B-A1A3-4D0B-970A-EAB625FF84C3}" type="datetimeFigureOut">
              <a:rPr lang="en-US" smtClean="0"/>
              <a:pPr/>
              <a:t>8/21/2012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93CA-07EC-4F60-9D7B-5E9B4E935B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4B4B-A1A3-4D0B-970A-EAB625FF84C3}" type="datetimeFigureOut">
              <a:rPr lang="en-US" smtClean="0"/>
              <a:pPr/>
              <a:t>8/21/2012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93CA-07EC-4F60-9D7B-5E9B4E935B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4B4B-A1A3-4D0B-970A-EAB625FF84C3}" type="datetimeFigureOut">
              <a:rPr lang="en-US" smtClean="0"/>
              <a:pPr/>
              <a:t>8/21/2012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93CA-07EC-4F60-9D7B-5E9B4E935B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4B4B-A1A3-4D0B-970A-EAB625FF84C3}" type="datetimeFigureOut">
              <a:rPr lang="en-US" smtClean="0"/>
              <a:pPr/>
              <a:t>8/21/2012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93CA-07EC-4F60-9D7B-5E9B4E935B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E2CE-2B32-4A7F-9736-746B6FF7F480}" type="datetimeFigureOut">
              <a:rPr lang="en-US" smtClean="0"/>
              <a:pPr/>
              <a:t>8/21/2012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370B-D4E1-48B8-9202-2B2FC35779D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1371600"/>
            <a:ext cx="9144000" cy="76200"/>
            <a:chOff x="0" y="1447800"/>
            <a:chExt cx="9144000" cy="76200"/>
          </a:xfrm>
        </p:grpSpPr>
        <p:sp>
          <p:nvSpPr>
            <p:cNvPr id="11" name="Rectangle 10"/>
            <p:cNvSpPr/>
            <p:nvPr userDrawn="1"/>
          </p:nvSpPr>
          <p:spPr>
            <a:xfrm rot="10800000">
              <a:off x="0" y="1447800"/>
              <a:ext cx="9144000" cy="76200"/>
            </a:xfrm>
            <a:prstGeom prst="rect">
              <a:avLst/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>
              <a:off x="0" y="1524000"/>
              <a:ext cx="9144000" cy="0"/>
            </a:xfrm>
            <a:prstGeom prst="line">
              <a:avLst/>
            </a:prstGeom>
            <a:ln w="19050">
              <a:solidFill>
                <a:srgbClr val="A2A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E2CE-2B32-4A7F-9736-746B6FF7F480}" type="datetimeFigureOut">
              <a:rPr lang="en-US" smtClean="0"/>
              <a:pPr/>
              <a:t>8/21/2012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370B-D4E1-48B8-9202-2B2FC35779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E2CE-2B32-4A7F-9736-746B6FF7F480}" type="datetimeFigureOut">
              <a:rPr lang="en-US" smtClean="0"/>
              <a:pPr/>
              <a:t>8/21/2012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370B-D4E1-48B8-9202-2B2FC35779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E2CE-2B32-4A7F-9736-746B6FF7F480}" type="datetimeFigureOut">
              <a:rPr lang="en-US" smtClean="0"/>
              <a:pPr/>
              <a:t>8/21/2012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370B-D4E1-48B8-9202-2B2FC35779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E2CE-2B32-4A7F-9736-746B6FF7F480}" type="datetimeFigureOut">
              <a:rPr lang="en-US" smtClean="0"/>
              <a:pPr/>
              <a:t>8/21/2012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370B-D4E1-48B8-9202-2B2FC35779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76200"/>
          </a:xfrm>
          <a:prstGeom prst="rect">
            <a:avLst/>
          </a:prstGeom>
          <a:solidFill>
            <a:srgbClr val="A2A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fld id="{F68CE2CE-2B32-4A7F-9736-746B6FF7F480}" type="datetimeFigureOut">
              <a:rPr lang="en-US" smtClean="0"/>
              <a:pPr/>
              <a:t>8/21/2012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/>
              <a:t>©2010 Higher One,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fld id="{8BA55034-25FA-4D05-B411-C650BDBCCD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rgbClr val="002147"/>
          </a:solidFill>
          <a:latin typeface="Franklin Gothic Medium" pitchFamily="34" charset="0"/>
          <a:ea typeface="+mj-ea"/>
          <a:cs typeface="+mj-cs"/>
        </a:defRPr>
      </a:lvl1pPr>
    </p:titleStyle>
    <p:bodyStyle>
      <a:lvl1pPr marL="284163" indent="-284163" algn="l" defTabSz="914400" rtl="0" eaLnBrk="1" latinLnBrk="0" hangingPunct="1">
        <a:spcBef>
          <a:spcPct val="20000"/>
        </a:spcBef>
        <a:buClr>
          <a:srgbClr val="A2AD00"/>
        </a:buClr>
        <a:buSzPct val="109000"/>
        <a:buFont typeface="Arial" pitchFamily="34" charset="0"/>
        <a:buChar char="•"/>
        <a:defRPr sz="32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2147"/>
        </a:buClr>
        <a:buFont typeface="Arial" pitchFamily="34" charset="0"/>
        <a:buChar char="–"/>
        <a:defRPr sz="2800" kern="1200">
          <a:solidFill>
            <a:srgbClr val="A2AD00"/>
          </a:solidFill>
          <a:latin typeface="Franklin Gothic Medium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2AD00"/>
        </a:buClr>
        <a:buFont typeface="Arial" pitchFamily="34" charset="0"/>
        <a:buChar char="•"/>
        <a:defRPr sz="24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2AD00"/>
        </a:buClr>
        <a:buFont typeface="Arial" pitchFamily="34" charset="0"/>
        <a:buChar char="–"/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2AD00"/>
        </a:buClr>
        <a:buFont typeface="Arial" pitchFamily="34" charset="0"/>
        <a:buChar char="»"/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76200"/>
          </a:xfrm>
          <a:prstGeom prst="rect">
            <a:avLst/>
          </a:prstGeom>
          <a:solidFill>
            <a:srgbClr val="A2A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68CE2CE-2B32-4A7F-9736-746B6FF7F480}" type="datetimeFigureOut">
              <a:rPr lang="en-US" smtClean="0"/>
              <a:pPr/>
              <a:t>8/21/2012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©2010 Higher One,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BA55034-25FA-4D05-B411-C650BDBCCD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200" b="1" kern="1200">
          <a:solidFill>
            <a:srgbClr val="002147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4163" indent="-284163" algn="l" defTabSz="914400" rtl="0" eaLnBrk="1" latinLnBrk="0" hangingPunct="1">
        <a:spcBef>
          <a:spcPct val="20000"/>
        </a:spcBef>
        <a:buClr>
          <a:srgbClr val="A2AD00"/>
        </a:buClr>
        <a:buSzPct val="109000"/>
        <a:buFont typeface="Arial" pitchFamily="34" charset="0"/>
        <a:buChar char="•"/>
        <a:defRPr sz="32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2147"/>
        </a:buClr>
        <a:buFont typeface="Arial" pitchFamily="34" charset="0"/>
        <a:buChar char="–"/>
        <a:defRPr sz="2800" kern="1200">
          <a:solidFill>
            <a:srgbClr val="A2AD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2AD00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2AD00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2AD00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76200"/>
          </a:xfrm>
          <a:prstGeom prst="rect">
            <a:avLst/>
          </a:prstGeom>
          <a:solidFill>
            <a:srgbClr val="A2A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68CE2CE-2B32-4A7F-9736-746B6FF7F480}" type="datetimeFigureOut">
              <a:rPr lang="en-US" smtClean="0"/>
              <a:pPr/>
              <a:t>8/21/2012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©2010 Higher One,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BA55034-25FA-4D05-B411-C650BDBCCD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200" b="1" kern="1200">
          <a:solidFill>
            <a:srgbClr val="002147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4163" indent="-284163" algn="l" defTabSz="914400" rtl="0" eaLnBrk="1" latinLnBrk="0" hangingPunct="1">
        <a:spcBef>
          <a:spcPct val="20000"/>
        </a:spcBef>
        <a:buClr>
          <a:srgbClr val="A2AD00"/>
        </a:buClr>
        <a:buSzPct val="109000"/>
        <a:buFont typeface="Arial" pitchFamily="34" charset="0"/>
        <a:buChar char="•"/>
        <a:defRPr sz="32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2147"/>
        </a:buClr>
        <a:buFont typeface="Arial" pitchFamily="34" charset="0"/>
        <a:buChar char="–"/>
        <a:defRPr sz="2800" kern="1200">
          <a:solidFill>
            <a:srgbClr val="A2AD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2AD00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2AD00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2AD00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44B4B-A1A3-4D0B-970A-EAB625FF84C3}" type="datetimeFigureOut">
              <a:rPr lang="en-US" smtClean="0"/>
              <a:pPr/>
              <a:t>8/21/2012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A93CA-07EC-4F60-9D7B-5E9B4E935B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higherone.com/oneforyourmoney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3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47.pn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48.jpeg"/><Relationship Id="rId9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3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47.pn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48.jpeg"/><Relationship Id="rId9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953000"/>
            <a:ext cx="8991600" cy="990600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latin typeface="Arial" pitchFamily="34" charset="0"/>
                <a:cs typeface="Arial" pitchFamily="34" charset="0"/>
              </a:rPr>
              <a:t>More than Just Refunds:  </a:t>
            </a:r>
            <a:br>
              <a:rPr lang="en-US" sz="2700" b="1" dirty="0" smtClean="0">
                <a:latin typeface="Arial" pitchFamily="34" charset="0"/>
                <a:cs typeface="Arial" pitchFamily="34" charset="0"/>
              </a:rPr>
            </a:b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Higher One’s Commitment to Financial Literacy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700" dirty="0" smtClean="0">
                <a:latin typeface="Arial" pitchFamily="34" charset="0"/>
                <a:cs typeface="Arial" pitchFamily="34" charset="0"/>
              </a:rPr>
            </a:br>
            <a:endParaRPr lang="en-US" sz="2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943600"/>
            <a:ext cx="7315200" cy="914400"/>
          </a:xfrm>
        </p:spPr>
        <p:txBody>
          <a:bodyPr>
            <a:normAutofit fontScale="92500" lnSpcReduction="20000"/>
          </a:bodyPr>
          <a:lstStyle/>
          <a:p>
            <a:r>
              <a:rPr lang="en-US" sz="1500" b="1" dirty="0" smtClean="0">
                <a:latin typeface="Arial" pitchFamily="34" charset="0"/>
                <a:cs typeface="Arial" pitchFamily="34" charset="0"/>
              </a:rPr>
              <a:t>Jack DeBaar		Mary Johnson</a:t>
            </a:r>
          </a:p>
          <a:p>
            <a:r>
              <a:rPr lang="en-US" sz="1500" dirty="0" smtClean="0">
                <a:latin typeface="Arial" pitchFamily="34" charset="0"/>
                <a:cs typeface="Arial" pitchFamily="34" charset="0"/>
              </a:rPr>
              <a:t>VP, Sales			Financial Literacy and Consumer Advocacy Manager</a:t>
            </a:r>
          </a:p>
          <a:p>
            <a:r>
              <a:rPr lang="en-US" sz="1500" dirty="0" smtClean="0">
                <a:latin typeface="Arial" pitchFamily="34" charset="0"/>
                <a:cs typeface="Arial" pitchFamily="34" charset="0"/>
              </a:rPr>
              <a:t>Higher One, Inc.		Higher One, Inc.</a:t>
            </a:r>
          </a:p>
          <a:p>
            <a:r>
              <a:rPr lang="en-US" sz="1500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Financially Risky Behaviors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% of students who pay off credit card debt each month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Less than 20% (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Sallie Mae 2009)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Percent of students late on credit card payments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42%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(Higher One Financial Literacy Survey 2011)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Average unpaid balance upon graduation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$4,100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(Sallie Mae 2009)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Average student loan debt upon graduation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$25,250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(The Project on Student Debt 2011)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College graduate bankruptcy rate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Up 20% over last 5 years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(Institute for Financial Literacy 2011)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Anxious and Concerned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Occupy Wall Stre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524000"/>
            <a:ext cx="6324600" cy="421267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295400" y="5715000"/>
            <a:ext cx="6324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4163" marR="0" lvl="0" indent="-284163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2AD00"/>
              </a:buClr>
              <a:buSzPct val="100000"/>
              <a:tabLst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noProof="0" dirty="0" err="1" smtClean="0">
                <a:latin typeface="Arial" pitchFamily="34" charset="0"/>
                <a:cs typeface="Arial" pitchFamily="34" charset="0"/>
              </a:rPr>
              <a:t>ime</a:t>
            </a:r>
            <a:r>
              <a:rPr lang="en-US" sz="2000" noProof="0" dirty="0" smtClean="0">
                <a:latin typeface="Arial" pitchFamily="34" charset="0"/>
                <a:cs typeface="Arial" pitchFamily="34" charset="0"/>
              </a:rPr>
              <a:t> to focus on what they can control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6886575" cy="1530350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Higher Education’s Role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3352800"/>
            <a:ext cx="5257800" cy="2590800"/>
          </a:xfrm>
        </p:spPr>
        <p:txBody>
          <a:bodyPr>
            <a:normAutofit/>
          </a:bodyPr>
          <a:lstStyle/>
          <a:p>
            <a:r>
              <a:rPr lang="en-US" dirty="0" smtClean="0"/>
              <a:t>Public Service</a:t>
            </a:r>
          </a:p>
          <a:p>
            <a:r>
              <a:rPr lang="en-US" dirty="0" smtClean="0"/>
              <a:t>Financial Incentives</a:t>
            </a:r>
          </a:p>
          <a:p>
            <a:r>
              <a:rPr lang="en-US" dirty="0" smtClean="0"/>
              <a:t>Accountability and Reputation </a:t>
            </a:r>
          </a:p>
        </p:txBody>
      </p:sp>
      <p:pic>
        <p:nvPicPr>
          <p:cNvPr id="10244" name="Picture 5" descr="schoo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0480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9200" y="1600200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“</a:t>
            </a:r>
            <a:r>
              <a:rPr lang="en-US" sz="2000" i="1" dirty="0" smtClean="0"/>
              <a:t>State colleges and universities have a unique opportunity to provide leadership on this critical topic by weaving financial education into the fabric of their campus.”  </a:t>
            </a:r>
            <a:endParaRPr lang="en-US" sz="2000" dirty="0" smtClean="0"/>
          </a:p>
          <a:p>
            <a:pPr algn="ctr"/>
            <a:r>
              <a:rPr lang="en-US" sz="2000" i="1" dirty="0" smtClean="0"/>
              <a:t>(AASCU – Fall 2010)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Cohort Default Rates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6400800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FY 2009  Source: U.S. Dept. of Education</a:t>
            </a:r>
            <a:endParaRPr lang="en-US" sz="1100" b="1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533400" y="1223962"/>
          <a:ext cx="7772400" cy="502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30350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What is Financial Literacy?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6096000" cy="443865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800" dirty="0" smtClean="0"/>
              <a:t>Knowing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sz="2600" dirty="0" smtClean="0"/>
              <a:t>How much $ you have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sz="2600" dirty="0" smtClean="0"/>
              <a:t>How much $ you will require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sz="2600" dirty="0" smtClean="0"/>
              <a:t>How to grow and protect your $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800" dirty="0" smtClean="0"/>
              <a:t>Understanding 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sz="2600" dirty="0" smtClean="0"/>
              <a:t>Financial concepts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sz="2600" dirty="0" smtClean="0"/>
              <a:t>Financial products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800" dirty="0" smtClean="0"/>
              <a:t>Making Informed Decisions</a:t>
            </a:r>
          </a:p>
          <a:p>
            <a:endParaRPr lang="en-US" dirty="0" smtClean="0"/>
          </a:p>
        </p:txBody>
      </p:sp>
      <p:pic>
        <p:nvPicPr>
          <p:cNvPr id="17412" name="Picture 4" descr="C:\Documents and Settings\Mary Johnson\My Documents\My Pictures\Microsoft Clip Organizer\j044193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438400"/>
            <a:ext cx="1628775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30350"/>
          </a:xfrm>
        </p:spPr>
        <p:txBody>
          <a:bodyPr/>
          <a:lstStyle/>
          <a:p>
            <a:pPr algn="ctr"/>
            <a:r>
              <a:rPr lang="en-US" b="1" dirty="0" smtClean="0"/>
              <a:t>Taking Action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6096000" cy="443865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800" b="0" dirty="0" smtClean="0"/>
              <a:t>Courses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800" b="0" dirty="0" smtClean="0"/>
              <a:t>Dedicated websites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800" b="0" dirty="0" smtClean="0"/>
              <a:t>Workshops, seminars, special events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800" b="0" dirty="0" smtClean="0"/>
              <a:t>Peer to peer counseling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800" b="0" dirty="0" smtClean="0"/>
              <a:t>Social media outlets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800" b="0" dirty="0" smtClean="0"/>
              <a:t>Money management centers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800" b="0" dirty="0" smtClean="0"/>
              <a:t>Full online programs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38200"/>
            <a:ext cx="6285138" cy="116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7322322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Right Arrow 5"/>
          <p:cNvSpPr/>
          <p:nvPr/>
        </p:nvSpPr>
        <p:spPr>
          <a:xfrm rot="19901242">
            <a:off x="477249" y="5005602"/>
            <a:ext cx="1084227" cy="47966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14400"/>
            <a:ext cx="599499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743200"/>
            <a:ext cx="46958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7408863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971800"/>
            <a:ext cx="705952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88587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362200"/>
            <a:ext cx="8153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30350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Discussion Outline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8229600" cy="4267201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About Higher One</a:t>
            </a:r>
          </a:p>
          <a:p>
            <a:pPr>
              <a:buFontTx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Importance of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Financial Literacy</a:t>
            </a:r>
          </a:p>
          <a:p>
            <a:pPr>
              <a:buFontTx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What it means for Higher Education</a:t>
            </a:r>
          </a:p>
          <a:p>
            <a:pPr>
              <a:buFontTx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Higher One’s commitment</a:t>
            </a:r>
          </a:p>
          <a:p>
            <a:pPr>
              <a:buNone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85800"/>
            <a:ext cx="6675438" cy="60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685800"/>
            <a:ext cx="2438400" cy="7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30350"/>
          </a:xfrm>
        </p:spPr>
        <p:txBody>
          <a:bodyPr/>
          <a:lstStyle/>
          <a:p>
            <a:pPr algn="ctr"/>
            <a:r>
              <a:rPr lang="en-US" b="1" dirty="0" smtClean="0"/>
              <a:t>Money Management Centers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8839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530350"/>
          </a:xfrm>
        </p:spPr>
        <p:txBody>
          <a:bodyPr/>
          <a:lstStyle/>
          <a:p>
            <a:pPr algn="ctr"/>
            <a:r>
              <a:rPr lang="en-US" b="1" dirty="0" smtClean="0"/>
              <a:t>Online Programs</a:t>
            </a: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3200400"/>
            <a:ext cx="2105025" cy="83661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200400"/>
            <a:ext cx="4857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419600"/>
            <a:ext cx="2016125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7654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114800"/>
            <a:ext cx="3581400" cy="70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7655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828800"/>
            <a:ext cx="1397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7657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2895600"/>
            <a:ext cx="33718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658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4800" y="2895600"/>
            <a:ext cx="9159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7659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1600200"/>
            <a:ext cx="2105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9800" y="5105400"/>
            <a:ext cx="2293276" cy="9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5200" y="4876800"/>
            <a:ext cx="15430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7400" y="1828800"/>
            <a:ext cx="1943100" cy="115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700" y="114300"/>
            <a:ext cx="5562600" cy="662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30350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Tips for Getting Started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6096000" cy="443865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Identify </a:t>
            </a:r>
            <a:r>
              <a:rPr lang="en-US" sz="2800" b="0" dirty="0" smtClean="0">
                <a:latin typeface="Calibri" pitchFamily="34" charset="0"/>
              </a:rPr>
              <a:t>your advocates</a:t>
            </a:r>
            <a:endParaRPr lang="en-US" sz="2800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Start small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Know </a:t>
            </a:r>
            <a:r>
              <a:rPr lang="en-US" sz="2800" b="0" dirty="0" smtClean="0">
                <a:latin typeface="Calibri" pitchFamily="34" charset="0"/>
              </a:rPr>
              <a:t>your students</a:t>
            </a:r>
            <a:endParaRPr lang="en-US" sz="2800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Embrace financial literacy as part of your mission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Choose</a:t>
            </a:r>
            <a:r>
              <a:rPr lang="en-US" sz="2800" b="0" dirty="0" smtClean="0">
                <a:latin typeface="Calibri" pitchFamily="34" charset="0"/>
              </a:rPr>
              <a:t> engaging and high quality content and delivery methods</a:t>
            </a:r>
            <a:endParaRPr lang="en-US" sz="2800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Assess </a:t>
            </a:r>
            <a:r>
              <a:rPr lang="en-US" sz="2800" b="0" dirty="0" smtClean="0">
                <a:latin typeface="Calibri" pitchFamily="34" charset="0"/>
              </a:rPr>
              <a:t>what you are doing</a:t>
            </a:r>
            <a:endParaRPr lang="en-US" sz="2800" dirty="0" smtClean="0">
              <a:latin typeface="Calibri" pitchFamily="34" charset="0"/>
            </a:endParaRPr>
          </a:p>
          <a:p>
            <a:endParaRPr lang="en-US" dirty="0" smtClean="0"/>
          </a:p>
        </p:txBody>
      </p:sp>
      <p:pic>
        <p:nvPicPr>
          <p:cNvPr id="20484" name="Picture 4" descr="checkmar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160588"/>
            <a:ext cx="3124200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30350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Higher One’s Commitment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6096000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For Students: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400" dirty="0" smtClean="0">
                <a:latin typeface="Calibri" pitchFamily="34" charset="0"/>
              </a:rPr>
              <a:t>Financial Literacy Manager</a:t>
            </a:r>
            <a:endParaRPr lang="en-US" sz="2400" b="0" dirty="0" smtClean="0">
              <a:latin typeface="Calibri" pitchFamily="34" charset="0"/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400" dirty="0" smtClean="0">
                <a:latin typeface="Calibri" pitchFamily="34" charset="0"/>
              </a:rPr>
              <a:t>Dedicated website/blog</a:t>
            </a:r>
            <a:endParaRPr lang="en-US" sz="2400" b="0" dirty="0" smtClean="0">
              <a:latin typeface="Calibri" pitchFamily="34" charset="0"/>
            </a:endParaRPr>
          </a:p>
          <a:p>
            <a:pPr lvl="2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000" dirty="0" smtClean="0">
                <a:latin typeface="Calibri" pitchFamily="34" charset="0"/>
              </a:rPr>
              <a:t>Articles and guest bloggers</a:t>
            </a:r>
          </a:p>
          <a:p>
            <a:pPr lvl="2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000" b="0" dirty="0" smtClean="0">
                <a:latin typeface="Calibri" pitchFamily="34" charset="0"/>
              </a:rPr>
              <a:t>Tools</a:t>
            </a:r>
          </a:p>
          <a:p>
            <a:pPr lvl="2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000" dirty="0" smtClean="0">
                <a:latin typeface="Calibri" pitchFamily="34" charset="0"/>
              </a:rPr>
              <a:t>Contests</a:t>
            </a:r>
            <a:endParaRPr lang="en-US" sz="2000" b="0" dirty="0" smtClean="0">
              <a:latin typeface="Calibri" pitchFamily="34" charset="0"/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400" dirty="0" smtClean="0">
                <a:latin typeface="Calibri" pitchFamily="34" charset="0"/>
              </a:rPr>
              <a:t>Twitter handle – </a:t>
            </a:r>
            <a:r>
              <a:rPr lang="en-US" sz="2400" i="1" dirty="0" err="1" smtClean="0">
                <a:latin typeface="Calibri" pitchFamily="34" charset="0"/>
              </a:rPr>
              <a:t>MoneyTalkMary</a:t>
            </a:r>
            <a:endParaRPr lang="en-US" sz="2400" i="1" dirty="0" smtClean="0">
              <a:latin typeface="Calibri" pitchFamily="34" charset="0"/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400" dirty="0" smtClean="0">
                <a:latin typeface="Calibri" pitchFamily="34" charset="0"/>
              </a:rPr>
              <a:t>Content Partnerships</a:t>
            </a:r>
          </a:p>
          <a:p>
            <a:pPr lvl="2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000" dirty="0" smtClean="0">
                <a:latin typeface="Calibri" pitchFamily="34" charset="0"/>
              </a:rPr>
              <a:t>Eric Bell – YoBucko.com</a:t>
            </a:r>
          </a:p>
          <a:p>
            <a:pPr lvl="2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000" dirty="0" smtClean="0">
                <a:latin typeface="Calibri" pitchFamily="34" charset="0"/>
              </a:rPr>
              <a:t>FDIC Money Smarts</a:t>
            </a:r>
          </a:p>
          <a:p>
            <a:pPr lvl="2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000" dirty="0" smtClean="0">
                <a:latin typeface="Calibri" pitchFamily="34" charset="0"/>
              </a:rPr>
              <a:t>Scott Gamm - </a:t>
            </a:r>
            <a:r>
              <a:rPr lang="en-US" sz="2000" dirty="0" err="1" smtClean="0">
                <a:latin typeface="Calibri" pitchFamily="34" charset="0"/>
              </a:rPr>
              <a:t>HelpSaveMyDollars</a:t>
            </a:r>
            <a:endParaRPr lang="en-US" sz="2000" dirty="0" smtClean="0">
              <a:latin typeface="Calibri" pitchFamily="34" charset="0"/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  <a:buNone/>
            </a:pPr>
            <a:endParaRPr lang="en-US" sz="2800" b="0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endParaRPr lang="en-US" sz="2800" b="0" dirty="0" smtClean="0">
              <a:latin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905000"/>
            <a:ext cx="3543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30350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Student Engagement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4447194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124200"/>
            <a:ext cx="3078748" cy="214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41960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600200"/>
            <a:ext cx="221672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05313" y="3414713"/>
            <a:ext cx="3333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2286000"/>
            <a:ext cx="15049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30350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Higher One’s Commitment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60960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For Student Customers: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400" dirty="0" smtClean="0">
                <a:latin typeface="Calibri" pitchFamily="34" charset="0"/>
              </a:rPr>
              <a:t>Choice of accounts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400" dirty="0" smtClean="0">
                <a:latin typeface="Calibri" pitchFamily="34" charset="0"/>
              </a:rPr>
              <a:t>Transparent fee schedules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400" dirty="0" smtClean="0">
                <a:latin typeface="Calibri" pitchFamily="34" charset="0"/>
              </a:rPr>
              <a:t>Money management tips 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400" dirty="0" smtClean="0">
                <a:latin typeface="Calibri" pitchFamily="34" charset="0"/>
              </a:rPr>
              <a:t>Mobile alerts</a:t>
            </a:r>
          </a:p>
          <a:p>
            <a:pPr lvl="2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000" dirty="0" smtClean="0">
                <a:latin typeface="Calibri" pitchFamily="34" charset="0"/>
              </a:rPr>
              <a:t>Text alerts to phone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400" dirty="0" smtClean="0">
                <a:latin typeface="Calibri" pitchFamily="34" charset="0"/>
              </a:rPr>
              <a:t>Mobile features</a:t>
            </a:r>
          </a:p>
          <a:p>
            <a:pPr lvl="2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000" dirty="0" smtClean="0">
                <a:latin typeface="Calibri" pitchFamily="34" charset="0"/>
              </a:rPr>
              <a:t>Text2 Balance</a:t>
            </a:r>
          </a:p>
          <a:p>
            <a:pPr lvl="2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EasyDeposit</a:t>
            </a:r>
            <a:r>
              <a:rPr lang="en-US" sz="1700" baseline="30000" dirty="0" err="1" smtClean="0">
                <a:latin typeface="Arial" pitchFamily="34" charset="0"/>
                <a:cs typeface="Arial" pitchFamily="34" charset="0"/>
              </a:rPr>
              <a:t>SM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Mobile</a:t>
            </a:r>
          </a:p>
          <a:p>
            <a:pPr lvl="2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Mobile App</a:t>
            </a:r>
          </a:p>
          <a:p>
            <a:pPr lvl="2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  <a:buNone/>
            </a:pPr>
            <a:endParaRPr lang="en-US" sz="2800" b="0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endParaRPr lang="en-US" sz="2800" b="0" dirty="0" smtClean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134" y="1600200"/>
            <a:ext cx="2323242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962400"/>
            <a:ext cx="1817613" cy="122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5486400"/>
            <a:ext cx="25168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30350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Higher One’s Commitment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6096000" cy="4114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For Schools: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400" b="1" i="1" dirty="0" smtClean="0">
                <a:latin typeface="Calibri" pitchFamily="34" charset="0"/>
              </a:rPr>
              <a:t>Financial Literacy Counts </a:t>
            </a:r>
            <a:r>
              <a:rPr lang="en-US" sz="2400" dirty="0" smtClean="0">
                <a:latin typeface="Calibri" pitchFamily="34" charset="0"/>
              </a:rPr>
              <a:t>Grant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400" dirty="0" smtClean="0">
                <a:latin typeface="Calibri" pitchFamily="34" charset="0"/>
              </a:rPr>
              <a:t>Presentations and Workshops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400" dirty="0" smtClean="0">
                <a:latin typeface="Calibri" pitchFamily="34" charset="0"/>
              </a:rPr>
              <a:t>Thought leaderships articles and white papers</a:t>
            </a:r>
          </a:p>
          <a:p>
            <a:pPr lvl="2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000" dirty="0" smtClean="0">
                <a:latin typeface="Calibri" pitchFamily="34" charset="0"/>
              </a:rPr>
              <a:t>Talking to Your Student About Money</a:t>
            </a:r>
          </a:p>
          <a:p>
            <a:pPr lvl="2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000" dirty="0" smtClean="0">
                <a:latin typeface="Calibri" pitchFamily="34" charset="0"/>
              </a:rPr>
              <a:t>Guest Blogging (e.g. Huffington Post)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400" dirty="0" smtClean="0">
                <a:latin typeface="Calibri" pitchFamily="34" charset="0"/>
              </a:rPr>
              <a:t>Financial Intelligence - </a:t>
            </a:r>
            <a:r>
              <a:rPr lang="en-US" sz="2400" dirty="0" err="1" smtClean="0">
                <a:latin typeface="Calibri" pitchFamily="34" charset="0"/>
              </a:rPr>
              <a:t>Everfi</a:t>
            </a:r>
            <a:endParaRPr lang="en-US" sz="2400" dirty="0" smtClean="0">
              <a:latin typeface="Calibri" pitchFamily="34" charset="0"/>
            </a:endParaRPr>
          </a:p>
          <a:p>
            <a:pPr lvl="2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endParaRPr lang="en-US" sz="2800" b="0" dirty="0" smtClean="0">
              <a:latin typeface="Calibri" pitchFamily="34" charset="0"/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  <a:buNone/>
            </a:pPr>
            <a:endParaRPr lang="en-US" sz="2800" b="0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endParaRPr lang="en-US" sz="2800" b="0" dirty="0" smtClean="0">
              <a:latin typeface="Calibri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676400"/>
            <a:ext cx="1514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657600"/>
            <a:ext cx="2667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30350"/>
          </a:xfrm>
        </p:spPr>
        <p:txBody>
          <a:bodyPr/>
          <a:lstStyle/>
          <a:p>
            <a:pPr algn="ctr"/>
            <a:r>
              <a:rPr lang="en-US" b="1" dirty="0" smtClean="0"/>
              <a:t>Financial  Literacy Quiz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52600" y="1676400"/>
          <a:ext cx="5486400" cy="43433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43200"/>
                <a:gridCol w="2743200"/>
              </a:tblGrid>
              <a:tr h="445839">
                <a:tc gridSpan="2"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</a:rPr>
                        <a:t>Answers</a:t>
                      </a:r>
                      <a:endParaRPr lang="en-US" baseline="0" dirty="0">
                        <a:solidFill>
                          <a:srgbClr val="0070C0"/>
                        </a:solidFill>
                        <a:latin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8975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 1. 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11. 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975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 2. 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12. 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975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 3. 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13. 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975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 4. 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14. 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975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 5. 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15. 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9756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 6.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16. 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975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 7. 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17. 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975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 8. 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18. 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975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 9.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19. 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975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10.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20. 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105400" cy="4419600"/>
          </a:xfrm>
        </p:spPr>
        <p:txBody>
          <a:bodyPr/>
          <a:lstStyle/>
          <a:p>
            <a:r>
              <a:rPr lang="en-US" dirty="0" smtClean="0"/>
              <a:t>Founded in 2000</a:t>
            </a:r>
          </a:p>
          <a:p>
            <a:pPr lvl="1"/>
            <a:r>
              <a:rPr lang="en-US" dirty="0" smtClean="0"/>
              <a:t>By three college students</a:t>
            </a:r>
          </a:p>
          <a:p>
            <a:pPr lvl="1"/>
            <a:r>
              <a:rPr lang="en-US" dirty="0" smtClean="0"/>
              <a:t>Interested in improving college and university business operations while increasing student services by providing new choices for students</a:t>
            </a:r>
          </a:p>
          <a:p>
            <a:endParaRPr lang="en-US" dirty="0"/>
          </a:p>
        </p:txBody>
      </p:sp>
      <p:pic>
        <p:nvPicPr>
          <p:cNvPr id="4" name="Picture 3" descr="seanmarkmi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30480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30350"/>
          </a:xfrm>
        </p:spPr>
        <p:txBody>
          <a:bodyPr/>
          <a:lstStyle/>
          <a:p>
            <a:pPr algn="ctr"/>
            <a:r>
              <a:rPr lang="en-US" b="1" dirty="0" smtClean="0"/>
              <a:t>Questions?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43865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Visit: </a:t>
            </a:r>
            <a:r>
              <a:rPr lang="en-US" i="1" dirty="0" smtClean="0">
                <a:hlinkClick r:id="rId2"/>
              </a:rPr>
              <a:t>http://www.higherone.com/oneforyourmoney</a:t>
            </a:r>
            <a:endParaRPr lang="en-US" i="1" dirty="0" smtClean="0"/>
          </a:p>
          <a:p>
            <a:pPr>
              <a:buNone/>
            </a:pPr>
            <a:endParaRPr lang="en-US" sz="2000" i="1" dirty="0" smtClean="0"/>
          </a:p>
          <a:p>
            <a:r>
              <a:rPr lang="en-US" dirty="0" smtClean="0"/>
              <a:t>Follow me on Twitter:  </a:t>
            </a:r>
            <a:r>
              <a:rPr lang="en-US" i="1" dirty="0" err="1" smtClean="0"/>
              <a:t>MoneyTalkMary</a:t>
            </a:r>
            <a:endParaRPr lang="en-US" i="1" dirty="0" smtClean="0"/>
          </a:p>
        </p:txBody>
      </p:sp>
      <p:pic>
        <p:nvPicPr>
          <p:cNvPr id="7170" name="Picture 2" descr="C:\Documents and Settings\mary.johnson\Local Settings\Temporary Internet Files\Content.Outlook\NHZIEZKM\oneforyourmoney_final (2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038600"/>
            <a:ext cx="34290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6820" t="50909" r="67031" b="42108"/>
          <a:stretch>
            <a:fillRect/>
          </a:stretch>
        </p:blipFill>
        <p:spPr bwMode="auto">
          <a:xfrm>
            <a:off x="5334000" y="381000"/>
            <a:ext cx="320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00800" y="838200"/>
            <a:ext cx="1752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Facebook-SM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04800"/>
            <a:ext cx="3121152" cy="950976"/>
          </a:xfrm>
          <a:prstGeom prst="rect">
            <a:avLst/>
          </a:prstGeom>
        </p:spPr>
      </p:pic>
      <p:pic>
        <p:nvPicPr>
          <p:cNvPr id="10" name="Picture 5" descr="H:\Marketing\Coordination\Consumer Marketing 2012\SocialMedia\Positive mentions\Facebook 3-12-12 Appreciate Customer Service.jpg"/>
          <p:cNvPicPr>
            <a:picLocks noChangeAspect="1" noChangeArrowheads="1"/>
          </p:cNvPicPr>
          <p:nvPr/>
        </p:nvPicPr>
        <p:blipFill>
          <a:blip r:embed="rId5" cstate="print"/>
          <a:srcRect b="58696"/>
          <a:stretch>
            <a:fillRect/>
          </a:stretch>
        </p:blipFill>
        <p:spPr bwMode="auto">
          <a:xfrm>
            <a:off x="152400" y="1828800"/>
            <a:ext cx="6117440" cy="1447800"/>
          </a:xfrm>
          <a:prstGeom prst="rect">
            <a:avLst/>
          </a:prstGeom>
          <a:noFill/>
        </p:spPr>
      </p:pic>
      <p:pic>
        <p:nvPicPr>
          <p:cNvPr id="15" name="Picture 6" descr="H:\Marketing\Coordination\Consumer Marketing 2012\SocialMedia\Positive mentions\Facebook 3-6-12 thanks for great servic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3352800"/>
            <a:ext cx="7038975" cy="1326184"/>
          </a:xfrm>
          <a:prstGeom prst="rect">
            <a:avLst/>
          </a:prstGeom>
          <a:noFill/>
        </p:spPr>
      </p:pic>
      <p:pic>
        <p:nvPicPr>
          <p:cNvPr id="16" name="Picture 5" descr="H:\Marketing\Coordination\Consumer Marketing 2012\SocialMedia\Positive mentions\Facebook 2-14-2012 -want to say thanks for great service.jpg"/>
          <p:cNvPicPr>
            <a:picLocks noChangeAspect="1" noChangeArrowheads="1"/>
          </p:cNvPicPr>
          <p:nvPr/>
        </p:nvPicPr>
        <p:blipFill>
          <a:blip r:embed="rId7" cstate="print"/>
          <a:srcRect b="58549"/>
          <a:stretch>
            <a:fillRect/>
          </a:stretch>
        </p:blipFill>
        <p:spPr bwMode="auto">
          <a:xfrm>
            <a:off x="228600" y="4648200"/>
            <a:ext cx="8589645" cy="1371600"/>
          </a:xfrm>
          <a:prstGeom prst="rect">
            <a:avLst/>
          </a:prstGeom>
          <a:noFill/>
        </p:spPr>
      </p:pic>
      <p:pic>
        <p:nvPicPr>
          <p:cNvPr id="12" name="Picture 11" descr="facebook-like-ic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91400" y="533400"/>
            <a:ext cx="655356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:\Marketing\Coordination\Consumer Marketing 2012\SocialMedia\Positive mentions\Facebook 2-10-2012 Poem from CH.jpg"/>
          <p:cNvPicPr>
            <a:picLocks noChangeAspect="1" noChangeArrowheads="1"/>
          </p:cNvPicPr>
          <p:nvPr/>
        </p:nvPicPr>
        <p:blipFill>
          <a:blip r:embed="rId3" cstate="print"/>
          <a:srcRect t="3591" r="4646" b="42537"/>
          <a:stretch>
            <a:fillRect/>
          </a:stretch>
        </p:blipFill>
        <p:spPr bwMode="auto">
          <a:xfrm>
            <a:off x="685800" y="1524000"/>
            <a:ext cx="6014720" cy="22860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16820" t="50909" r="67031" b="42108"/>
          <a:stretch>
            <a:fillRect/>
          </a:stretch>
        </p:blipFill>
        <p:spPr bwMode="auto">
          <a:xfrm>
            <a:off x="5334000" y="381000"/>
            <a:ext cx="320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00800" y="838200"/>
            <a:ext cx="1752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Facebook-SM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304800"/>
            <a:ext cx="3121152" cy="950976"/>
          </a:xfrm>
          <a:prstGeom prst="rect">
            <a:avLst/>
          </a:prstGeom>
        </p:spPr>
      </p:pic>
      <p:pic>
        <p:nvPicPr>
          <p:cNvPr id="12" name="Picture 5" descr="H:\Marketing\Coordination\Consumer Marketing 2012\SocialMedia\Positive mentions\Facebook 2-7-2012 - love higher one card.jpg"/>
          <p:cNvPicPr>
            <a:picLocks noChangeAspect="1" noChangeArrowheads="1"/>
          </p:cNvPicPr>
          <p:nvPr/>
        </p:nvPicPr>
        <p:blipFill>
          <a:blip r:embed="rId6" cstate="print"/>
          <a:srcRect r="70451"/>
          <a:stretch>
            <a:fillRect/>
          </a:stretch>
        </p:blipFill>
        <p:spPr bwMode="auto">
          <a:xfrm>
            <a:off x="0" y="3505200"/>
            <a:ext cx="1524000" cy="2420056"/>
          </a:xfrm>
          <a:prstGeom prst="rect">
            <a:avLst/>
          </a:prstGeom>
          <a:noFill/>
        </p:spPr>
      </p:pic>
      <p:pic>
        <p:nvPicPr>
          <p:cNvPr id="13" name="Picture 4" descr="H:\Marketing\Coordination\Consumer Marketing 2012\SocialMedia\Positive mentions\Facebook 2-13-2012 get my paycheck DDd.jpg"/>
          <p:cNvPicPr>
            <a:picLocks noChangeAspect="1" noChangeArrowheads="1"/>
          </p:cNvPicPr>
          <p:nvPr/>
        </p:nvPicPr>
        <p:blipFill>
          <a:blip r:embed="rId7" cstate="print"/>
          <a:srcRect r="-12281" b="43169"/>
          <a:stretch>
            <a:fillRect/>
          </a:stretch>
        </p:blipFill>
        <p:spPr bwMode="auto">
          <a:xfrm>
            <a:off x="1676399" y="4876800"/>
            <a:ext cx="6752493" cy="1219200"/>
          </a:xfrm>
          <a:prstGeom prst="rect">
            <a:avLst/>
          </a:prstGeom>
          <a:noFill/>
        </p:spPr>
      </p:pic>
      <p:pic>
        <p:nvPicPr>
          <p:cNvPr id="17" name="Picture 6" descr="H:\Marketing\Coordination\Consumer Marketing 2012\SocialMedia\Positive mentions\Facebook 2-14-2012 -thanks for looking for ways to make life easier.jpg"/>
          <p:cNvPicPr>
            <a:picLocks noChangeAspect="1" noChangeArrowheads="1"/>
          </p:cNvPicPr>
          <p:nvPr/>
        </p:nvPicPr>
        <p:blipFill>
          <a:blip r:embed="rId8" cstate="print"/>
          <a:srcRect l="3156" r="6903"/>
          <a:stretch>
            <a:fillRect/>
          </a:stretch>
        </p:blipFill>
        <p:spPr bwMode="auto">
          <a:xfrm>
            <a:off x="3505200" y="3733800"/>
            <a:ext cx="5029200" cy="1371600"/>
          </a:xfrm>
          <a:prstGeom prst="rect">
            <a:avLst/>
          </a:prstGeom>
          <a:noFill/>
        </p:spPr>
      </p:pic>
      <p:pic>
        <p:nvPicPr>
          <p:cNvPr id="18" name="Picture 2" descr="H:\Marketing\Coordination\Consumer Marketing 2012\SocialMedia\Positive mentions\Facebook 2-14-2012 - i love you higher one.jp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 r="50000" b="44326"/>
          <a:stretch>
            <a:fillRect/>
          </a:stretch>
        </p:blipFill>
        <p:spPr bwMode="auto">
          <a:xfrm>
            <a:off x="5867400" y="1676400"/>
            <a:ext cx="3011112" cy="914400"/>
          </a:xfrm>
          <a:prstGeom prst="rect">
            <a:avLst/>
          </a:prstGeom>
          <a:noFill/>
        </p:spPr>
      </p:pic>
      <p:pic>
        <p:nvPicPr>
          <p:cNvPr id="10" name="Picture 9" descr="facebook-like-ico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91400" y="533400"/>
            <a:ext cx="655356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6820" t="50909" r="67031" b="42108"/>
          <a:stretch>
            <a:fillRect/>
          </a:stretch>
        </p:blipFill>
        <p:spPr bwMode="auto">
          <a:xfrm>
            <a:off x="5334000" y="381000"/>
            <a:ext cx="320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00800" y="838200"/>
            <a:ext cx="1752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Facebook-SM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04800"/>
            <a:ext cx="3121152" cy="950976"/>
          </a:xfrm>
          <a:prstGeom prst="rect">
            <a:avLst/>
          </a:prstGeom>
        </p:spPr>
      </p:pic>
      <p:pic>
        <p:nvPicPr>
          <p:cNvPr id="15" name="Picture 3" descr="H:\Marketing\Coordination\Consumer Marketing 2012\SocialMedia\Positive mentions\Facebook - 2-6-2012 - positive experience with Ca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24000"/>
            <a:ext cx="6077943" cy="2590800"/>
          </a:xfrm>
          <a:prstGeom prst="rect">
            <a:avLst/>
          </a:prstGeom>
          <a:noFill/>
        </p:spPr>
      </p:pic>
      <p:pic>
        <p:nvPicPr>
          <p:cNvPr id="16" name="Picture 2" descr="H:\Marketing\Coordination\Consumer Marketing 2012\SocialMedia\Positive mentions\Facebook 2-3-2012 - Premier account love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 r="47216" b="36283"/>
          <a:stretch>
            <a:fillRect/>
          </a:stretch>
        </p:blipFill>
        <p:spPr bwMode="auto">
          <a:xfrm>
            <a:off x="6019800" y="1905000"/>
            <a:ext cx="2980267" cy="838200"/>
          </a:xfrm>
          <a:prstGeom prst="rect">
            <a:avLst/>
          </a:prstGeom>
          <a:noFill/>
        </p:spPr>
      </p:pic>
      <p:pic>
        <p:nvPicPr>
          <p:cNvPr id="20" name="Picture 4" descr="H:\Marketing\Coordination\Consumer Marketing 2012\SocialMedia\Positive mentions\Facebook 2-15-2012 mobile app thanks &amp; easeier.jpg"/>
          <p:cNvPicPr>
            <a:picLocks noChangeAspect="1" noChangeArrowheads="1"/>
          </p:cNvPicPr>
          <p:nvPr/>
        </p:nvPicPr>
        <p:blipFill>
          <a:blip r:embed="rId7" cstate="print"/>
          <a:srcRect r="18027"/>
          <a:stretch>
            <a:fillRect/>
          </a:stretch>
        </p:blipFill>
        <p:spPr bwMode="auto">
          <a:xfrm>
            <a:off x="0" y="4267200"/>
            <a:ext cx="4953000" cy="1891771"/>
          </a:xfrm>
          <a:prstGeom prst="rect">
            <a:avLst/>
          </a:prstGeom>
          <a:noFill/>
        </p:spPr>
      </p:pic>
      <p:pic>
        <p:nvPicPr>
          <p:cNvPr id="19" name="Picture 3" descr="H:\Marketing\Coordination\Consumer Marketing 2012\SocialMedia\Positive mentions\Facebook 2-10-2012 mobile app love.jpg"/>
          <p:cNvPicPr>
            <a:picLocks noChangeAspect="1" noChangeArrowheads="1"/>
          </p:cNvPicPr>
          <p:nvPr/>
        </p:nvPicPr>
        <p:blipFill>
          <a:blip r:embed="rId8" cstate="print"/>
          <a:srcRect r="7879" b="44828"/>
          <a:stretch>
            <a:fillRect/>
          </a:stretch>
        </p:blipFill>
        <p:spPr bwMode="auto">
          <a:xfrm>
            <a:off x="3497580" y="3581400"/>
            <a:ext cx="5646420" cy="990600"/>
          </a:xfrm>
          <a:prstGeom prst="rect">
            <a:avLst/>
          </a:prstGeom>
          <a:noFill/>
        </p:spPr>
      </p:pic>
      <p:pic>
        <p:nvPicPr>
          <p:cNvPr id="10" name="Picture 9" descr="facebook-like-ic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91400" y="533400"/>
            <a:ext cx="655356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6820" t="50909" r="67031" b="42108"/>
          <a:stretch>
            <a:fillRect/>
          </a:stretch>
        </p:blipFill>
        <p:spPr bwMode="auto">
          <a:xfrm>
            <a:off x="5334000" y="381000"/>
            <a:ext cx="320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00800" y="838200"/>
            <a:ext cx="1752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Facebook-SM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04800"/>
            <a:ext cx="3121152" cy="950976"/>
          </a:xfrm>
          <a:prstGeom prst="rect">
            <a:avLst/>
          </a:prstGeom>
        </p:spPr>
      </p:pic>
      <p:pic>
        <p:nvPicPr>
          <p:cNvPr id="10" name="Picture 5" descr="H:\Marketing\Coordination\Consumer Marketing 2012\SocialMedia\Positive mentions\Facebook 3-12-12 Appreciate Customer Service.jpg"/>
          <p:cNvPicPr>
            <a:picLocks noChangeAspect="1" noChangeArrowheads="1"/>
          </p:cNvPicPr>
          <p:nvPr/>
        </p:nvPicPr>
        <p:blipFill>
          <a:blip r:embed="rId5" cstate="print"/>
          <a:srcRect b="58696"/>
          <a:stretch>
            <a:fillRect/>
          </a:stretch>
        </p:blipFill>
        <p:spPr bwMode="auto">
          <a:xfrm>
            <a:off x="152400" y="1828800"/>
            <a:ext cx="6117440" cy="1447800"/>
          </a:xfrm>
          <a:prstGeom prst="rect">
            <a:avLst/>
          </a:prstGeom>
          <a:noFill/>
        </p:spPr>
      </p:pic>
      <p:pic>
        <p:nvPicPr>
          <p:cNvPr id="15" name="Picture 6" descr="H:\Marketing\Coordination\Consumer Marketing 2012\SocialMedia\Positive mentions\Facebook 3-6-12 thanks for great servic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3352800"/>
            <a:ext cx="7038975" cy="1326184"/>
          </a:xfrm>
          <a:prstGeom prst="rect">
            <a:avLst/>
          </a:prstGeom>
          <a:noFill/>
        </p:spPr>
      </p:pic>
      <p:pic>
        <p:nvPicPr>
          <p:cNvPr id="16" name="Picture 5" descr="H:\Marketing\Coordination\Consumer Marketing 2012\SocialMedia\Positive mentions\Facebook 2-14-2012 -want to say thanks for great service.jpg"/>
          <p:cNvPicPr>
            <a:picLocks noChangeAspect="1" noChangeArrowheads="1"/>
          </p:cNvPicPr>
          <p:nvPr/>
        </p:nvPicPr>
        <p:blipFill>
          <a:blip r:embed="rId7" cstate="print"/>
          <a:srcRect b="58549"/>
          <a:stretch>
            <a:fillRect/>
          </a:stretch>
        </p:blipFill>
        <p:spPr bwMode="auto">
          <a:xfrm>
            <a:off x="228600" y="4648200"/>
            <a:ext cx="8589645" cy="1371600"/>
          </a:xfrm>
          <a:prstGeom prst="rect">
            <a:avLst/>
          </a:prstGeom>
          <a:noFill/>
        </p:spPr>
      </p:pic>
      <p:pic>
        <p:nvPicPr>
          <p:cNvPr id="12" name="Picture 11" descr="facebook-like-ic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91400" y="533400"/>
            <a:ext cx="655356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:\Marketing\Coordination\Consumer Marketing 2012\SocialMedia\Positive mentions\Facebook 2-10-2012 Poem from CH.jpg"/>
          <p:cNvPicPr>
            <a:picLocks noChangeAspect="1" noChangeArrowheads="1"/>
          </p:cNvPicPr>
          <p:nvPr/>
        </p:nvPicPr>
        <p:blipFill>
          <a:blip r:embed="rId3" cstate="print"/>
          <a:srcRect t="3591" r="4646" b="42537"/>
          <a:stretch>
            <a:fillRect/>
          </a:stretch>
        </p:blipFill>
        <p:spPr bwMode="auto">
          <a:xfrm>
            <a:off x="685800" y="1524000"/>
            <a:ext cx="6014720" cy="22860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16820" t="50909" r="67031" b="42108"/>
          <a:stretch>
            <a:fillRect/>
          </a:stretch>
        </p:blipFill>
        <p:spPr bwMode="auto">
          <a:xfrm>
            <a:off x="5334000" y="381000"/>
            <a:ext cx="320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00800" y="838200"/>
            <a:ext cx="1752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Facebook-SM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304800"/>
            <a:ext cx="3121152" cy="950976"/>
          </a:xfrm>
          <a:prstGeom prst="rect">
            <a:avLst/>
          </a:prstGeom>
        </p:spPr>
      </p:pic>
      <p:pic>
        <p:nvPicPr>
          <p:cNvPr id="12" name="Picture 5" descr="H:\Marketing\Coordination\Consumer Marketing 2012\SocialMedia\Positive mentions\Facebook 2-7-2012 - love higher one card.jpg"/>
          <p:cNvPicPr>
            <a:picLocks noChangeAspect="1" noChangeArrowheads="1"/>
          </p:cNvPicPr>
          <p:nvPr/>
        </p:nvPicPr>
        <p:blipFill>
          <a:blip r:embed="rId6" cstate="print"/>
          <a:srcRect r="70451"/>
          <a:stretch>
            <a:fillRect/>
          </a:stretch>
        </p:blipFill>
        <p:spPr bwMode="auto">
          <a:xfrm>
            <a:off x="0" y="3505200"/>
            <a:ext cx="1524000" cy="2420056"/>
          </a:xfrm>
          <a:prstGeom prst="rect">
            <a:avLst/>
          </a:prstGeom>
          <a:noFill/>
        </p:spPr>
      </p:pic>
      <p:pic>
        <p:nvPicPr>
          <p:cNvPr id="13" name="Picture 4" descr="H:\Marketing\Coordination\Consumer Marketing 2012\SocialMedia\Positive mentions\Facebook 2-13-2012 get my paycheck DDd.jpg"/>
          <p:cNvPicPr>
            <a:picLocks noChangeAspect="1" noChangeArrowheads="1"/>
          </p:cNvPicPr>
          <p:nvPr/>
        </p:nvPicPr>
        <p:blipFill>
          <a:blip r:embed="rId7" cstate="print"/>
          <a:srcRect r="-12281" b="43169"/>
          <a:stretch>
            <a:fillRect/>
          </a:stretch>
        </p:blipFill>
        <p:spPr bwMode="auto">
          <a:xfrm>
            <a:off x="1676399" y="4876800"/>
            <a:ext cx="6752493" cy="1219200"/>
          </a:xfrm>
          <a:prstGeom prst="rect">
            <a:avLst/>
          </a:prstGeom>
          <a:noFill/>
        </p:spPr>
      </p:pic>
      <p:pic>
        <p:nvPicPr>
          <p:cNvPr id="17" name="Picture 6" descr="H:\Marketing\Coordination\Consumer Marketing 2012\SocialMedia\Positive mentions\Facebook 2-14-2012 -thanks for looking for ways to make life easier.jpg"/>
          <p:cNvPicPr>
            <a:picLocks noChangeAspect="1" noChangeArrowheads="1"/>
          </p:cNvPicPr>
          <p:nvPr/>
        </p:nvPicPr>
        <p:blipFill>
          <a:blip r:embed="rId8" cstate="print"/>
          <a:srcRect l="3156" r="6903"/>
          <a:stretch>
            <a:fillRect/>
          </a:stretch>
        </p:blipFill>
        <p:spPr bwMode="auto">
          <a:xfrm>
            <a:off x="3505200" y="3733800"/>
            <a:ext cx="5029200" cy="1371600"/>
          </a:xfrm>
          <a:prstGeom prst="rect">
            <a:avLst/>
          </a:prstGeom>
          <a:noFill/>
        </p:spPr>
      </p:pic>
      <p:pic>
        <p:nvPicPr>
          <p:cNvPr id="18" name="Picture 2" descr="H:\Marketing\Coordination\Consumer Marketing 2012\SocialMedia\Positive mentions\Facebook 2-14-2012 - i love you higher one.jp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 r="50000" b="44326"/>
          <a:stretch>
            <a:fillRect/>
          </a:stretch>
        </p:blipFill>
        <p:spPr bwMode="auto">
          <a:xfrm>
            <a:off x="5867400" y="1676400"/>
            <a:ext cx="3011112" cy="914400"/>
          </a:xfrm>
          <a:prstGeom prst="rect">
            <a:avLst/>
          </a:prstGeom>
          <a:noFill/>
        </p:spPr>
      </p:pic>
      <p:pic>
        <p:nvPicPr>
          <p:cNvPr id="10" name="Picture 9" descr="facebook-like-ico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91400" y="533400"/>
            <a:ext cx="655356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6820" t="50909" r="67031" b="42108"/>
          <a:stretch>
            <a:fillRect/>
          </a:stretch>
        </p:blipFill>
        <p:spPr bwMode="auto">
          <a:xfrm>
            <a:off x="5334000" y="381000"/>
            <a:ext cx="320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00800" y="838200"/>
            <a:ext cx="1752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Facebook-SM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04800"/>
            <a:ext cx="3121152" cy="950976"/>
          </a:xfrm>
          <a:prstGeom prst="rect">
            <a:avLst/>
          </a:prstGeom>
        </p:spPr>
      </p:pic>
      <p:pic>
        <p:nvPicPr>
          <p:cNvPr id="15" name="Picture 3" descr="H:\Marketing\Coordination\Consumer Marketing 2012\SocialMedia\Positive mentions\Facebook - 2-6-2012 - positive experience with Ca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24000"/>
            <a:ext cx="6077943" cy="2590800"/>
          </a:xfrm>
          <a:prstGeom prst="rect">
            <a:avLst/>
          </a:prstGeom>
          <a:noFill/>
        </p:spPr>
      </p:pic>
      <p:pic>
        <p:nvPicPr>
          <p:cNvPr id="16" name="Picture 2" descr="H:\Marketing\Coordination\Consumer Marketing 2012\SocialMedia\Positive mentions\Facebook 2-3-2012 - Premier account love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 r="47216" b="36283"/>
          <a:stretch>
            <a:fillRect/>
          </a:stretch>
        </p:blipFill>
        <p:spPr bwMode="auto">
          <a:xfrm>
            <a:off x="6019800" y="1905000"/>
            <a:ext cx="2980267" cy="838200"/>
          </a:xfrm>
          <a:prstGeom prst="rect">
            <a:avLst/>
          </a:prstGeom>
          <a:noFill/>
        </p:spPr>
      </p:pic>
      <p:pic>
        <p:nvPicPr>
          <p:cNvPr id="20" name="Picture 4" descr="H:\Marketing\Coordination\Consumer Marketing 2012\SocialMedia\Positive mentions\Facebook 2-15-2012 mobile app thanks &amp; easeier.jpg"/>
          <p:cNvPicPr>
            <a:picLocks noChangeAspect="1" noChangeArrowheads="1"/>
          </p:cNvPicPr>
          <p:nvPr/>
        </p:nvPicPr>
        <p:blipFill>
          <a:blip r:embed="rId7" cstate="print"/>
          <a:srcRect r="18027"/>
          <a:stretch>
            <a:fillRect/>
          </a:stretch>
        </p:blipFill>
        <p:spPr bwMode="auto">
          <a:xfrm>
            <a:off x="0" y="4267200"/>
            <a:ext cx="4953000" cy="1891771"/>
          </a:xfrm>
          <a:prstGeom prst="rect">
            <a:avLst/>
          </a:prstGeom>
          <a:noFill/>
        </p:spPr>
      </p:pic>
      <p:pic>
        <p:nvPicPr>
          <p:cNvPr id="19" name="Picture 3" descr="H:\Marketing\Coordination\Consumer Marketing 2012\SocialMedia\Positive mentions\Facebook 2-10-2012 mobile app love.jpg"/>
          <p:cNvPicPr>
            <a:picLocks noChangeAspect="1" noChangeArrowheads="1"/>
          </p:cNvPicPr>
          <p:nvPr/>
        </p:nvPicPr>
        <p:blipFill>
          <a:blip r:embed="rId8" cstate="print"/>
          <a:srcRect r="7879" b="44828"/>
          <a:stretch>
            <a:fillRect/>
          </a:stretch>
        </p:blipFill>
        <p:spPr bwMode="auto">
          <a:xfrm>
            <a:off x="3497580" y="3581400"/>
            <a:ext cx="5646420" cy="990600"/>
          </a:xfrm>
          <a:prstGeom prst="rect">
            <a:avLst/>
          </a:prstGeom>
          <a:noFill/>
        </p:spPr>
      </p:pic>
      <p:pic>
        <p:nvPicPr>
          <p:cNvPr id="10" name="Picture 9" descr="facebook-like-ic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91400" y="533400"/>
            <a:ext cx="655356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Focus: Higher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0" indent="-285750">
              <a:defRPr/>
            </a:pPr>
            <a:r>
              <a:rPr lang="en-US" sz="2800" dirty="0" smtClean="0"/>
              <a:t>Serves more than </a:t>
            </a:r>
            <a:r>
              <a:rPr lang="en-US" sz="2800" b="1" dirty="0" smtClean="0"/>
              <a:t>820</a:t>
            </a:r>
            <a:r>
              <a:rPr lang="en-US" sz="2800" dirty="0" smtClean="0"/>
              <a:t> campuses nationwide</a:t>
            </a:r>
          </a:p>
          <a:p>
            <a:pPr marL="744537" lvl="1">
              <a:defRPr/>
            </a:pPr>
            <a:r>
              <a:rPr lang="en-US" sz="2000" dirty="0" smtClean="0">
                <a:solidFill>
                  <a:srgbClr val="A2B000"/>
                </a:solidFill>
              </a:rPr>
              <a:t>530+ use OneDisburse® Refund Management®</a:t>
            </a:r>
          </a:p>
          <a:p>
            <a:pPr marL="744537" lvl="1">
              <a:defRPr/>
            </a:pPr>
            <a:r>
              <a:rPr lang="en-US" sz="2000" dirty="0" smtClean="0">
                <a:solidFill>
                  <a:srgbClr val="A2B000"/>
                </a:solidFill>
              </a:rPr>
              <a:t>390+ use CASHNet® Payment Processing</a:t>
            </a:r>
          </a:p>
          <a:p>
            <a:pPr marL="285750" lvl="0" indent="-285750">
              <a:defRPr/>
            </a:pPr>
            <a:r>
              <a:rPr lang="en-US" sz="2800" dirty="0" smtClean="0"/>
              <a:t> Approximately 6.2 million students receive refunds faster or make payments more easily</a:t>
            </a:r>
          </a:p>
          <a:p>
            <a:pPr marL="285750" indent="-285750">
              <a:defRPr/>
            </a:pPr>
            <a:r>
              <a:rPr lang="en-US" sz="2800" dirty="0" smtClean="0"/>
              <a:t>Our best sales people are our current clients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Our Michigan Clients</a:t>
            </a:r>
            <a:endParaRPr lang="en-US" sz="31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1"/>
          </a:xfrm>
        </p:spPr>
        <p:txBody>
          <a:bodyPr>
            <a:normAutofit fontScale="32500" lnSpcReduction="20000"/>
          </a:bodyPr>
          <a:lstStyle/>
          <a:p>
            <a:pPr>
              <a:buClr>
                <a:schemeClr val="tx2"/>
              </a:buClr>
            </a:pPr>
            <a:r>
              <a:rPr lang="en-US" sz="4300" dirty="0" smtClean="0"/>
              <a:t>Aquinas College</a:t>
            </a:r>
          </a:p>
          <a:p>
            <a:pPr>
              <a:buClr>
                <a:schemeClr val="tx2"/>
              </a:buClr>
            </a:pPr>
            <a:r>
              <a:rPr lang="en-US" sz="4300" dirty="0" smtClean="0"/>
              <a:t>Baker College </a:t>
            </a:r>
          </a:p>
          <a:p>
            <a:pPr>
              <a:buClr>
                <a:schemeClr val="tx2"/>
              </a:buClr>
            </a:pPr>
            <a:r>
              <a:rPr lang="en-US" sz="4300" dirty="0" smtClean="0"/>
              <a:t>Davenport University</a:t>
            </a:r>
          </a:p>
          <a:p>
            <a:pPr>
              <a:buClr>
                <a:schemeClr val="tx2"/>
              </a:buClr>
            </a:pPr>
            <a:r>
              <a:rPr lang="en-US" sz="4300" dirty="0" smtClean="0"/>
              <a:t>Eastern Michigan University</a:t>
            </a:r>
          </a:p>
          <a:p>
            <a:pPr>
              <a:buClr>
                <a:schemeClr val="tx2"/>
              </a:buClr>
            </a:pPr>
            <a:r>
              <a:rPr lang="en-US" sz="4300" dirty="0" smtClean="0">
                <a:solidFill>
                  <a:srgbClr val="2B67AF"/>
                </a:solidFill>
              </a:rPr>
              <a:t>Grand Rapids Community College</a:t>
            </a:r>
          </a:p>
          <a:p>
            <a:pPr>
              <a:buClr>
                <a:schemeClr val="tx2"/>
              </a:buClr>
            </a:pPr>
            <a:r>
              <a:rPr lang="en-US" sz="4300" dirty="0" smtClean="0"/>
              <a:t>Hope College</a:t>
            </a:r>
          </a:p>
          <a:p>
            <a:pPr>
              <a:buClr>
                <a:schemeClr val="tx2"/>
              </a:buClr>
            </a:pPr>
            <a:r>
              <a:rPr lang="en-US" sz="4300" dirty="0" smtClean="0">
                <a:solidFill>
                  <a:srgbClr val="2B67AF"/>
                </a:solidFill>
              </a:rPr>
              <a:t>Kalamazoo Valley Community College</a:t>
            </a:r>
          </a:p>
          <a:p>
            <a:pPr>
              <a:buClr>
                <a:schemeClr val="tx2"/>
              </a:buClr>
            </a:pPr>
            <a:r>
              <a:rPr lang="en-US" sz="4300" dirty="0" smtClean="0">
                <a:solidFill>
                  <a:srgbClr val="2B67AF"/>
                </a:solidFill>
              </a:rPr>
              <a:t>Lansing Community College</a:t>
            </a:r>
          </a:p>
          <a:p>
            <a:pPr>
              <a:buClr>
                <a:schemeClr val="tx2"/>
              </a:buClr>
            </a:pPr>
            <a:r>
              <a:rPr lang="en-US" sz="4300" dirty="0" smtClean="0">
                <a:solidFill>
                  <a:srgbClr val="2B67AF"/>
                </a:solidFill>
              </a:rPr>
              <a:t>Macomb Community College</a:t>
            </a:r>
          </a:p>
          <a:p>
            <a:pPr>
              <a:buClr>
                <a:schemeClr val="tx2"/>
              </a:buClr>
            </a:pPr>
            <a:r>
              <a:rPr lang="en-US" sz="4300" dirty="0" smtClean="0"/>
              <a:t>Madonna University</a:t>
            </a:r>
          </a:p>
          <a:p>
            <a:pPr>
              <a:buClr>
                <a:schemeClr val="tx2"/>
              </a:buClr>
            </a:pPr>
            <a:r>
              <a:rPr lang="en-US" sz="4300" dirty="0" smtClean="0"/>
              <a:t>Michigan State University</a:t>
            </a:r>
          </a:p>
          <a:p>
            <a:pPr>
              <a:buClr>
                <a:schemeClr val="tx2"/>
              </a:buClr>
            </a:pPr>
            <a:r>
              <a:rPr lang="en-US" sz="4300" dirty="0" smtClean="0">
                <a:solidFill>
                  <a:srgbClr val="2B67AF"/>
                </a:solidFill>
              </a:rPr>
              <a:t>Muskegon Community College</a:t>
            </a:r>
          </a:p>
          <a:p>
            <a:pPr>
              <a:buClr>
                <a:schemeClr val="tx2"/>
              </a:buClr>
            </a:pPr>
            <a:r>
              <a:rPr lang="en-US" sz="4300" dirty="0" smtClean="0"/>
              <a:t>Olivet College</a:t>
            </a:r>
          </a:p>
          <a:p>
            <a:pPr>
              <a:buClr>
                <a:schemeClr val="tx2"/>
              </a:buClr>
            </a:pPr>
            <a:r>
              <a:rPr lang="en-US" sz="4300" dirty="0" smtClean="0"/>
              <a:t>Saginaw Valley State University</a:t>
            </a:r>
          </a:p>
          <a:p>
            <a:pPr>
              <a:buClr>
                <a:schemeClr val="tx2"/>
              </a:buClr>
            </a:pPr>
            <a:r>
              <a:rPr lang="en-US" sz="4300" dirty="0" smtClean="0">
                <a:solidFill>
                  <a:srgbClr val="2B67AF"/>
                </a:solidFill>
              </a:rPr>
              <a:t>Saint Clair County Community College</a:t>
            </a:r>
          </a:p>
          <a:p>
            <a:pPr>
              <a:buClr>
                <a:schemeClr val="tx2"/>
              </a:buClr>
            </a:pPr>
            <a:r>
              <a:rPr lang="en-US" sz="4300" dirty="0" smtClean="0"/>
              <a:t>Siena Heights University</a:t>
            </a:r>
          </a:p>
          <a:p>
            <a:pPr>
              <a:buClr>
                <a:schemeClr val="tx2"/>
              </a:buClr>
            </a:pPr>
            <a:r>
              <a:rPr lang="en-US" sz="4300" dirty="0" smtClean="0"/>
              <a:t>Spring Arbor University</a:t>
            </a:r>
          </a:p>
          <a:p>
            <a:pPr>
              <a:buClr>
                <a:schemeClr val="tx2"/>
              </a:buClr>
            </a:pPr>
            <a:r>
              <a:rPr lang="en-US" sz="4300" dirty="0" smtClean="0"/>
              <a:t>University of Detroit – Mercy</a:t>
            </a:r>
          </a:p>
          <a:p>
            <a:pPr>
              <a:buClr>
                <a:schemeClr val="tx2"/>
              </a:buClr>
            </a:pPr>
            <a:r>
              <a:rPr lang="en-US" sz="4300" dirty="0" smtClean="0"/>
              <a:t>Wayne State University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057400"/>
            <a:ext cx="2514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181600" y="5029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Serving over 245,000 students</a:t>
            </a:r>
            <a:endParaRPr lang="en-US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Active with Student Governments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581400"/>
            <a:ext cx="7924800" cy="198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0" dirty="0" smtClean="0"/>
              <a:t>“Higher One is a trusted member of the American Student Government Association and seeks to educate students on financial responsibility.”—</a:t>
            </a:r>
            <a:r>
              <a:rPr lang="en-US" sz="2400" b="0" i="1" dirty="0" smtClean="0"/>
              <a:t>UMBC Retriever Weekly</a:t>
            </a:r>
          </a:p>
          <a:p>
            <a:pPr>
              <a:buNone/>
            </a:pPr>
            <a:endParaRPr lang="en-US" sz="2400" b="0" dirty="0" smtClean="0">
              <a:latin typeface="Lucida Handwriting" pitchFamily="66" charset="0"/>
              <a:ea typeface="FangSong" pitchFamily="49" charset="-122"/>
              <a:cs typeface="Vijaya" pitchFamily="34" charset="0"/>
            </a:endParaRPr>
          </a:p>
          <a:p>
            <a:pPr>
              <a:buNone/>
            </a:pPr>
            <a:endParaRPr lang="en-US" sz="2400" b="0" dirty="0">
              <a:latin typeface="Lucida Handwriting" pitchFamily="66" charset="0"/>
              <a:ea typeface="FangSong" pitchFamily="49" charset="-122"/>
              <a:cs typeface="Vijaya" pitchFamily="34" charset="0"/>
            </a:endParaRPr>
          </a:p>
        </p:txBody>
      </p:sp>
      <p:pic>
        <p:nvPicPr>
          <p:cNvPr id="13" name="Picture 12" descr="asga_logo_bgdark_orgsyn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1981200"/>
            <a:ext cx="2836985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Financial Literacy Matters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Documents and Settings\mary.johnson\Local Settings\Temporary Internet Files\Content.Outlook\NHZIEZKM\oneforyourmoney_final (2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114800"/>
            <a:ext cx="342900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30350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spcBef>
                <a:spcPts val="600"/>
              </a:spcBef>
              <a:buNone/>
              <a:defRPr/>
            </a:pPr>
            <a:r>
              <a:rPr lang="en-US" sz="2800" i="1" dirty="0" smtClean="0"/>
              <a:t>“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While freshman and their parents are likely thinking more about tests and academics during orientation, the fact is that after graduation a student’s credit rating is arguably far more important to his or her future than grade point averages.”</a:t>
            </a:r>
          </a:p>
          <a:p>
            <a:pPr>
              <a:spcBef>
                <a:spcPts val="600"/>
              </a:spcBef>
              <a:defRPr/>
            </a:pPr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pPr marL="571500">
              <a:spcBef>
                <a:spcPts val="0"/>
              </a:spcBef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Robert D. Manning, PhD,, Author –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Credit Card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Nation</a:t>
            </a:r>
          </a:p>
          <a:p>
            <a:pPr marL="571500">
              <a:spcBef>
                <a:spcPts val="0"/>
              </a:spcBef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Research Professor and Director of the Center for</a:t>
            </a:r>
          </a:p>
          <a:p>
            <a:pPr marL="571500">
              <a:spcBef>
                <a:spcPts val="0"/>
              </a:spcBef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Consumer Financial Services</a:t>
            </a:r>
          </a:p>
          <a:p>
            <a:pPr marL="571500">
              <a:spcBef>
                <a:spcPts val="0"/>
              </a:spcBef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Rochester Institute of Technology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30350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Reality for Students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6324600" cy="443865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Inexperienced with money management</a:t>
            </a:r>
          </a:p>
          <a:p>
            <a:pPr>
              <a:buFontTx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Have trouble controlling their spending</a:t>
            </a:r>
          </a:p>
          <a:p>
            <a:pPr>
              <a:buFontTx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Taking on too much debt</a:t>
            </a:r>
          </a:p>
          <a:p>
            <a:pPr>
              <a:buFontTx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Serious post-college consequences</a:t>
            </a:r>
          </a:p>
        </p:txBody>
      </p:sp>
      <p:pic>
        <p:nvPicPr>
          <p:cNvPr id="7172" name="Picture 5" descr="pig_in_raf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09800"/>
            <a:ext cx="2230438" cy="291906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igherone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higherone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igherone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higherone2010</Template>
  <TotalTime>6178</TotalTime>
  <Words>773</Words>
  <Application>Microsoft Office PowerPoint</Application>
  <PresentationFormat>On-screen Show (4:3)</PresentationFormat>
  <Paragraphs>177</Paragraphs>
  <Slides>36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higherone2010</vt:lpstr>
      <vt:lpstr>2_higherone2010</vt:lpstr>
      <vt:lpstr>1_higherone2010</vt:lpstr>
      <vt:lpstr>Custom Design</vt:lpstr>
      <vt:lpstr>More than Just Refunds:   Higher One’s Commitment to Financial Literacy </vt:lpstr>
      <vt:lpstr>Discussion Outline</vt:lpstr>
      <vt:lpstr>Who We Are</vt:lpstr>
      <vt:lpstr>One Focus: Higher Education</vt:lpstr>
      <vt:lpstr>Our Michigan Clients</vt:lpstr>
      <vt:lpstr>Active with Student Governments</vt:lpstr>
      <vt:lpstr>Slide 7</vt:lpstr>
      <vt:lpstr>Perspective</vt:lpstr>
      <vt:lpstr>Reality for Students</vt:lpstr>
      <vt:lpstr>Financially Risky Behaviors</vt:lpstr>
      <vt:lpstr>Anxious and Concerned</vt:lpstr>
      <vt:lpstr>Higher Education’s Role</vt:lpstr>
      <vt:lpstr>Cohort Default Rates</vt:lpstr>
      <vt:lpstr>What is Financial Literacy?</vt:lpstr>
      <vt:lpstr>Taking Action</vt:lpstr>
      <vt:lpstr>Slide 16</vt:lpstr>
      <vt:lpstr>Slide 17</vt:lpstr>
      <vt:lpstr>Slide 18</vt:lpstr>
      <vt:lpstr>Slide 19</vt:lpstr>
      <vt:lpstr>Slide 20</vt:lpstr>
      <vt:lpstr>Money Management Centers</vt:lpstr>
      <vt:lpstr>Online Programs</vt:lpstr>
      <vt:lpstr>Slide 23</vt:lpstr>
      <vt:lpstr>Tips for Getting Started</vt:lpstr>
      <vt:lpstr>Higher One’s Commitment</vt:lpstr>
      <vt:lpstr>Student Engagement</vt:lpstr>
      <vt:lpstr>Higher One’s Commitment</vt:lpstr>
      <vt:lpstr>Higher One’s Commitment</vt:lpstr>
      <vt:lpstr>Financial  Literacy Quiz</vt:lpstr>
      <vt:lpstr>Questions?</vt:lpstr>
      <vt:lpstr>Slide 31</vt:lpstr>
      <vt:lpstr>Slide 32</vt:lpstr>
      <vt:lpstr>Slide 33</vt:lpstr>
      <vt:lpstr>Slide 34</vt:lpstr>
      <vt:lpstr>Slide 35</vt:lpstr>
      <vt:lpstr>Slide 36</vt:lpstr>
    </vt:vector>
  </TitlesOfParts>
  <Company>Higher 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ldudley</dc:creator>
  <cp:lastModifiedBy>schereri</cp:lastModifiedBy>
  <cp:revision>92</cp:revision>
  <dcterms:created xsi:type="dcterms:W3CDTF">2010-11-02T13:48:48Z</dcterms:created>
  <dcterms:modified xsi:type="dcterms:W3CDTF">2012-08-21T14:00:18Z</dcterms:modified>
</cp:coreProperties>
</file>