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31"/>
  </p:notesMasterIdLst>
  <p:handoutMasterIdLst>
    <p:handoutMasterId r:id="rId32"/>
  </p:handoutMasterIdLst>
  <p:sldIdLst>
    <p:sldId id="901" r:id="rId2"/>
    <p:sldId id="708" r:id="rId3"/>
    <p:sldId id="1021" r:id="rId4"/>
    <p:sldId id="1022" r:id="rId5"/>
    <p:sldId id="1023" r:id="rId6"/>
    <p:sldId id="1025" r:id="rId7"/>
    <p:sldId id="1026" r:id="rId8"/>
    <p:sldId id="1027" r:id="rId9"/>
    <p:sldId id="1028" r:id="rId10"/>
    <p:sldId id="1029" r:id="rId11"/>
    <p:sldId id="1030" r:id="rId12"/>
    <p:sldId id="1013" r:id="rId13"/>
    <p:sldId id="962" r:id="rId14"/>
    <p:sldId id="1014" r:id="rId15"/>
    <p:sldId id="986" r:id="rId16"/>
    <p:sldId id="999" r:id="rId17"/>
    <p:sldId id="950" r:id="rId18"/>
    <p:sldId id="1015" r:id="rId19"/>
    <p:sldId id="1017" r:id="rId20"/>
    <p:sldId id="1031" r:id="rId21"/>
    <p:sldId id="1032" r:id="rId22"/>
    <p:sldId id="1034" r:id="rId23"/>
    <p:sldId id="1035" r:id="rId24"/>
    <p:sldId id="1036" r:id="rId25"/>
    <p:sldId id="1037" r:id="rId26"/>
    <p:sldId id="1038" r:id="rId27"/>
    <p:sldId id="1009" r:id="rId28"/>
    <p:sldId id="1006" r:id="rId29"/>
    <p:sldId id="743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006699"/>
    <a:srgbClr val="366092"/>
    <a:srgbClr val="A63044"/>
    <a:srgbClr val="E7F3F4"/>
    <a:srgbClr val="F3F9FA"/>
    <a:srgbClr val="FF0000"/>
    <a:srgbClr val="CCFFCC"/>
    <a:srgbClr val="7777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7" autoAdjust="0"/>
    <p:restoredTop sz="85613" autoAdjust="0"/>
  </p:normalViewPr>
  <p:slideViewPr>
    <p:cSldViewPr>
      <p:cViewPr>
        <p:scale>
          <a:sx n="78" d="100"/>
          <a:sy n="78" d="100"/>
        </p:scale>
        <p:origin x="-330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678"/>
    </p:cViewPr>
    <p:sldLst>
      <p:sld r:id="rId1" collapse="1"/>
    </p:sldLst>
  </p:outlineViewPr>
  <p:notesTextViewPr>
    <p:cViewPr>
      <p:scale>
        <a:sx n="128" d="100"/>
        <a:sy n="128" d="100"/>
      </p:scale>
      <p:origin x="0" y="0"/>
    </p:cViewPr>
  </p:notesTextViewPr>
  <p:sorterViewPr>
    <p:cViewPr>
      <p:scale>
        <a:sx n="100" d="100"/>
        <a:sy n="100" d="100"/>
      </p:scale>
      <p:origin x="0" y="3846"/>
    </p:cViewPr>
  </p:sorterViewPr>
  <p:notesViewPr>
    <p:cSldViewPr>
      <p:cViewPr>
        <p:scale>
          <a:sx n="66" d="100"/>
          <a:sy n="66" d="100"/>
        </p:scale>
        <p:origin x="-1578" y="48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75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3" tIns="45922" rIns="91843" bIns="45922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575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3" tIns="45922" rIns="91843" bIns="45922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3013"/>
            <a:ext cx="3057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3" tIns="45922" rIns="91843" bIns="45922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63013"/>
            <a:ext cx="3057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3" tIns="45922" rIns="91843" bIns="45922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7754AC0-36EB-4993-B3AF-E287E6E2BA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3455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9" tIns="46645" rIns="93289" bIns="46645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9" tIns="46645" rIns="93289" bIns="46645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9" tIns="46645" rIns="93289" bIns="46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9" tIns="46645" rIns="93289" bIns="46645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9" tIns="46645" rIns="93289" bIns="46645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25D3CD1-A8C3-4514-9680-34DB27340E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615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485EFB6-5C58-4708-9D3F-892AF0688B62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6684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7101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4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6004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6004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2703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3277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9605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6004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182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200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B610D4-57A8-4BE4-9C33-2175CE0F5799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4877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045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3822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40642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6940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9738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97387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50168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2FA777-1BD8-4CB9-8F13-108C88D177E3}" type="slidenum">
              <a:rPr lang="en-US" smtClean="0">
                <a:latin typeface="Times New Roman" pitchFamily="18" charset="0"/>
              </a:rPr>
              <a:pPr/>
              <a:t>28</a:t>
            </a:fld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9AE509-5EFF-4EBB-862C-5A099C7FE0AC}" type="slidenum">
              <a:rPr lang="en-US" smtClean="0">
                <a:latin typeface="Times New Roman" pitchFamily="18" charset="0"/>
              </a:rPr>
              <a:pPr/>
              <a:t>29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5435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7712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5300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000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7831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255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D3CD1-A8C3-4514-9680-34DB27340EA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305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1371600"/>
            <a:ext cx="9144000" cy="1774825"/>
            <a:chOff x="0" y="864"/>
            <a:chExt cx="5760" cy="1118"/>
          </a:xfrm>
        </p:grpSpPr>
        <p:pic>
          <p:nvPicPr>
            <p:cNvPr id="5" name="Picture 6" descr="PowerPoint Template_Front Page Banner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492"/>
            <a:stretch>
              <a:fillRect/>
            </a:stretch>
          </p:blipFill>
          <p:spPr bwMode="auto">
            <a:xfrm>
              <a:off x="0" y="864"/>
              <a:ext cx="5760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7"/>
            <p:cNvSpPr>
              <a:spLocks noChangeShapeType="1"/>
            </p:cNvSpPr>
            <p:nvPr userDrawn="1"/>
          </p:nvSpPr>
          <p:spPr bwMode="auto">
            <a:xfrm>
              <a:off x="0" y="1968"/>
              <a:ext cx="5760" cy="0"/>
            </a:xfrm>
            <a:prstGeom prst="line">
              <a:avLst/>
            </a:prstGeom>
            <a:noFill/>
            <a:ln w="76200">
              <a:solidFill>
                <a:srgbClr val="0071A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Line 8"/>
            <p:cNvSpPr>
              <a:spLocks noChangeShapeType="1"/>
            </p:cNvSpPr>
            <p:nvPr userDrawn="1"/>
          </p:nvSpPr>
          <p:spPr bwMode="auto">
            <a:xfrm>
              <a:off x="0" y="864"/>
              <a:ext cx="5760" cy="0"/>
            </a:xfrm>
            <a:prstGeom prst="line">
              <a:avLst/>
            </a:prstGeom>
            <a:noFill/>
            <a:ln w="76200">
              <a:solidFill>
                <a:srgbClr val="0071A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46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88" y="3429000"/>
            <a:ext cx="7772400" cy="116205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05050" y="4648200"/>
            <a:ext cx="6400800" cy="1219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553200" y="594360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880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0785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7175" y="274638"/>
            <a:ext cx="207962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713" y="274638"/>
            <a:ext cx="608806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060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662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79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66713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8956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04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2354086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143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7744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2221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45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458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2719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9370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6697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1524000"/>
            <a:chOff x="0" y="0"/>
            <a:chExt cx="5760" cy="960"/>
          </a:xfrm>
        </p:grpSpPr>
        <p:pic>
          <p:nvPicPr>
            <p:cNvPr id="1032" name="Picture 3" descr="Hintergrund"/>
            <p:cNvPicPr>
              <a:picLocks noChangeAspect="1" noChangeArrowheads="1"/>
            </p:cNvPicPr>
            <p:nvPr userDrawn="1"/>
          </p:nvPicPr>
          <p:blipFill>
            <a:blip r:embed="rId18" cstate="print">
              <a:lum bright="1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Line 4"/>
            <p:cNvSpPr>
              <a:spLocks noChangeShapeType="1"/>
            </p:cNvSpPr>
            <p:nvPr userDrawn="1"/>
          </p:nvSpPr>
          <p:spPr bwMode="auto">
            <a:xfrm>
              <a:off x="0" y="960"/>
              <a:ext cx="5760" cy="0"/>
            </a:xfrm>
            <a:prstGeom prst="line">
              <a:avLst/>
            </a:prstGeom>
            <a:noFill/>
            <a:ln w="76200">
              <a:solidFill>
                <a:srgbClr val="0071A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51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9/21/12</a:t>
            </a:r>
          </a:p>
        </p:txBody>
      </p:sp>
      <p:pic>
        <p:nvPicPr>
          <p:cNvPr id="1030" name="Picture 8" descr="PowerPoint Template_Banner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86488"/>
            <a:ext cx="91440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51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  <p:sldLayoutId id="2147484675" r:id="rId12"/>
    <p:sldLayoutId id="2147484676" r:id="rId13"/>
    <p:sldLayoutId id="2147484677" r:id="rId14"/>
    <p:sldLayoutId id="2147484678" r:id="rId15"/>
    <p:sldLayoutId id="2147484679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1A9"/>
        </a:buClr>
        <a:buFont typeface="Wingdings" pitchFamily="2" charset="2"/>
        <a:buChar char="w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1A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1A9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1A9"/>
        </a:buClr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1A9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1A9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1A9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1A9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1A9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igan.gov/psr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higan.gov/orsmiaccount" TargetMode="External"/><Relationship Id="rId5" Type="http://schemas.openxmlformats.org/officeDocument/2006/relationships/hyperlink" Target="http://www.michigan.gov/orsschools" TargetMode="External"/><Relationship Id="rId4" Type="http://schemas.openxmlformats.org/officeDocument/2006/relationships/hyperlink" Target="mailto:ORS_Web_Reporting@michigan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6400800"/>
            <a:ext cx="8610600" cy="457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March 6, 2014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057400" y="3200400"/>
            <a:ext cx="7086600" cy="685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800" b="0" dirty="0" smtClean="0"/>
              <a:t>Office of Retirement Services</a:t>
            </a: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2971800" y="3810000"/>
            <a:ext cx="617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dirty="0"/>
              <a:t>Serving more than 530,000 customers</a:t>
            </a:r>
          </a:p>
        </p:txBody>
      </p:sp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0" y="5105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Michigan Public School Employees Retirement System</a:t>
            </a:r>
          </a:p>
        </p:txBody>
      </p:sp>
      <p:pic>
        <p:nvPicPr>
          <p:cNvPr id="3078" name="Picture 11" descr="logo_not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5811838"/>
            <a:ext cx="24384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C:\Documents and Settings\herbachm\Local Settings\Temp\Temporary Internet Files\Content.IE5\MF9KQGT0\MP90031559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914400"/>
            <a:ext cx="3579812" cy="2554288"/>
          </a:xfrm>
          <a:prstGeom prst="rect">
            <a:avLst/>
          </a:prstGeom>
          <a:solidFill>
            <a:srgbClr val="000000">
              <a:shade val="95000"/>
            </a:srgbClr>
          </a:solidFill>
          <a:ln w="1270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4668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GASB 68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Isn’t this the same thing as the Unfunded Actuarial Accrued Liability MPSERS Rate Stabilization Payments?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3300755"/>
            <a:ext cx="1066800" cy="72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Wingdings" pitchFamily="2" charset="2"/>
              <a:buChar char="w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No </a:t>
            </a:r>
            <a:endParaRPr lang="en-US" kern="0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4151" y="3300984"/>
            <a:ext cx="7481455" cy="256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Wingdings" pitchFamily="2" charset="2"/>
              <a:buChar char="w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No, </a:t>
            </a:r>
            <a:r>
              <a:rPr lang="en-US" dirty="0"/>
              <a:t>GASB changes are related to preparing and reporting financial statements.  Rate stabilization is related to funding the pension system.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36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GASB 68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do I lessen my liability?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23622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Wingdings" pitchFamily="2" charset="2"/>
              <a:buChar char="w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The liability will be paid off according to the amortization of the unfunded liability over time.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xmlns="" val="178639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 Contribution Rates</a:t>
            </a:r>
          </a:p>
        </p:txBody>
      </p:sp>
      <p:pic>
        <p:nvPicPr>
          <p:cNvPr id="1030" name="Picture 6" descr="C:\Documents and Settings\littlek1\Desktop\Cont Ra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4114800" cy="485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32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  <a:r>
              <a:rPr lang="en-US" sz="3600" dirty="0" smtClean="0"/>
              <a:t> </a:t>
            </a:r>
            <a:r>
              <a:rPr lang="en-US" dirty="0" smtClean="0"/>
              <a:t>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Contribution/Detail 4 Records</a:t>
            </a:r>
          </a:p>
          <a:p>
            <a:r>
              <a:rPr lang="en-US" dirty="0" smtClean="0"/>
              <a:t>ING Feedback file </a:t>
            </a:r>
          </a:p>
          <a:p>
            <a:r>
              <a:rPr lang="en-US" dirty="0" smtClean="0"/>
              <a:t>Reporting and Payment Standards</a:t>
            </a:r>
          </a:p>
          <a:p>
            <a:r>
              <a:rPr lang="en-US" dirty="0" smtClean="0"/>
              <a:t>Employer Statement New Look</a:t>
            </a:r>
          </a:p>
          <a:p>
            <a:r>
              <a:rPr lang="en-US" dirty="0" smtClean="0"/>
              <a:t>New Hire Elections Online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4531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 4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 </a:t>
            </a:r>
            <a:r>
              <a:rPr lang="en-US" dirty="0"/>
              <a:t>and PHF contributions will be calculated like MIP and the 3% </a:t>
            </a:r>
            <a:r>
              <a:rPr lang="en-US" dirty="0" smtClean="0"/>
              <a:t>healthcare contributions on </a:t>
            </a:r>
            <a:r>
              <a:rPr lang="en-US" dirty="0"/>
              <a:t>the Detail 2 </a:t>
            </a:r>
            <a:r>
              <a:rPr lang="en-US" dirty="0" smtClean="0"/>
              <a:t>records.</a:t>
            </a:r>
          </a:p>
          <a:p>
            <a:r>
              <a:rPr lang="en-US" dirty="0"/>
              <a:t>The ING Feedback file will be used in calculating what is due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Download </a:t>
            </a:r>
            <a:r>
              <a:rPr lang="en-US" dirty="0" smtClean="0"/>
              <a:t>Detail will display discrepancies.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74306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 Feedback File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ING Feedback File will be available </a:t>
            </a:r>
            <a:r>
              <a:rPr lang="en-US" dirty="0" smtClean="0"/>
              <a:t>daily.</a:t>
            </a:r>
            <a:endParaRPr lang="en-US" dirty="0"/>
          </a:p>
          <a:p>
            <a:r>
              <a:rPr lang="en-US" dirty="0" smtClean="0"/>
              <a:t>Personal Healthcare Fund (PHF) </a:t>
            </a:r>
            <a:r>
              <a:rPr lang="en-US" dirty="0"/>
              <a:t>and </a:t>
            </a:r>
            <a:r>
              <a:rPr lang="en-US" dirty="0" smtClean="0"/>
              <a:t>Defined Contribution (DC) </a:t>
            </a:r>
            <a:r>
              <a:rPr lang="en-US" dirty="0"/>
              <a:t>deferral amounts will be separated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hierarchy or DC and PHF deferrals remains the same. 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293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w"/>
            </a:pPr>
            <a:r>
              <a:rPr lang="en-US" sz="2800" dirty="0"/>
              <a:t>Pay Cycle Reports</a:t>
            </a:r>
          </a:p>
          <a:p>
            <a:pPr marL="742950" lvl="2" indent="-342900">
              <a:buFont typeface="Wingdings" pitchFamily="2" charset="2"/>
              <a:buChar char="w"/>
            </a:pPr>
            <a:r>
              <a:rPr lang="en-US" sz="2400" dirty="0" smtClean="0"/>
              <a:t>Reports need to be 100% posted and are due </a:t>
            </a:r>
            <a:r>
              <a:rPr lang="en-US" sz="2400" dirty="0"/>
              <a:t>by the 5th business day from the end date of that </a:t>
            </a:r>
            <a:r>
              <a:rPr lang="en-US" sz="2400" dirty="0" smtClean="0"/>
              <a:t>report.</a:t>
            </a:r>
            <a:endParaRPr lang="en-US" sz="2400" dirty="0"/>
          </a:p>
          <a:p>
            <a:pPr marL="342900" lvl="1" indent="-342900">
              <a:buFont typeface="Wingdings" pitchFamily="2" charset="2"/>
              <a:buChar char="w"/>
            </a:pPr>
            <a:r>
              <a:rPr lang="en-US" sz="2800" dirty="0" smtClean="0"/>
              <a:t> </a:t>
            </a:r>
            <a:r>
              <a:rPr lang="en-US" dirty="0" smtClean="0"/>
              <a:t>Pay Cycle Payments</a:t>
            </a:r>
          </a:p>
          <a:p>
            <a:pPr lvl="1"/>
            <a:r>
              <a:rPr lang="en-US" dirty="0" smtClean="0"/>
              <a:t>Payments will be due </a:t>
            </a:r>
            <a:r>
              <a:rPr lang="en-US" dirty="0"/>
              <a:t>the 7</a:t>
            </a:r>
            <a:r>
              <a:rPr lang="en-US" baseline="30000" dirty="0"/>
              <a:t>th</a:t>
            </a:r>
            <a:r>
              <a:rPr lang="en-US" dirty="0"/>
              <a:t> business day from the end date of your pay cycle.</a:t>
            </a:r>
          </a:p>
          <a:p>
            <a:r>
              <a:rPr lang="en-US" dirty="0"/>
              <a:t>Plan accordingly, late fees will accumulate more often, resulting in compounded late fees and interest. </a:t>
            </a:r>
          </a:p>
          <a:p>
            <a:pPr marL="342900" lvl="1" indent="-342900">
              <a:buFont typeface="Wingdings" pitchFamily="2" charset="2"/>
              <a:buChar char="w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91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Employer Statements</a:t>
            </a:r>
          </a:p>
          <a:p>
            <a:pPr lvl="1"/>
            <a:r>
              <a:rPr lang="en-US" dirty="0" smtClean="0"/>
              <a:t>Statements will be provided by pay cycle.</a:t>
            </a:r>
          </a:p>
          <a:p>
            <a:pPr lvl="1"/>
            <a:r>
              <a:rPr lang="en-US" dirty="0" smtClean="0"/>
              <a:t>Available by the 7</a:t>
            </a:r>
            <a:r>
              <a:rPr lang="en-US" baseline="30000" dirty="0" smtClean="0"/>
              <a:t>th</a:t>
            </a:r>
            <a:r>
              <a:rPr lang="en-US" dirty="0" smtClean="0"/>
              <a:t> business day from the end date of your pay cycle.</a:t>
            </a:r>
          </a:p>
          <a:p>
            <a:pPr lvl="1"/>
            <a:r>
              <a:rPr lang="en-US" dirty="0" smtClean="0"/>
              <a:t>Both Defined </a:t>
            </a:r>
            <a:r>
              <a:rPr lang="en-US" dirty="0"/>
              <a:t>Benefit (DB) and Defined Contribution (DC) </a:t>
            </a:r>
            <a:r>
              <a:rPr lang="en-US" dirty="0" smtClean="0"/>
              <a:t>balances will be available in the Reporting Website in one statement.</a:t>
            </a:r>
          </a:p>
          <a:p>
            <a:pPr lvl="2"/>
            <a:r>
              <a:rPr lang="en-US" dirty="0" smtClean="0"/>
              <a:t>No DEG to obtain your DC statement.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2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 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en-US" dirty="0" smtClean="0"/>
              <a:t>Functionality in the Employer Reporting Website to report the election.</a:t>
            </a:r>
          </a:p>
          <a:p>
            <a:pPr marL="514350" indent="-457200"/>
            <a:r>
              <a:rPr lang="en-US" dirty="0" smtClean="0"/>
              <a:t>Eliminate sending the form to ORS.</a:t>
            </a:r>
          </a:p>
          <a:p>
            <a:pPr marL="514350" indent="-457200"/>
            <a:r>
              <a:rPr lang="en-US" dirty="0" smtClean="0"/>
              <a:t>Notifications when a member’s election period is ending.</a:t>
            </a:r>
          </a:p>
        </p:txBody>
      </p:sp>
    </p:spTree>
    <p:extLst>
      <p:ext uri="{BB962C8B-B14F-4D97-AF65-F5344CB8AC3E}">
        <p14:creationId xmlns:p14="http://schemas.microsoft.com/office/powerpoint/2010/main" xmlns="" val="11914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for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and post timely</a:t>
            </a:r>
          </a:p>
          <a:p>
            <a:pPr lvl="1"/>
            <a:r>
              <a:rPr lang="en-US" dirty="0" smtClean="0"/>
              <a:t>Ensure members with a DC component of their retirement plan have a detail 4 record</a:t>
            </a:r>
          </a:p>
          <a:p>
            <a:r>
              <a:rPr lang="en-US" dirty="0" smtClean="0"/>
              <a:t>Pay timely using ACH online</a:t>
            </a:r>
          </a:p>
          <a:p>
            <a:r>
              <a:rPr lang="en-US" dirty="0" smtClean="0"/>
              <a:t>Reconcile with 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778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543800" cy="4648200"/>
          </a:xfrm>
        </p:spPr>
        <p:txBody>
          <a:bodyPr/>
          <a:lstStyle/>
          <a:p>
            <a:r>
              <a:rPr lang="en-US" dirty="0" smtClean="0"/>
              <a:t>GASB 68 </a:t>
            </a:r>
          </a:p>
          <a:p>
            <a:r>
              <a:rPr lang="en-US" dirty="0" smtClean="0"/>
              <a:t>Contribution Rates </a:t>
            </a:r>
          </a:p>
          <a:p>
            <a:r>
              <a:rPr lang="en-US" dirty="0" smtClean="0"/>
              <a:t>Future Enhancements</a:t>
            </a:r>
          </a:p>
          <a:p>
            <a:r>
              <a:rPr lang="en-US" dirty="0" smtClean="0"/>
              <a:t>Prep for Enhancements </a:t>
            </a:r>
          </a:p>
          <a:p>
            <a:r>
              <a:rPr lang="en-US" dirty="0" smtClean="0"/>
              <a:t>Legislation Updates </a:t>
            </a:r>
          </a:p>
          <a:p>
            <a:endParaRPr lang="en-US" dirty="0" smtClean="0"/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Equation to Reconcile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Balance on most current statement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366092"/>
                </a:solidFill>
              </a:rPr>
              <a:t>+</a:t>
            </a:r>
          </a:p>
          <a:p>
            <a:pPr marL="0" indent="0" algn="ctr">
              <a:buNone/>
            </a:pPr>
            <a:r>
              <a:rPr lang="en-US" sz="2400" dirty="0" smtClean="0"/>
              <a:t>Amounts reported after statement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366092"/>
                </a:solidFill>
                <a:latin typeface="Calibri"/>
                <a:cs typeface="Calibri"/>
              </a:rPr>
              <a:t>̶</a:t>
            </a:r>
            <a:endParaRPr lang="en-US" sz="2400" dirty="0" smtClean="0">
              <a:solidFill>
                <a:srgbClr val="366092"/>
              </a:solidFill>
            </a:endParaRPr>
          </a:p>
          <a:p>
            <a:pPr marL="0" indent="0" algn="ctr">
              <a:buNone/>
            </a:pPr>
            <a:r>
              <a:rPr lang="en-US" sz="2400" dirty="0" smtClean="0"/>
              <a:t>Payments made after statement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366092"/>
                </a:solidFill>
              </a:rPr>
              <a:t>+</a:t>
            </a:r>
          </a:p>
          <a:p>
            <a:pPr marL="0" indent="0" algn="ctr">
              <a:buNone/>
            </a:pPr>
            <a:r>
              <a:rPr lang="en-US" sz="2400" dirty="0" smtClean="0"/>
              <a:t>Assessed fees, if applicable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Balance Owed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295400" y="5181600"/>
            <a:ext cx="6629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6609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12331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Accounts to Reconcile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Benefit (DB)  </a:t>
            </a:r>
          </a:p>
          <a:p>
            <a:pPr lvl="1"/>
            <a:r>
              <a:rPr lang="en-US" dirty="0" smtClean="0"/>
              <a:t>Pension and 3% healthcare contributions</a:t>
            </a:r>
          </a:p>
          <a:p>
            <a:r>
              <a:rPr lang="en-US" dirty="0" smtClean="0"/>
              <a:t>Defined Contribution (DC)  </a:t>
            </a:r>
          </a:p>
          <a:p>
            <a:pPr lvl="1"/>
            <a:r>
              <a:rPr lang="en-US" dirty="0" smtClean="0"/>
              <a:t>457 contributions and personal healthcare fund</a:t>
            </a:r>
          </a:p>
          <a:p>
            <a:r>
              <a:rPr lang="en-US" dirty="0" smtClean="0"/>
              <a:t>Two separate types of contributions </a:t>
            </a:r>
            <a:r>
              <a:rPr lang="en-US" dirty="0" smtClean="0">
                <a:latin typeface="Calibri"/>
                <a:cs typeface="Calibri"/>
              </a:rPr>
              <a:t> ̶̶  </a:t>
            </a:r>
            <a:r>
              <a:rPr lang="en-US" dirty="0" smtClean="0"/>
              <a:t>can’t be commingled</a:t>
            </a:r>
          </a:p>
          <a:p>
            <a:r>
              <a:rPr lang="en-US" dirty="0" smtClean="0"/>
              <a:t>Payments for both should be made via ACH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81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Reconciliation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w"/>
              <a:defRPr/>
            </a:pPr>
            <a:r>
              <a:rPr lang="en-US" sz="2800" dirty="0" smtClean="0">
                <a:ea typeface="+mn-ea"/>
                <a:cs typeface="+mn-cs"/>
              </a:rPr>
              <a:t>Adjustments </a:t>
            </a:r>
            <a:r>
              <a:rPr lang="en-US" sz="2800" dirty="0">
                <a:ea typeface="+mn-ea"/>
                <a:cs typeface="+mn-cs"/>
              </a:rPr>
              <a:t>to </a:t>
            </a:r>
            <a:r>
              <a:rPr lang="en-US" sz="2800" dirty="0" smtClean="0">
                <a:ea typeface="+mn-ea"/>
                <a:cs typeface="+mn-cs"/>
              </a:rPr>
              <a:t>reports</a:t>
            </a:r>
            <a:endParaRPr lang="en-US" sz="2800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marL="342900" lvl="1" indent="-342900">
              <a:buFont typeface="Wingdings" pitchFamily="2" charset="2"/>
              <a:buChar char="w"/>
              <a:defRPr/>
            </a:pPr>
            <a:r>
              <a:rPr lang="en-US" sz="2800" dirty="0" smtClean="0"/>
              <a:t>DTL4 records changes for DC/PHF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MPSERS UAAL Rate Stabilization Amount</a:t>
            </a:r>
          </a:p>
          <a:p>
            <a:pPr>
              <a:defRPr/>
            </a:pPr>
            <a:r>
              <a:rPr lang="en-US" dirty="0" smtClean="0"/>
              <a:t>Assessed Fees</a:t>
            </a:r>
          </a:p>
          <a:p>
            <a:pPr>
              <a:defRPr/>
            </a:pPr>
            <a:r>
              <a:rPr lang="en-US" dirty="0" smtClean="0"/>
              <a:t>Payments made to the wrong plan (DB vs DC)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5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</a:t>
            </a:r>
            <a:r>
              <a:rPr lang="en-US" dirty="0"/>
              <a:t>– Specific to </a:t>
            </a:r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DB </a:t>
            </a:r>
            <a:r>
              <a:rPr lang="en-US" dirty="0" smtClean="0"/>
              <a:t>Online Monthly </a:t>
            </a:r>
            <a:r>
              <a:rPr lang="en-US" dirty="0"/>
              <a:t>Statement </a:t>
            </a:r>
          </a:p>
          <a:p>
            <a:pPr eaLnBrk="1" hangingPunct="1"/>
            <a:r>
              <a:rPr lang="en-US" dirty="0" smtClean="0"/>
              <a:t>Missing/Late Report Invoices</a:t>
            </a:r>
          </a:p>
          <a:p>
            <a:pPr eaLnBrk="1" hangingPunct="1"/>
            <a:r>
              <a:rPr lang="en-US" dirty="0" smtClean="0"/>
              <a:t>Cash Receipt History</a:t>
            </a:r>
          </a:p>
          <a:p>
            <a:pPr eaLnBrk="1" hangingPunct="1"/>
            <a:r>
              <a:rPr lang="en-US" dirty="0" smtClean="0"/>
              <a:t>Download Detail on ESS</a:t>
            </a:r>
            <a:endParaRPr lang="en-US" dirty="0"/>
          </a:p>
          <a:p>
            <a:pPr eaLnBrk="1" hangingPunct="1"/>
            <a:r>
              <a:rPr lang="en-US" dirty="0" smtClean="0"/>
              <a:t>Upon request:</a:t>
            </a:r>
          </a:p>
          <a:p>
            <a:pPr lvl="1" eaLnBrk="1" hangingPunct="1"/>
            <a:r>
              <a:rPr lang="en-US" dirty="0" smtClean="0"/>
              <a:t>Cumulative Statement, Alternative Statement</a:t>
            </a:r>
            <a:endParaRPr lang="en-US" dirty="0"/>
          </a:p>
          <a:p>
            <a:pPr eaLnBrk="1" hangingPunct="1"/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508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</a:t>
            </a:r>
            <a:r>
              <a:rPr lang="en-US" dirty="0"/>
              <a:t>– Specific to </a:t>
            </a:r>
            <a:r>
              <a:rPr lang="en-US" dirty="0" smtClean="0"/>
              <a:t>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DC Monthly Pension Plus Statement</a:t>
            </a:r>
            <a:endParaRPr lang="en-US" sz="2400" dirty="0"/>
          </a:p>
          <a:p>
            <a:pPr lvl="2" eaLnBrk="1" hangingPunct="1"/>
            <a:r>
              <a:rPr lang="en-US" sz="2200" dirty="0" smtClean="0"/>
              <a:t>Provides cumulative </a:t>
            </a:r>
            <a:r>
              <a:rPr lang="en-US" sz="2200" dirty="0"/>
              <a:t>history</a:t>
            </a:r>
          </a:p>
          <a:p>
            <a:r>
              <a:rPr lang="en-US" dirty="0" smtClean="0"/>
              <a:t>Missing/Late/Incomplete DTL4 Record Invoices</a:t>
            </a:r>
          </a:p>
          <a:p>
            <a:pPr lvl="2"/>
            <a:r>
              <a:rPr lang="en-US" dirty="0" smtClean="0"/>
              <a:t>List of Missing DTL4 Records</a:t>
            </a:r>
          </a:p>
          <a:p>
            <a:r>
              <a:rPr lang="en-US" dirty="0" smtClean="0"/>
              <a:t>Cash receipt history</a:t>
            </a:r>
          </a:p>
          <a:p>
            <a:r>
              <a:rPr lang="en-US" dirty="0" smtClean="0"/>
              <a:t>Download Detail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99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Reconciliation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Available via the Employer Reporting Site:</a:t>
            </a:r>
          </a:p>
          <a:p>
            <a:pPr lvl="1" eaLnBrk="1" hangingPunct="1"/>
            <a:r>
              <a:rPr lang="en-US" dirty="0"/>
              <a:t>DB Monthly Statement</a:t>
            </a:r>
          </a:p>
          <a:p>
            <a:pPr lvl="2" eaLnBrk="1" hangingPunct="1"/>
            <a:r>
              <a:rPr lang="en-US" dirty="0"/>
              <a:t>View Employer Statement – Current Employer Statement &amp; Employer Statement History</a:t>
            </a:r>
          </a:p>
          <a:p>
            <a:pPr lvl="1" eaLnBrk="1" hangingPunct="1"/>
            <a:r>
              <a:rPr lang="en-US" dirty="0" smtClean="0"/>
              <a:t>Retirement Detail Reports</a:t>
            </a:r>
          </a:p>
          <a:p>
            <a:pPr lvl="2" eaLnBrk="1" hangingPunct="1"/>
            <a:r>
              <a:rPr lang="en-US" dirty="0"/>
              <a:t>Reports: Work on Reports – Download </a:t>
            </a:r>
            <a:r>
              <a:rPr lang="en-US" dirty="0" smtClean="0"/>
              <a:t>Details</a:t>
            </a:r>
          </a:p>
          <a:p>
            <a:pPr lvl="1" eaLnBrk="1" hangingPunct="1"/>
            <a:r>
              <a:rPr lang="en-US" dirty="0" smtClean="0"/>
              <a:t>ACH Payment History</a:t>
            </a:r>
          </a:p>
        </p:txBody>
      </p:sp>
    </p:spTree>
    <p:extLst>
      <p:ext uri="{BB962C8B-B14F-4D97-AF65-F5344CB8AC3E}">
        <p14:creationId xmlns:p14="http://schemas.microsoft.com/office/powerpoint/2010/main" xmlns="" val="7843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Reconciliation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Available via the Data Exchange Gateway (DEG):</a:t>
            </a:r>
          </a:p>
          <a:p>
            <a:pPr lvl="1" eaLnBrk="1" hangingPunct="1"/>
            <a:r>
              <a:rPr lang="en-US" dirty="0" smtClean="0"/>
              <a:t>DC Monthly Statement</a:t>
            </a:r>
          </a:p>
          <a:p>
            <a:pPr lvl="1" eaLnBrk="1" hangingPunct="1"/>
            <a:r>
              <a:rPr lang="en-US" dirty="0" smtClean="0"/>
              <a:t>Shortfall Late Fee and Interest Invoices (if applicable)</a:t>
            </a:r>
          </a:p>
          <a:p>
            <a:pPr lvl="1" eaLnBrk="1" hangingPunct="1"/>
            <a:r>
              <a:rPr lang="en-US" dirty="0" smtClean="0"/>
              <a:t>Missing DTL4 Records</a:t>
            </a:r>
          </a:p>
          <a:p>
            <a:pPr lvl="1" eaLnBrk="1" hangingPunct="1"/>
            <a:r>
              <a:rPr lang="en-US" dirty="0" smtClean="0"/>
              <a:t>MPSERS UAAL Rate Stabilization Amount invoices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46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Legislation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w"/>
            </a:pPr>
            <a:r>
              <a:rPr lang="en-US" sz="2800" dirty="0"/>
              <a:t>Working After Retirement rules Public Act 464</a:t>
            </a:r>
          </a:p>
          <a:p>
            <a:pPr marL="742950" lvl="2" indent="-342900">
              <a:buFont typeface="Wingdings" pitchFamily="2" charset="2"/>
              <a:buChar char="w"/>
            </a:pPr>
            <a:r>
              <a:rPr lang="en-US" sz="2400" dirty="0"/>
              <a:t>House Bill 5181 </a:t>
            </a:r>
            <a:r>
              <a:rPr lang="en-US" sz="2400" dirty="0" smtClean="0"/>
              <a:t>extends the sunset date through July 1, 2016</a:t>
            </a:r>
            <a:r>
              <a:rPr lang="en-US" sz="2400" dirty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marL="342900" lvl="1" indent="-342900">
              <a:buFont typeface="Wingdings" pitchFamily="2" charset="2"/>
              <a:buChar char="w"/>
            </a:pPr>
            <a:r>
              <a:rPr lang="en-US" sz="2800" dirty="0"/>
              <a:t>3% Healthcare </a:t>
            </a:r>
            <a:r>
              <a:rPr lang="en-US" sz="2800" dirty="0" smtClean="0"/>
              <a:t>Contribution</a:t>
            </a:r>
          </a:p>
          <a:p>
            <a:pPr marL="742950" lvl="2" indent="-342900">
              <a:buFont typeface="Wingdings" pitchFamily="2" charset="2"/>
              <a:buChar char="w"/>
            </a:pPr>
            <a:r>
              <a:rPr lang="en-US" sz="2400" dirty="0"/>
              <a:t>Waiting on a ruling by the Michigan Supreme Court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175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676400"/>
          </a:xfrm>
        </p:spPr>
        <p:txBody>
          <a:bodyPr/>
          <a:lstStyle/>
          <a:p>
            <a:pPr algn="ctr"/>
            <a:r>
              <a:rPr lang="en-US" sz="5400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xmlns="" val="21990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ORS Contact Information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495800"/>
          </a:xfrm>
        </p:spPr>
        <p:txBody>
          <a:bodyPr/>
          <a:lstStyle/>
          <a:p>
            <a:r>
              <a:rPr lang="en-US" dirty="0" smtClean="0"/>
              <a:t>Employer Reporting Questions</a:t>
            </a:r>
          </a:p>
          <a:p>
            <a:pPr lvl="1"/>
            <a:r>
              <a:rPr lang="en-US" sz="2800" dirty="0" smtClean="0"/>
              <a:t>Website: </a:t>
            </a:r>
            <a:r>
              <a:rPr lang="en-US" sz="2800" dirty="0" smtClean="0">
                <a:hlinkClick r:id="rId3"/>
              </a:rPr>
              <a:t>www.michigan.gov/psru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Email: </a:t>
            </a:r>
            <a:r>
              <a:rPr lang="en-US" sz="2800" dirty="0" smtClean="0">
                <a:hlinkClick r:id="rId4"/>
              </a:rPr>
              <a:t>ORS_Web_Reporting@michigan.gov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Call Center: 517-636-0166</a:t>
            </a:r>
          </a:p>
          <a:p>
            <a:r>
              <a:rPr lang="en-US" dirty="0" smtClean="0"/>
              <a:t>Member Questions</a:t>
            </a:r>
            <a:endParaRPr lang="en-US" dirty="0"/>
          </a:p>
          <a:p>
            <a:pPr marL="914400" lvl="1" indent="-457200"/>
            <a:r>
              <a:rPr lang="en-US" sz="2800" dirty="0" smtClean="0"/>
              <a:t>Website: </a:t>
            </a:r>
            <a:r>
              <a:rPr lang="en-US" sz="2800" dirty="0" smtClean="0">
                <a:hlinkClick r:id="rId5"/>
              </a:rPr>
              <a:t>www.michigan.gov/orsschools</a:t>
            </a:r>
            <a:r>
              <a:rPr lang="en-US" sz="2800" dirty="0" smtClean="0"/>
              <a:t> </a:t>
            </a:r>
            <a:endParaRPr lang="en-US" sz="2800" dirty="0"/>
          </a:p>
          <a:p>
            <a:pPr marL="914400" lvl="1" indent="-457200"/>
            <a:r>
              <a:rPr lang="en-US" sz="2800" dirty="0" smtClean="0"/>
              <a:t>Call Center: 800-381-5111</a:t>
            </a:r>
            <a:endParaRPr lang="en-US" sz="2800" dirty="0"/>
          </a:p>
          <a:p>
            <a:pPr marL="914400" lvl="1" indent="-457200"/>
            <a:r>
              <a:rPr lang="en-US" sz="2800" dirty="0" smtClean="0">
                <a:hlinkClick r:id="rId6"/>
              </a:rPr>
              <a:t>www.michigan.gov/orsmiaccount</a:t>
            </a:r>
            <a:endParaRPr lang="en-US" sz="2800" dirty="0"/>
          </a:p>
          <a:p>
            <a:endParaRPr lang="en-US" sz="3200" dirty="0" smtClean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</a:t>
            </a:r>
            <a:r>
              <a:rPr lang="en-US" dirty="0" smtClean="0"/>
              <a:t> 68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Issued by the Governmental Accounting Standards Board (GASB) in June 2012 </a:t>
            </a:r>
          </a:p>
          <a:p>
            <a:r>
              <a:rPr lang="en-US" dirty="0" smtClean="0"/>
              <a:t>Net Pension Liability to be Recorded in Financial </a:t>
            </a:r>
            <a:r>
              <a:rPr lang="en-US" dirty="0"/>
              <a:t>S</a:t>
            </a:r>
            <a:r>
              <a:rPr lang="en-US" dirty="0" smtClean="0"/>
              <a:t>tatements</a:t>
            </a:r>
          </a:p>
          <a:p>
            <a:r>
              <a:rPr lang="en-US" dirty="0" smtClean="0"/>
              <a:t>Changes the way Pension Expense is Calculated</a:t>
            </a:r>
          </a:p>
          <a:p>
            <a:r>
              <a:rPr lang="en-US" dirty="0" smtClean="0"/>
              <a:t>Fiscal Year 2015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93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68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 Pension Liability</a:t>
            </a:r>
          </a:p>
          <a:p>
            <a:pPr lvl="1"/>
            <a:r>
              <a:rPr lang="en-US" dirty="0" smtClean="0"/>
              <a:t>Market Value of Assets Minus the Actuarial Accrued Liability</a:t>
            </a:r>
          </a:p>
          <a:p>
            <a:pPr lvl="1"/>
            <a:r>
              <a:rPr lang="en-US" dirty="0" smtClean="0"/>
              <a:t>Market Value of Assets</a:t>
            </a:r>
          </a:p>
          <a:p>
            <a:pPr lvl="1"/>
            <a:r>
              <a:rPr lang="en-US" dirty="0" smtClean="0"/>
              <a:t>Actuarial Accrued Liability</a:t>
            </a:r>
          </a:p>
          <a:p>
            <a:endParaRPr lang="en-US" dirty="0" smtClean="0"/>
          </a:p>
          <a:p>
            <a:r>
              <a:rPr lang="en-US" dirty="0" smtClean="0"/>
              <a:t>Multi-Employer Cost Sharing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1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GASB 68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Sharing the Liability amongst Schools</a:t>
            </a:r>
          </a:p>
          <a:p>
            <a:pPr lvl="1"/>
            <a:r>
              <a:rPr lang="en-US" dirty="0" smtClean="0"/>
              <a:t>Propionate Share</a:t>
            </a:r>
          </a:p>
          <a:p>
            <a:pPr lvl="1"/>
            <a:endParaRPr lang="en-US" dirty="0"/>
          </a:p>
          <a:p>
            <a:r>
              <a:rPr lang="en-US" dirty="0" smtClean="0"/>
              <a:t>Retirement Contributions Consist of Four Parts</a:t>
            </a:r>
          </a:p>
          <a:p>
            <a:pPr lvl="1"/>
            <a:r>
              <a:rPr lang="en-US" dirty="0" smtClean="0"/>
              <a:t>Pension</a:t>
            </a:r>
          </a:p>
          <a:p>
            <a:pPr lvl="2"/>
            <a:r>
              <a:rPr lang="en-US" dirty="0" smtClean="0"/>
              <a:t>Normal Cost</a:t>
            </a:r>
          </a:p>
          <a:p>
            <a:pPr lvl="2"/>
            <a:r>
              <a:rPr lang="en-US" dirty="0" smtClean="0"/>
              <a:t>Unfunded Actuarial Accrued Liability</a:t>
            </a:r>
          </a:p>
          <a:p>
            <a:pPr lvl="1"/>
            <a:r>
              <a:rPr lang="en-US" dirty="0" smtClean="0"/>
              <a:t>Health Care </a:t>
            </a:r>
          </a:p>
          <a:p>
            <a:pPr lvl="2"/>
            <a:r>
              <a:rPr lang="en-US" dirty="0"/>
              <a:t>Normal Cost</a:t>
            </a:r>
          </a:p>
          <a:p>
            <a:pPr lvl="2"/>
            <a:r>
              <a:rPr lang="en-US" dirty="0"/>
              <a:t>Unfunded Actuarial Accrued Liability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83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GASB 68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998586764"/>
              </p:ext>
            </p:extLst>
          </p:nvPr>
        </p:nvGraphicFramePr>
        <p:xfrm>
          <a:off x="495300" y="2743200"/>
          <a:ext cx="815340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362200"/>
                <a:gridCol w="1924050"/>
                <a:gridCol w="2038350"/>
              </a:tblGrid>
              <a:tr h="10668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Reporting Unit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4873" marR="448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Unfunded Actuarial Accrued Liability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Contributions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4873" marR="448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Proportionate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Share Percentage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4873" marR="448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Net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Pension Liability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4873" marR="448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0194">
                <a:tc>
                  <a:txBody>
                    <a:bodyPr/>
                    <a:lstStyle/>
                    <a:p>
                      <a:r>
                        <a:rPr lang="en-US" dirty="0" smtClean="0"/>
                        <a:t>School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 marL="44873" marR="4487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$1,000,000</a:t>
                      </a:r>
                      <a:endParaRPr lang="en-US" dirty="0"/>
                    </a:p>
                  </a:txBody>
                  <a:tcPr marL="44873" marR="4487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 marL="44873" marR="4487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$1,250,000,000</a:t>
                      </a:r>
                      <a:endParaRPr lang="en-US" dirty="0"/>
                    </a:p>
                  </a:txBody>
                  <a:tcPr marL="44873" marR="4487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0194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2</a:t>
                      </a:r>
                      <a:endParaRPr lang="en-US" dirty="0"/>
                    </a:p>
                  </a:txBody>
                  <a:tcPr marL="44873" marR="448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$15,000,000</a:t>
                      </a:r>
                      <a:endParaRPr lang="en-US" dirty="0"/>
                    </a:p>
                  </a:txBody>
                  <a:tcPr marL="44873" marR="448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 marL="44873" marR="448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$18,750,000,000</a:t>
                      </a:r>
                      <a:endParaRPr lang="en-US" dirty="0"/>
                    </a:p>
                  </a:txBody>
                  <a:tcPr marL="44873" marR="448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0194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3</a:t>
                      </a:r>
                      <a:endParaRPr lang="en-US" dirty="0"/>
                    </a:p>
                  </a:txBody>
                  <a:tcPr marL="44873" marR="448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$4,000,000</a:t>
                      </a:r>
                      <a:endParaRPr lang="en-US" dirty="0"/>
                    </a:p>
                  </a:txBody>
                  <a:tcPr marL="44873" marR="448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 marL="44873" marR="448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$8,000,000,000</a:t>
                      </a:r>
                      <a:endParaRPr lang="en-US" dirty="0"/>
                    </a:p>
                  </a:txBody>
                  <a:tcPr marL="44873" marR="448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0194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44873" marR="448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$20,000,000</a:t>
                      </a:r>
                      <a:endParaRPr lang="en-US" dirty="0"/>
                    </a:p>
                  </a:txBody>
                  <a:tcPr marL="44873" marR="448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 marL="44873" marR="448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$25,000,000,000</a:t>
                      </a:r>
                      <a:endParaRPr lang="en-US" dirty="0"/>
                    </a:p>
                  </a:txBody>
                  <a:tcPr marL="44873" marR="4487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72390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Let’s say MPSERS has only three school districts in it…</a:t>
            </a:r>
          </a:p>
        </p:txBody>
      </p:sp>
    </p:spTree>
    <p:extLst>
      <p:ext uri="{BB962C8B-B14F-4D97-AF65-F5344CB8AC3E}">
        <p14:creationId xmlns:p14="http://schemas.microsoft.com/office/powerpoint/2010/main" xmlns="" val="39786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GASB 68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Pension Expense</a:t>
            </a:r>
          </a:p>
          <a:p>
            <a:r>
              <a:rPr lang="en-US" dirty="0" smtClean="0"/>
              <a:t>Today is calculated as the Employer Contributions to ORS</a:t>
            </a:r>
          </a:p>
          <a:p>
            <a:r>
              <a:rPr lang="en-US" dirty="0" smtClean="0"/>
              <a:t>Under GASB 68 ORS will </a:t>
            </a:r>
            <a:r>
              <a:rPr lang="en-US" dirty="0"/>
              <a:t>d</a:t>
            </a:r>
            <a:r>
              <a:rPr lang="en-US" dirty="0" smtClean="0"/>
              <a:t>etermine the Pension </a:t>
            </a:r>
            <a:r>
              <a:rPr lang="en-US" dirty="0"/>
              <a:t>E</a:t>
            </a:r>
            <a:r>
              <a:rPr lang="en-US" dirty="0" smtClean="0"/>
              <a:t>xpense and share it with you.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405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GASB 68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Standard Disclosures and more of them</a:t>
            </a:r>
          </a:p>
          <a:p>
            <a:r>
              <a:rPr lang="en-US" altLang="en-US" dirty="0"/>
              <a:t>Additional Required Supplemental Information</a:t>
            </a:r>
          </a:p>
          <a:p>
            <a:r>
              <a:rPr lang="en-US" altLang="en-US" dirty="0"/>
              <a:t>ORS </a:t>
            </a:r>
            <a:r>
              <a:rPr lang="en-US" altLang="en-US" dirty="0" smtClean="0"/>
              <a:t>will </a:t>
            </a:r>
            <a:r>
              <a:rPr lang="en-US" altLang="en-US" dirty="0"/>
              <a:t>provide </a:t>
            </a:r>
            <a:r>
              <a:rPr lang="en-US" altLang="en-US" dirty="0" smtClean="0"/>
              <a:t>data that you and your auditors will use for reporting purposes in fiscal year 2015.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14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GASB 68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841" y="2408237"/>
            <a:ext cx="8229600" cy="4525963"/>
          </a:xfrm>
        </p:spPr>
        <p:txBody>
          <a:bodyPr/>
          <a:lstStyle/>
          <a:p>
            <a:r>
              <a:rPr lang="en-US" dirty="0" smtClean="0"/>
              <a:t>No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20624" y="1600201"/>
            <a:ext cx="82296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Wingdings" pitchFamily="2" charset="2"/>
              <a:buChar char="w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Does GASB 68 impact the contribution rates? </a:t>
            </a:r>
            <a:endParaRPr lang="en-US" kern="0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1841" y="2386584"/>
            <a:ext cx="7481455" cy="256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Wingdings" pitchFamily="2" charset="2"/>
              <a:buChar char="w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1A9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     , GASB 68 is a standard that impacts financial statement preparation.  The standard has no impact on calculating contribution rates for reporting units. </a:t>
            </a:r>
            <a:endParaRPr lang="en-US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6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DTMB Powerpoint Template">
  <a:themeElements>
    <a:clrScheme name="DTMB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TMB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TMB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MB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MB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MB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MB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MB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MB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MB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MB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MB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MB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MB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DTMB Powerpoint Template</Template>
  <TotalTime>25979</TotalTime>
  <Words>954</Words>
  <Application>Microsoft Office PowerPoint</Application>
  <PresentationFormat>On-screen Show (4:3)</PresentationFormat>
  <Paragraphs>207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DTMB Powerpoint Template</vt:lpstr>
      <vt:lpstr>Office of Retirement Services</vt:lpstr>
      <vt:lpstr>Agenda</vt:lpstr>
      <vt:lpstr>GASB 68</vt:lpstr>
      <vt:lpstr>GASB 68</vt:lpstr>
      <vt:lpstr>GASB 68</vt:lpstr>
      <vt:lpstr>GASB 68</vt:lpstr>
      <vt:lpstr>GASB 68</vt:lpstr>
      <vt:lpstr>GASB 68</vt:lpstr>
      <vt:lpstr>GASB 68 Questions</vt:lpstr>
      <vt:lpstr>GASB 68 Questions</vt:lpstr>
      <vt:lpstr>GASB 68 Questions</vt:lpstr>
      <vt:lpstr>Employer Contribution Rates</vt:lpstr>
      <vt:lpstr>Future Enhancements</vt:lpstr>
      <vt:lpstr>Detail 4 Records</vt:lpstr>
      <vt:lpstr>ING Feedback File </vt:lpstr>
      <vt:lpstr>Transition Ends</vt:lpstr>
      <vt:lpstr>Employer Statements</vt:lpstr>
      <vt:lpstr>New Hire Election</vt:lpstr>
      <vt:lpstr>Prepare for Enhancements</vt:lpstr>
      <vt:lpstr>Basic Equation to Reconcile</vt:lpstr>
      <vt:lpstr>Accounts to Reconcile</vt:lpstr>
      <vt:lpstr>Current Reconciliation Issues</vt:lpstr>
      <vt:lpstr>Resources – Specific to DB</vt:lpstr>
      <vt:lpstr>Resources – Specific to DC</vt:lpstr>
      <vt:lpstr>Reconciliation Tools</vt:lpstr>
      <vt:lpstr>Reconciliation Tools</vt:lpstr>
      <vt:lpstr>Legislation Update</vt:lpstr>
      <vt:lpstr>Questions?</vt:lpstr>
      <vt:lpstr>ORS Contact Information</vt:lpstr>
    </vt:vector>
  </TitlesOfParts>
  <Company>State of Michigan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 Department of  Management and Budget</dc:title>
  <dc:creator>DMB</dc:creator>
  <cp:lastModifiedBy>schereri</cp:lastModifiedBy>
  <cp:revision>1169</cp:revision>
  <cp:lastPrinted>2014-03-05T17:02:31Z</cp:lastPrinted>
  <dcterms:created xsi:type="dcterms:W3CDTF">2001-04-30T12:56:18Z</dcterms:created>
  <dcterms:modified xsi:type="dcterms:W3CDTF">2014-03-27T18:48:54Z</dcterms:modified>
</cp:coreProperties>
</file>