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1"/>
  </p:notesMasterIdLst>
  <p:handoutMasterIdLst>
    <p:handoutMasterId r:id="rId32"/>
  </p:handoutMasterIdLst>
  <p:sldIdLst>
    <p:sldId id="258" r:id="rId5"/>
    <p:sldId id="294" r:id="rId6"/>
    <p:sldId id="257" r:id="rId7"/>
    <p:sldId id="272" r:id="rId8"/>
    <p:sldId id="273" r:id="rId9"/>
    <p:sldId id="274" r:id="rId10"/>
    <p:sldId id="291" r:id="rId11"/>
    <p:sldId id="292" r:id="rId12"/>
    <p:sldId id="305" r:id="rId13"/>
    <p:sldId id="308" r:id="rId14"/>
    <p:sldId id="309" r:id="rId15"/>
    <p:sldId id="310" r:id="rId16"/>
    <p:sldId id="295" r:id="rId17"/>
    <p:sldId id="296" r:id="rId18"/>
    <p:sldId id="297" r:id="rId19"/>
    <p:sldId id="298" r:id="rId20"/>
    <p:sldId id="299" r:id="rId21"/>
    <p:sldId id="300" r:id="rId22"/>
    <p:sldId id="311" r:id="rId23"/>
    <p:sldId id="302" r:id="rId24"/>
    <p:sldId id="312" r:id="rId25"/>
    <p:sldId id="303" r:id="rId26"/>
    <p:sldId id="304" r:id="rId27"/>
    <p:sldId id="306" r:id="rId28"/>
    <p:sldId id="313" r:id="rId29"/>
    <p:sldId id="307" r:id="rId30"/>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02D0D"/>
  </p:clrMru>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957" autoAdjust="0"/>
  </p:normalViewPr>
  <p:slideViewPr>
    <p:cSldViewPr snapToGrid="0" snapToObjects="1">
      <p:cViewPr varScale="1">
        <p:scale>
          <a:sx n="71" d="100"/>
          <a:sy n="71" d="100"/>
        </p:scale>
        <p:origin x="-486" y="-102"/>
      </p:cViewPr>
      <p:guideLst>
        <p:guide orient="horz" pos="828"/>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A6CCEAB3-6032-4487-BE7C-7483926A4DF8}" type="datetimeFigureOut">
              <a:rPr lang="en-US" smtClean="0"/>
              <a:pPr/>
              <a:t>11/11/2013</a:t>
            </a:fld>
            <a:endParaRPr lang="en-US"/>
          </a:p>
        </p:txBody>
      </p:sp>
      <p:sp>
        <p:nvSpPr>
          <p:cNvPr id="4" name="Footer Placeholder 3"/>
          <p:cNvSpPr>
            <a:spLocks noGrp="1"/>
          </p:cNvSpPr>
          <p:nvPr>
            <p:ph type="ftr" sz="quarter" idx="2"/>
          </p:nvPr>
        </p:nvSpPr>
        <p:spPr>
          <a:xfrm>
            <a:off x="1"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7A3223D1-849E-44AF-BEEE-FD4207E1E7E5}" type="slidenum">
              <a:rPr lang="en-US" smtClean="0"/>
              <a:pPr/>
              <a:t>‹#›</a:t>
            </a:fld>
            <a:endParaRPr lang="en-US"/>
          </a:p>
        </p:txBody>
      </p:sp>
    </p:spTree>
    <p:extLst>
      <p:ext uri="{BB962C8B-B14F-4D97-AF65-F5344CB8AC3E}">
        <p14:creationId xmlns:p14="http://schemas.microsoft.com/office/powerpoint/2010/main" xmlns="" val="17569157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724CBB1D-2321-4259-AA85-3458479AB471}" type="datetimeFigureOut">
              <a:rPr lang="en-US" smtClean="0"/>
              <a:pPr/>
              <a:t>11/11/2013</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3DBC66A3-EBDC-4640-91AF-521CC3AA33BB}" type="slidenum">
              <a:rPr lang="en-US" smtClean="0"/>
              <a:pPr/>
              <a:t>‹#›</a:t>
            </a:fld>
            <a:endParaRPr lang="en-US" dirty="0"/>
          </a:p>
        </p:txBody>
      </p:sp>
    </p:spTree>
    <p:extLst>
      <p:ext uri="{BB962C8B-B14F-4D97-AF65-F5344CB8AC3E}">
        <p14:creationId xmlns:p14="http://schemas.microsoft.com/office/powerpoint/2010/main" xmlns="" val="27866995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DBC66A3-EBDC-4640-91AF-521CC3AA33BB}" type="slidenum">
              <a:rPr lang="en-US" smtClean="0"/>
              <a:pPr/>
              <a:t>1</a:t>
            </a:fld>
            <a:endParaRPr lang="en-US" dirty="0"/>
          </a:p>
        </p:txBody>
      </p:sp>
    </p:spTree>
    <p:extLst>
      <p:ext uri="{BB962C8B-B14F-4D97-AF65-F5344CB8AC3E}">
        <p14:creationId xmlns:p14="http://schemas.microsoft.com/office/powerpoint/2010/main" xmlns="" val="20333823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DBC66A3-EBDC-4640-91AF-521CC3AA33BB}" type="slidenum">
              <a:rPr lang="en-US" smtClean="0"/>
              <a:pPr/>
              <a:t>10</a:t>
            </a:fld>
            <a:endParaRPr lang="en-US" dirty="0"/>
          </a:p>
        </p:txBody>
      </p:sp>
    </p:spTree>
    <p:extLst>
      <p:ext uri="{BB962C8B-B14F-4D97-AF65-F5344CB8AC3E}">
        <p14:creationId xmlns:p14="http://schemas.microsoft.com/office/powerpoint/2010/main" xmlns="" val="22370242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DBC66A3-EBDC-4640-91AF-521CC3AA33BB}" type="slidenum">
              <a:rPr lang="en-US" smtClean="0"/>
              <a:pPr/>
              <a:t>11</a:t>
            </a:fld>
            <a:endParaRPr lang="en-US" dirty="0"/>
          </a:p>
        </p:txBody>
      </p:sp>
    </p:spTree>
    <p:extLst>
      <p:ext uri="{BB962C8B-B14F-4D97-AF65-F5344CB8AC3E}">
        <p14:creationId xmlns:p14="http://schemas.microsoft.com/office/powerpoint/2010/main" xmlns="" val="26222863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DBC66A3-EBDC-4640-91AF-521CC3AA33BB}" type="slidenum">
              <a:rPr lang="en-US" smtClean="0"/>
              <a:pPr/>
              <a:t>12</a:t>
            </a:fld>
            <a:endParaRPr lang="en-US" dirty="0"/>
          </a:p>
        </p:txBody>
      </p:sp>
    </p:spTree>
    <p:extLst>
      <p:ext uri="{BB962C8B-B14F-4D97-AF65-F5344CB8AC3E}">
        <p14:creationId xmlns:p14="http://schemas.microsoft.com/office/powerpoint/2010/main" xmlns="" val="33223259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DBC66A3-EBDC-4640-91AF-521CC3AA33BB}" type="slidenum">
              <a:rPr lang="en-US" smtClean="0"/>
              <a:pPr/>
              <a:t>13</a:t>
            </a:fld>
            <a:endParaRPr lang="en-US" dirty="0"/>
          </a:p>
        </p:txBody>
      </p:sp>
    </p:spTree>
    <p:extLst>
      <p:ext uri="{BB962C8B-B14F-4D97-AF65-F5344CB8AC3E}">
        <p14:creationId xmlns:p14="http://schemas.microsoft.com/office/powerpoint/2010/main" xmlns="" val="227437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DBC66A3-EBDC-4640-91AF-521CC3AA33BB}" type="slidenum">
              <a:rPr lang="en-US" smtClean="0"/>
              <a:pPr/>
              <a:t>14</a:t>
            </a:fld>
            <a:endParaRPr lang="en-US" dirty="0"/>
          </a:p>
        </p:txBody>
      </p:sp>
    </p:spTree>
    <p:extLst>
      <p:ext uri="{BB962C8B-B14F-4D97-AF65-F5344CB8AC3E}">
        <p14:creationId xmlns:p14="http://schemas.microsoft.com/office/powerpoint/2010/main" xmlns="" val="11445631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DBC66A3-EBDC-4640-91AF-521CC3AA33BB}" type="slidenum">
              <a:rPr lang="en-US" smtClean="0"/>
              <a:pPr/>
              <a:t>15</a:t>
            </a:fld>
            <a:endParaRPr lang="en-US" dirty="0"/>
          </a:p>
        </p:txBody>
      </p:sp>
    </p:spTree>
    <p:extLst>
      <p:ext uri="{BB962C8B-B14F-4D97-AF65-F5344CB8AC3E}">
        <p14:creationId xmlns:p14="http://schemas.microsoft.com/office/powerpoint/2010/main" xmlns="" val="9518428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DBC66A3-EBDC-4640-91AF-521CC3AA33BB}" type="slidenum">
              <a:rPr lang="en-US" smtClean="0"/>
              <a:pPr/>
              <a:t>16</a:t>
            </a:fld>
            <a:endParaRPr lang="en-US" dirty="0"/>
          </a:p>
        </p:txBody>
      </p:sp>
    </p:spTree>
    <p:extLst>
      <p:ext uri="{BB962C8B-B14F-4D97-AF65-F5344CB8AC3E}">
        <p14:creationId xmlns:p14="http://schemas.microsoft.com/office/powerpoint/2010/main" xmlns="" val="42250038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DBC66A3-EBDC-4640-91AF-521CC3AA33BB}" type="slidenum">
              <a:rPr lang="en-US" smtClean="0"/>
              <a:pPr/>
              <a:t>17</a:t>
            </a:fld>
            <a:endParaRPr lang="en-US" dirty="0"/>
          </a:p>
        </p:txBody>
      </p:sp>
    </p:spTree>
    <p:extLst>
      <p:ext uri="{BB962C8B-B14F-4D97-AF65-F5344CB8AC3E}">
        <p14:creationId xmlns:p14="http://schemas.microsoft.com/office/powerpoint/2010/main" xmlns="" val="32006998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DBC66A3-EBDC-4640-91AF-521CC3AA33BB}" type="slidenum">
              <a:rPr lang="en-US" smtClean="0"/>
              <a:pPr/>
              <a:t>18</a:t>
            </a:fld>
            <a:endParaRPr lang="en-US" dirty="0"/>
          </a:p>
        </p:txBody>
      </p:sp>
    </p:spTree>
    <p:extLst>
      <p:ext uri="{BB962C8B-B14F-4D97-AF65-F5344CB8AC3E}">
        <p14:creationId xmlns:p14="http://schemas.microsoft.com/office/powerpoint/2010/main" xmlns="" val="28053303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DBC66A3-EBDC-4640-91AF-521CC3AA33BB}" type="slidenum">
              <a:rPr lang="en-US" smtClean="0"/>
              <a:pPr/>
              <a:t>19</a:t>
            </a:fld>
            <a:endParaRPr lang="en-US" dirty="0"/>
          </a:p>
        </p:txBody>
      </p:sp>
    </p:spTree>
    <p:extLst>
      <p:ext uri="{BB962C8B-B14F-4D97-AF65-F5344CB8AC3E}">
        <p14:creationId xmlns:p14="http://schemas.microsoft.com/office/powerpoint/2010/main" xmlns="" val="29786775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DBC66A3-EBDC-4640-91AF-521CC3AA33BB}" type="slidenum">
              <a:rPr lang="en-US" smtClean="0"/>
              <a:pPr/>
              <a:t>2</a:t>
            </a:fld>
            <a:endParaRPr lang="en-US" dirty="0"/>
          </a:p>
        </p:txBody>
      </p:sp>
    </p:spTree>
    <p:extLst>
      <p:ext uri="{BB962C8B-B14F-4D97-AF65-F5344CB8AC3E}">
        <p14:creationId xmlns:p14="http://schemas.microsoft.com/office/powerpoint/2010/main" xmlns="" val="41750610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DBC66A3-EBDC-4640-91AF-521CC3AA33BB}" type="slidenum">
              <a:rPr lang="en-US" smtClean="0"/>
              <a:pPr/>
              <a:t>20</a:t>
            </a:fld>
            <a:endParaRPr lang="en-US" dirty="0"/>
          </a:p>
        </p:txBody>
      </p:sp>
    </p:spTree>
    <p:extLst>
      <p:ext uri="{BB962C8B-B14F-4D97-AF65-F5344CB8AC3E}">
        <p14:creationId xmlns:p14="http://schemas.microsoft.com/office/powerpoint/2010/main" xmlns="" val="1694059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DBC66A3-EBDC-4640-91AF-521CC3AA33BB}" type="slidenum">
              <a:rPr lang="en-US" smtClean="0"/>
              <a:pPr/>
              <a:t>21</a:t>
            </a:fld>
            <a:endParaRPr lang="en-US" dirty="0"/>
          </a:p>
        </p:txBody>
      </p:sp>
    </p:spTree>
    <p:extLst>
      <p:ext uri="{BB962C8B-B14F-4D97-AF65-F5344CB8AC3E}">
        <p14:creationId xmlns:p14="http://schemas.microsoft.com/office/powerpoint/2010/main" xmlns="" val="14312361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DBC66A3-EBDC-4640-91AF-521CC3AA33BB}" type="slidenum">
              <a:rPr lang="en-US" smtClean="0"/>
              <a:pPr/>
              <a:t>22</a:t>
            </a:fld>
            <a:endParaRPr lang="en-US" dirty="0"/>
          </a:p>
        </p:txBody>
      </p:sp>
    </p:spTree>
    <p:extLst>
      <p:ext uri="{BB962C8B-B14F-4D97-AF65-F5344CB8AC3E}">
        <p14:creationId xmlns:p14="http://schemas.microsoft.com/office/powerpoint/2010/main" xmlns="" val="26250301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DBC66A3-EBDC-4640-91AF-521CC3AA33BB}" type="slidenum">
              <a:rPr lang="en-US" smtClean="0"/>
              <a:pPr/>
              <a:t>23</a:t>
            </a:fld>
            <a:endParaRPr lang="en-US" dirty="0"/>
          </a:p>
        </p:txBody>
      </p:sp>
    </p:spTree>
    <p:extLst>
      <p:ext uri="{BB962C8B-B14F-4D97-AF65-F5344CB8AC3E}">
        <p14:creationId xmlns:p14="http://schemas.microsoft.com/office/powerpoint/2010/main" xmlns="" val="13821149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DBC66A3-EBDC-4640-91AF-521CC3AA33BB}" type="slidenum">
              <a:rPr lang="en-US" smtClean="0"/>
              <a:pPr/>
              <a:t>24</a:t>
            </a:fld>
            <a:endParaRPr lang="en-US" dirty="0"/>
          </a:p>
        </p:txBody>
      </p:sp>
    </p:spTree>
    <p:extLst>
      <p:ext uri="{BB962C8B-B14F-4D97-AF65-F5344CB8AC3E}">
        <p14:creationId xmlns:p14="http://schemas.microsoft.com/office/powerpoint/2010/main" xmlns="" val="178018260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DBC66A3-EBDC-4640-91AF-521CC3AA33BB}" type="slidenum">
              <a:rPr lang="en-US" smtClean="0"/>
              <a:pPr/>
              <a:t>25</a:t>
            </a:fld>
            <a:endParaRPr lang="en-US" dirty="0"/>
          </a:p>
        </p:txBody>
      </p:sp>
    </p:spTree>
    <p:extLst>
      <p:ext uri="{BB962C8B-B14F-4D97-AF65-F5344CB8AC3E}">
        <p14:creationId xmlns:p14="http://schemas.microsoft.com/office/powerpoint/2010/main" xmlns="" val="216444325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DBC66A3-EBDC-4640-91AF-521CC3AA33BB}" type="slidenum">
              <a:rPr lang="en-US" smtClean="0"/>
              <a:pPr/>
              <a:t>26</a:t>
            </a:fld>
            <a:endParaRPr lang="en-US" dirty="0"/>
          </a:p>
        </p:txBody>
      </p:sp>
    </p:spTree>
    <p:extLst>
      <p:ext uri="{BB962C8B-B14F-4D97-AF65-F5344CB8AC3E}">
        <p14:creationId xmlns:p14="http://schemas.microsoft.com/office/powerpoint/2010/main" xmlns="" val="21906921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DBC66A3-EBDC-4640-91AF-521CC3AA33BB}" type="slidenum">
              <a:rPr lang="en-US" smtClean="0"/>
              <a:pPr/>
              <a:t>3</a:t>
            </a:fld>
            <a:endParaRPr lang="en-US" dirty="0"/>
          </a:p>
        </p:txBody>
      </p:sp>
    </p:spTree>
    <p:extLst>
      <p:ext uri="{BB962C8B-B14F-4D97-AF65-F5344CB8AC3E}">
        <p14:creationId xmlns:p14="http://schemas.microsoft.com/office/powerpoint/2010/main" xmlns="" val="22897922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DBC66A3-EBDC-4640-91AF-521CC3AA33BB}" type="slidenum">
              <a:rPr lang="en-US" smtClean="0"/>
              <a:pPr/>
              <a:t>4</a:t>
            </a:fld>
            <a:endParaRPr lang="en-US" dirty="0"/>
          </a:p>
        </p:txBody>
      </p:sp>
    </p:spTree>
    <p:extLst>
      <p:ext uri="{BB962C8B-B14F-4D97-AF65-F5344CB8AC3E}">
        <p14:creationId xmlns:p14="http://schemas.microsoft.com/office/powerpoint/2010/main" xmlns="" val="11863398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DBC66A3-EBDC-4640-91AF-521CC3AA33BB}" type="slidenum">
              <a:rPr lang="en-US" smtClean="0"/>
              <a:pPr/>
              <a:t>5</a:t>
            </a:fld>
            <a:endParaRPr lang="en-US" dirty="0"/>
          </a:p>
        </p:txBody>
      </p:sp>
    </p:spTree>
    <p:extLst>
      <p:ext uri="{BB962C8B-B14F-4D97-AF65-F5344CB8AC3E}">
        <p14:creationId xmlns:p14="http://schemas.microsoft.com/office/powerpoint/2010/main" xmlns="" val="23063047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DBC66A3-EBDC-4640-91AF-521CC3AA33BB}" type="slidenum">
              <a:rPr lang="en-US" smtClean="0"/>
              <a:pPr/>
              <a:t>6</a:t>
            </a:fld>
            <a:endParaRPr lang="en-US" dirty="0"/>
          </a:p>
        </p:txBody>
      </p:sp>
    </p:spTree>
    <p:extLst>
      <p:ext uri="{BB962C8B-B14F-4D97-AF65-F5344CB8AC3E}">
        <p14:creationId xmlns:p14="http://schemas.microsoft.com/office/powerpoint/2010/main" xmlns="" val="20965227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DBC66A3-EBDC-4640-91AF-521CC3AA33BB}" type="slidenum">
              <a:rPr lang="en-US" smtClean="0"/>
              <a:pPr/>
              <a:t>7</a:t>
            </a:fld>
            <a:endParaRPr lang="en-US" dirty="0"/>
          </a:p>
        </p:txBody>
      </p:sp>
    </p:spTree>
    <p:extLst>
      <p:ext uri="{BB962C8B-B14F-4D97-AF65-F5344CB8AC3E}">
        <p14:creationId xmlns:p14="http://schemas.microsoft.com/office/powerpoint/2010/main" xmlns="" val="23318725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DBC66A3-EBDC-4640-91AF-521CC3AA33BB}" type="slidenum">
              <a:rPr lang="en-US" smtClean="0"/>
              <a:pPr/>
              <a:t>8</a:t>
            </a:fld>
            <a:endParaRPr lang="en-US" dirty="0"/>
          </a:p>
        </p:txBody>
      </p:sp>
    </p:spTree>
    <p:extLst>
      <p:ext uri="{BB962C8B-B14F-4D97-AF65-F5344CB8AC3E}">
        <p14:creationId xmlns:p14="http://schemas.microsoft.com/office/powerpoint/2010/main" xmlns="" val="39233311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DBC66A3-EBDC-4640-91AF-521CC3AA33BB}" type="slidenum">
              <a:rPr lang="en-US" smtClean="0"/>
              <a:pPr/>
              <a:t>9</a:t>
            </a:fld>
            <a:endParaRPr lang="en-US" dirty="0"/>
          </a:p>
        </p:txBody>
      </p:sp>
    </p:spTree>
    <p:extLst>
      <p:ext uri="{BB962C8B-B14F-4D97-AF65-F5344CB8AC3E}">
        <p14:creationId xmlns:p14="http://schemas.microsoft.com/office/powerpoint/2010/main" xmlns="" val="5937250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2130425"/>
            <a:ext cx="7772400" cy="1470025"/>
          </a:xfrm>
        </p:spPr>
        <p:txBody>
          <a:bodyPr/>
          <a:lstStyle/>
          <a:p>
            <a:r>
              <a:rPr lang="en-US" dirty="0" smtClean="0"/>
              <a:t>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6DFC377-F2DE-4650-BFDF-5532CEBE67D1}" type="datetime1">
              <a:rPr lang="en-US" smtClean="0"/>
              <a:pPr/>
              <a:t>11/11/2013</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4727EC2-D39D-CA40-8F4A-6FAA936F60E6}" type="slidenum">
              <a:rPr lang="en-US" smtClean="0"/>
              <a:pPr/>
              <a:t>‹#›</a:t>
            </a:fld>
            <a:endParaRPr lang="en-US" dirty="0"/>
          </a:p>
        </p:txBody>
      </p:sp>
    </p:spTree>
    <p:extLst>
      <p:ext uri="{BB962C8B-B14F-4D97-AF65-F5344CB8AC3E}">
        <p14:creationId xmlns:p14="http://schemas.microsoft.com/office/powerpoint/2010/main" xmlns="" val="35292200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3BDE18F-39EB-49C4-B647-9F8EA79510CF}" type="datetime1">
              <a:rPr lang="en-US" smtClean="0"/>
              <a:pPr/>
              <a:t>11/11/2013</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4727EC2-D39D-CA40-8F4A-6FAA936F60E6}" type="slidenum">
              <a:rPr lang="en-US" smtClean="0"/>
              <a:pPr/>
              <a:t>‹#›</a:t>
            </a:fld>
            <a:endParaRPr lang="en-US" dirty="0"/>
          </a:p>
        </p:txBody>
      </p:sp>
    </p:spTree>
    <p:extLst>
      <p:ext uri="{BB962C8B-B14F-4D97-AF65-F5344CB8AC3E}">
        <p14:creationId xmlns:p14="http://schemas.microsoft.com/office/powerpoint/2010/main" xmlns="" val="7833072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450102D7-19FA-465F-92ED-E692083F7396}" type="datetime1">
              <a:rPr lang="en-US" smtClean="0"/>
              <a:pPr/>
              <a:t>11/11/2013</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4727EC2-D39D-CA40-8F4A-6FAA936F60E6}" type="slidenum">
              <a:rPr lang="en-US" smtClean="0"/>
              <a:pPr/>
              <a:t>‹#›</a:t>
            </a:fld>
            <a:endParaRPr lang="en-US" dirty="0"/>
          </a:p>
        </p:txBody>
      </p:sp>
    </p:spTree>
    <p:extLst>
      <p:ext uri="{BB962C8B-B14F-4D97-AF65-F5344CB8AC3E}">
        <p14:creationId xmlns:p14="http://schemas.microsoft.com/office/powerpoint/2010/main" xmlns="" val="30647061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E5B3C87-E1FA-4785-B025-5284DD60C7F8}" type="datetime1">
              <a:rPr lang="en-US" smtClean="0"/>
              <a:pPr/>
              <a:t>11/11/2013</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4727EC2-D39D-CA40-8F4A-6FAA936F60E6}" type="slidenum">
              <a:rPr lang="en-US" smtClean="0"/>
              <a:pPr/>
              <a:t>‹#›</a:t>
            </a:fld>
            <a:endParaRPr lang="en-US" dirty="0"/>
          </a:p>
        </p:txBody>
      </p:sp>
    </p:spTree>
    <p:extLst>
      <p:ext uri="{BB962C8B-B14F-4D97-AF65-F5344CB8AC3E}">
        <p14:creationId xmlns:p14="http://schemas.microsoft.com/office/powerpoint/2010/main" xmlns="" val="27676268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00"/>
            <a:ext cx="7772400" cy="1362075"/>
          </a:xfrm>
        </p:spPr>
        <p:txBody>
          <a:bodyPr anchor="t"/>
          <a:lstStyle>
            <a:lvl1pPr algn="l">
              <a:defRPr sz="4000" b="1" cap="all" baseline="0"/>
            </a:lvl1pPr>
          </a:lstStyle>
          <a:p>
            <a:r>
              <a:rPr lang="en-US" dirty="0" smtClean="0"/>
              <a:t>Master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0412857-E68C-4DE8-A74F-1CF5F94CF754}" type="datetime1">
              <a:rPr lang="en-US" smtClean="0"/>
              <a:pPr/>
              <a:t>11/11/2013</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4727EC2-D39D-CA40-8F4A-6FAA936F60E6}" type="slidenum">
              <a:rPr lang="en-US" smtClean="0"/>
              <a:pPr/>
              <a:t>‹#›</a:t>
            </a:fld>
            <a:endParaRPr lang="en-US" dirty="0"/>
          </a:p>
        </p:txBody>
      </p:sp>
    </p:spTree>
    <p:extLst>
      <p:ext uri="{BB962C8B-B14F-4D97-AF65-F5344CB8AC3E}">
        <p14:creationId xmlns:p14="http://schemas.microsoft.com/office/powerpoint/2010/main" xmlns="" val="34210606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A5CE503C-38F4-4A52-9440-B191C0393D5F}" type="datetime1">
              <a:rPr lang="en-US" smtClean="0"/>
              <a:pPr/>
              <a:t>11/11/2013</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4727EC2-D39D-CA40-8F4A-6FAA936F60E6}" type="slidenum">
              <a:rPr lang="en-US" smtClean="0"/>
              <a:pPr/>
              <a:t>‹#›</a:t>
            </a:fld>
            <a:endParaRPr lang="en-US" dirty="0"/>
          </a:p>
        </p:txBody>
      </p:sp>
    </p:spTree>
    <p:extLst>
      <p:ext uri="{BB962C8B-B14F-4D97-AF65-F5344CB8AC3E}">
        <p14:creationId xmlns:p14="http://schemas.microsoft.com/office/powerpoint/2010/main" xmlns="" val="24898339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165A8262-ABDB-49D4-89C8-AE662BF4292B}" type="datetime1">
              <a:rPr lang="en-US" smtClean="0"/>
              <a:pPr/>
              <a:t>11/11/2013</a:t>
            </a:fld>
            <a:endParaRPr lang="en-US" dirty="0"/>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D4727EC2-D39D-CA40-8F4A-6FAA936F60E6}" type="slidenum">
              <a:rPr lang="en-US" smtClean="0"/>
              <a:pPr/>
              <a:t>‹#›</a:t>
            </a:fld>
            <a:endParaRPr lang="en-US" dirty="0"/>
          </a:p>
        </p:txBody>
      </p:sp>
    </p:spTree>
    <p:extLst>
      <p:ext uri="{BB962C8B-B14F-4D97-AF65-F5344CB8AC3E}">
        <p14:creationId xmlns:p14="http://schemas.microsoft.com/office/powerpoint/2010/main" xmlns="" val="31847732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CC987491-218D-4955-AAC5-AF7E12FDC7C0}" type="datetime1">
              <a:rPr lang="en-US" smtClean="0"/>
              <a:pPr/>
              <a:t>11/11/2013</a:t>
            </a:fld>
            <a:endParaRPr lang="en-US"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D4727EC2-D39D-CA40-8F4A-6FAA936F60E6}" type="slidenum">
              <a:rPr lang="en-US" smtClean="0"/>
              <a:pPr/>
              <a:t>‹#›</a:t>
            </a:fld>
            <a:endParaRPr lang="en-US" dirty="0"/>
          </a:p>
        </p:txBody>
      </p:sp>
    </p:spTree>
    <p:extLst>
      <p:ext uri="{BB962C8B-B14F-4D97-AF65-F5344CB8AC3E}">
        <p14:creationId xmlns:p14="http://schemas.microsoft.com/office/powerpoint/2010/main" xmlns="" val="7656426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7477216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088CE636-3470-4B68-B4F6-0399C0AB79E3}" type="datetime1">
              <a:rPr lang="en-US" smtClean="0"/>
              <a:pPr/>
              <a:t>11/11/2013</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4727EC2-D39D-CA40-8F4A-6FAA936F60E6}" type="slidenum">
              <a:rPr lang="en-US" smtClean="0"/>
              <a:pPr/>
              <a:t>‹#›</a:t>
            </a:fld>
            <a:endParaRPr lang="en-US" dirty="0"/>
          </a:p>
        </p:txBody>
      </p:sp>
    </p:spTree>
    <p:extLst>
      <p:ext uri="{BB962C8B-B14F-4D97-AF65-F5344CB8AC3E}">
        <p14:creationId xmlns:p14="http://schemas.microsoft.com/office/powerpoint/2010/main" xmlns="" val="19947721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4A5662A9-894F-49F5-A0BD-9261895BAB98}" type="datetime1">
              <a:rPr lang="en-US" smtClean="0"/>
              <a:pPr/>
              <a:t>11/11/2013</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4727EC2-D39D-CA40-8F4A-6FAA936F60E6}" type="slidenum">
              <a:rPr lang="en-US" smtClean="0"/>
              <a:pPr/>
              <a:t>‹#›</a:t>
            </a:fld>
            <a:endParaRPr lang="en-US" dirty="0"/>
          </a:p>
        </p:txBody>
      </p:sp>
    </p:spTree>
    <p:extLst>
      <p:ext uri="{BB962C8B-B14F-4D97-AF65-F5344CB8AC3E}">
        <p14:creationId xmlns:p14="http://schemas.microsoft.com/office/powerpoint/2010/main" xmlns="" val="28650877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4.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72732"/>
            <a:ext cx="8229600" cy="1143000"/>
          </a:xfrm>
          <a:prstGeom prst="rect">
            <a:avLst/>
          </a:prstGeom>
        </p:spPr>
        <p:txBody>
          <a:bodyPr vert="horz" lIns="91440" tIns="45720" rIns="91440" bIns="45720" rtlCol="0" anchor="ctr">
            <a:noAutofit/>
          </a:bodyPr>
          <a:lstStyle/>
          <a:p>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0" name="Picture 9"/>
          <p:cNvPicPr>
            <a:picLocks noChangeAspect="1"/>
          </p:cNvPicPr>
          <p:nvPr/>
        </p:nvPicPr>
        <p:blipFill>
          <a:blip r:embed="rId14">
            <a:extLst>
              <a:ext uri="{28A0092B-C50C-407E-A947-70E740481C1C}">
                <a14:useLocalDpi xmlns:a14="http://schemas.microsoft.com/office/drawing/2010/main" xmlns="" val="0"/>
              </a:ext>
            </a:extLst>
          </a:blip>
          <a:stretch>
            <a:fillRect/>
          </a:stretch>
        </p:blipFill>
        <p:spPr>
          <a:xfrm rot="16623220" flipH="1">
            <a:off x="7761918" y="4946221"/>
            <a:ext cx="1849763" cy="2233448"/>
          </a:xfrm>
          <a:prstGeom prst="rect">
            <a:avLst/>
          </a:prstGeom>
        </p:spPr>
      </p:pic>
      <p:pic>
        <p:nvPicPr>
          <p:cNvPr id="11" name="Picture 10"/>
          <p:cNvPicPr>
            <a:picLocks noChangeAspect="1"/>
          </p:cNvPicPr>
          <p:nvPr/>
        </p:nvPicPr>
        <p:blipFill>
          <a:blip r:embed="rId15">
            <a:extLst>
              <a:ext uri="{28A0092B-C50C-407E-A947-70E740481C1C}">
                <a14:useLocalDpi xmlns:a14="http://schemas.microsoft.com/office/drawing/2010/main" xmlns="" val="0"/>
              </a:ext>
            </a:extLst>
          </a:blip>
          <a:stretch>
            <a:fillRect/>
          </a:stretch>
        </p:blipFill>
        <p:spPr>
          <a:xfrm rot="4423979">
            <a:off x="-553754" y="-440452"/>
            <a:ext cx="1807259" cy="2391431"/>
          </a:xfrm>
          <a:prstGeom prst="rect">
            <a:avLst/>
          </a:prstGeom>
        </p:spPr>
      </p:pic>
      <p:pic>
        <p:nvPicPr>
          <p:cNvPr id="6" name="Picture 5" descr="Rehmann-Logo.eps"/>
          <p:cNvPicPr>
            <a:picLocks noChangeAspect="1"/>
          </p:cNvPicPr>
          <p:nvPr/>
        </p:nvPicPr>
        <p:blipFill>
          <a:blip r:embed="rId16">
            <a:extLst>
              <a:ext uri="{28A0092B-C50C-407E-A947-70E740481C1C}">
                <a14:useLocalDpi xmlns:a14="http://schemas.microsoft.com/office/drawing/2010/main" xmlns="" val="0"/>
              </a:ext>
            </a:extLst>
          </a:blip>
          <a:stretch>
            <a:fillRect/>
          </a:stretch>
        </p:blipFill>
        <p:spPr>
          <a:xfrm>
            <a:off x="6604071" y="6197857"/>
            <a:ext cx="2240232" cy="423496"/>
          </a:xfrm>
          <a:prstGeom prst="rect">
            <a:avLst/>
          </a:prstGeom>
        </p:spPr>
      </p:pic>
    </p:spTree>
    <p:extLst>
      <p:ext uri="{BB962C8B-B14F-4D97-AF65-F5344CB8AC3E}">
        <p14:creationId xmlns:p14="http://schemas.microsoft.com/office/powerpoint/2010/main" xmlns="" val="31729600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457200" rtl="0" eaLnBrk="1" latinLnBrk="0" hangingPunct="1">
        <a:spcBef>
          <a:spcPct val="0"/>
        </a:spcBef>
        <a:buNone/>
        <a:defRPr sz="3200" kern="1200">
          <a:solidFill>
            <a:srgbClr val="C02D0D"/>
          </a:solidFill>
          <a:latin typeface="Annifont"/>
          <a:ea typeface="+mj-ea"/>
          <a:cs typeface="Annifont"/>
        </a:defRPr>
      </a:lvl1pPr>
    </p:titleStyle>
    <p:bodyStyle>
      <a:lvl1pPr marL="342900" indent="-342900" algn="l" defTabSz="457200" rtl="0" eaLnBrk="1" latinLnBrk="0" hangingPunct="1">
        <a:spcBef>
          <a:spcPct val="20000"/>
        </a:spcBef>
        <a:buFont typeface="Arial"/>
        <a:buChar char="•"/>
        <a:defRPr sz="2600" b="0" i="0" kern="1200">
          <a:solidFill>
            <a:schemeClr val="tx1">
              <a:lumMod val="50000"/>
              <a:lumOff val="50000"/>
            </a:schemeClr>
          </a:solidFill>
          <a:latin typeface="Glypha 55 Roman"/>
          <a:ea typeface="+mn-ea"/>
          <a:cs typeface="Glypha"/>
        </a:defRPr>
      </a:lvl1pPr>
      <a:lvl2pPr marL="742950" indent="-285750" algn="l" defTabSz="457200" rtl="0" eaLnBrk="1" latinLnBrk="0" hangingPunct="1">
        <a:spcBef>
          <a:spcPct val="20000"/>
        </a:spcBef>
        <a:buFont typeface="Arial"/>
        <a:buChar char="–"/>
        <a:defRPr sz="2400" b="0" i="0" kern="1200">
          <a:solidFill>
            <a:schemeClr val="tx1">
              <a:lumMod val="50000"/>
              <a:lumOff val="50000"/>
            </a:schemeClr>
          </a:solidFill>
          <a:latin typeface="Glypha 45 Light"/>
          <a:ea typeface="+mn-ea"/>
          <a:cs typeface="Melior"/>
        </a:defRPr>
      </a:lvl2pPr>
      <a:lvl3pPr marL="1143000" indent="-228600" algn="l" defTabSz="457200" rtl="0" eaLnBrk="1" latinLnBrk="0" hangingPunct="1">
        <a:spcBef>
          <a:spcPct val="20000"/>
        </a:spcBef>
        <a:buFont typeface="Arial"/>
        <a:buChar char="•"/>
        <a:defRPr sz="2000" b="0" i="0" kern="1200">
          <a:solidFill>
            <a:schemeClr val="tx1">
              <a:lumMod val="50000"/>
              <a:lumOff val="50000"/>
            </a:schemeClr>
          </a:solidFill>
          <a:latin typeface="Glypha 45 Light"/>
          <a:ea typeface="+mn-ea"/>
          <a:cs typeface="Melior"/>
        </a:defRPr>
      </a:lvl3pPr>
      <a:lvl4pPr marL="1600200" indent="-228600" algn="l" defTabSz="457200" rtl="0" eaLnBrk="1" latinLnBrk="0" hangingPunct="1">
        <a:spcBef>
          <a:spcPct val="20000"/>
        </a:spcBef>
        <a:buFont typeface="Arial"/>
        <a:buChar char="–"/>
        <a:defRPr sz="1800" b="0" i="0" kern="1200">
          <a:solidFill>
            <a:schemeClr val="tx1">
              <a:lumMod val="50000"/>
              <a:lumOff val="50000"/>
            </a:schemeClr>
          </a:solidFill>
          <a:latin typeface="Glypha 45 Light"/>
          <a:ea typeface="+mn-ea"/>
          <a:cs typeface="Melior"/>
        </a:defRPr>
      </a:lvl4pPr>
      <a:lvl5pPr marL="2057400" indent="-228600" algn="l" defTabSz="457200" rtl="0" eaLnBrk="1" latinLnBrk="0" hangingPunct="1">
        <a:spcBef>
          <a:spcPct val="20000"/>
        </a:spcBef>
        <a:buFont typeface="Arial"/>
        <a:buChar char="»"/>
        <a:defRPr sz="1600" b="0" i="0" kern="1200">
          <a:solidFill>
            <a:schemeClr val="tx1">
              <a:lumMod val="50000"/>
              <a:lumOff val="50000"/>
            </a:schemeClr>
          </a:solidFill>
          <a:latin typeface="Glypha 45 Light"/>
          <a:ea typeface="+mn-ea"/>
          <a:cs typeface="Melior"/>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6.em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214781" y="2871305"/>
            <a:ext cx="6725479" cy="1200329"/>
          </a:xfrm>
          <a:prstGeom prst="rect">
            <a:avLst/>
          </a:prstGeom>
          <a:noFill/>
        </p:spPr>
        <p:txBody>
          <a:bodyPr wrap="square" rtlCol="0">
            <a:spAutoFit/>
          </a:bodyPr>
          <a:lstStyle/>
          <a:p>
            <a:pPr algn="ctr"/>
            <a:r>
              <a:rPr lang="en-US" sz="3600" dirty="0" smtClean="0">
                <a:solidFill>
                  <a:srgbClr val="C02D0D"/>
                </a:solidFill>
                <a:latin typeface="Annifont"/>
                <a:cs typeface="Annifont"/>
              </a:rPr>
              <a:t>Insert Presentation</a:t>
            </a:r>
            <a:br>
              <a:rPr lang="en-US" sz="3600" dirty="0" smtClean="0">
                <a:solidFill>
                  <a:srgbClr val="C02D0D"/>
                </a:solidFill>
                <a:latin typeface="Annifont"/>
                <a:cs typeface="Annifont"/>
              </a:rPr>
            </a:br>
            <a:r>
              <a:rPr lang="en-US" sz="3600" dirty="0" smtClean="0">
                <a:solidFill>
                  <a:srgbClr val="C02D0D"/>
                </a:solidFill>
                <a:latin typeface="Annifont"/>
                <a:cs typeface="Annifont"/>
              </a:rPr>
              <a:t>Title Here</a:t>
            </a:r>
            <a:endParaRPr lang="en-US" sz="3600" dirty="0">
              <a:solidFill>
                <a:srgbClr val="C02D0D"/>
              </a:solidFill>
              <a:latin typeface="Annifont"/>
              <a:cs typeface="Annifont"/>
            </a:endParaRPr>
          </a:p>
        </p:txBody>
      </p:sp>
      <p:pic>
        <p:nvPicPr>
          <p:cNvPr id="2" name="Picture 1" descr="Main_Title_NEW.jp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pic>
        <p:nvPicPr>
          <p:cNvPr id="5" name="Picture 4" descr="NexiaLogo.ai"/>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7381674" y="357161"/>
            <a:ext cx="1461987" cy="704753"/>
          </a:xfrm>
          <a:prstGeom prst="rect">
            <a:avLst/>
          </a:prstGeom>
        </p:spPr>
      </p:pic>
      <p:sp>
        <p:nvSpPr>
          <p:cNvPr id="6" name="TextBox 5"/>
          <p:cNvSpPr txBox="1"/>
          <p:nvPr/>
        </p:nvSpPr>
        <p:spPr>
          <a:xfrm>
            <a:off x="278985" y="2871305"/>
            <a:ext cx="8597069" cy="2769989"/>
          </a:xfrm>
          <a:prstGeom prst="rect">
            <a:avLst/>
          </a:prstGeom>
          <a:noFill/>
        </p:spPr>
        <p:txBody>
          <a:bodyPr wrap="square" rtlCol="0">
            <a:spAutoFit/>
          </a:bodyPr>
          <a:lstStyle/>
          <a:p>
            <a:pPr algn="ctr"/>
            <a:r>
              <a:rPr lang="en-US" sz="3600" dirty="0" smtClean="0">
                <a:solidFill>
                  <a:srgbClr val="C02D0D"/>
                </a:solidFill>
                <a:latin typeface="Annifont"/>
                <a:cs typeface="Annifont"/>
              </a:rPr>
              <a:t>Michigan Community College Business Officers Association</a:t>
            </a:r>
          </a:p>
          <a:p>
            <a:pPr algn="ctr"/>
            <a:endParaRPr lang="en-US" sz="3600" dirty="0" smtClean="0">
              <a:solidFill>
                <a:srgbClr val="C02D0D"/>
              </a:solidFill>
              <a:latin typeface="Annifont"/>
              <a:cs typeface="Annifont"/>
            </a:endParaRPr>
          </a:p>
          <a:p>
            <a:pPr algn="ctr"/>
            <a:r>
              <a:rPr lang="en-US" sz="3600" dirty="0" smtClean="0">
                <a:solidFill>
                  <a:srgbClr val="C02D0D"/>
                </a:solidFill>
                <a:latin typeface="Annifont"/>
                <a:cs typeface="Annifont"/>
              </a:rPr>
              <a:t>Higher Education Hot Topics</a:t>
            </a:r>
          </a:p>
          <a:p>
            <a:pPr algn="ctr"/>
            <a:endParaRPr lang="en-US" sz="1400" dirty="0">
              <a:solidFill>
                <a:srgbClr val="C02D0D"/>
              </a:solidFill>
              <a:latin typeface="Annifont"/>
              <a:cs typeface="Annifont"/>
            </a:endParaRPr>
          </a:p>
          <a:p>
            <a:pPr algn="ctr"/>
            <a:r>
              <a:rPr lang="en-US" sz="1600" dirty="0" smtClean="0">
                <a:solidFill>
                  <a:srgbClr val="C02D0D"/>
                </a:solidFill>
                <a:latin typeface="Annifont"/>
                <a:cs typeface="Annifont"/>
              </a:rPr>
              <a:t>November 7, 2013</a:t>
            </a:r>
            <a:endParaRPr lang="en-US" sz="1600" dirty="0">
              <a:solidFill>
                <a:srgbClr val="C02D0D"/>
              </a:solidFill>
              <a:latin typeface="Annifont"/>
              <a:cs typeface="Annifont"/>
            </a:endParaRPr>
          </a:p>
        </p:txBody>
      </p:sp>
    </p:spTree>
    <p:extLst>
      <p:ext uri="{BB962C8B-B14F-4D97-AF65-F5344CB8AC3E}">
        <p14:creationId xmlns:p14="http://schemas.microsoft.com/office/powerpoint/2010/main" xmlns="" val="40323545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GASB Update</a:t>
            </a:r>
            <a:endParaRPr lang="en-US" dirty="0"/>
          </a:p>
        </p:txBody>
      </p:sp>
      <p:sp>
        <p:nvSpPr>
          <p:cNvPr id="4" name="Slide Number Placeholder 3"/>
          <p:cNvSpPr>
            <a:spLocks noGrp="1"/>
          </p:cNvSpPr>
          <p:nvPr>
            <p:ph type="sldNum" sz="quarter" idx="12"/>
          </p:nvPr>
        </p:nvSpPr>
        <p:spPr>
          <a:xfrm>
            <a:off x="4434509" y="6356350"/>
            <a:ext cx="274983" cy="365125"/>
          </a:xfrm>
        </p:spPr>
        <p:txBody>
          <a:bodyPr/>
          <a:lstStyle/>
          <a:p>
            <a:r>
              <a:rPr lang="en-US" dirty="0" smtClean="0"/>
              <a:t>9</a:t>
            </a:r>
            <a:endParaRPr lang="en-US" dirty="0"/>
          </a:p>
        </p:txBody>
      </p:sp>
      <p:sp>
        <p:nvSpPr>
          <p:cNvPr id="6" name="Content Placeholder 2"/>
          <p:cNvSpPr>
            <a:spLocks noGrp="1"/>
          </p:cNvSpPr>
          <p:nvPr>
            <p:ph idx="1"/>
          </p:nvPr>
        </p:nvSpPr>
        <p:spPr>
          <a:xfrm>
            <a:off x="457200" y="1600200"/>
            <a:ext cx="8229600" cy="4525963"/>
          </a:xfrm>
        </p:spPr>
        <p:txBody>
          <a:bodyPr>
            <a:normAutofit fontScale="92500" lnSpcReduction="20000"/>
          </a:bodyPr>
          <a:lstStyle/>
          <a:p>
            <a:r>
              <a:rPr lang="en-US" b="1" dirty="0" smtClean="0">
                <a:latin typeface="Glypha LT Std" pitchFamily="18" charset="0"/>
              </a:rPr>
              <a:t>Statement No. 69 – </a:t>
            </a:r>
            <a:r>
              <a:rPr lang="en-US" b="1" i="1" dirty="0" smtClean="0">
                <a:latin typeface="Glypha LT Std" pitchFamily="18" charset="0"/>
              </a:rPr>
              <a:t>Government Combinations and Disposals of Government Operations</a:t>
            </a:r>
            <a:endParaRPr lang="en-US" dirty="0">
              <a:latin typeface="Glypha LT Std" pitchFamily="18" charset="0"/>
            </a:endParaRPr>
          </a:p>
          <a:p>
            <a:pPr lvl="1"/>
            <a:r>
              <a:rPr lang="en-US" dirty="0" smtClean="0">
                <a:latin typeface="Glypha LT Std" pitchFamily="18" charset="0"/>
              </a:rPr>
              <a:t>Effective for fiscal 2014.</a:t>
            </a:r>
          </a:p>
          <a:p>
            <a:pPr lvl="1"/>
            <a:r>
              <a:rPr lang="en-US" dirty="0">
                <a:latin typeface="Glypha LT Std" pitchFamily="18" charset="0"/>
              </a:rPr>
              <a:t>This standard provides detailed requirements for the accounting and disclosure of various types of government combinations, such as mergers, acquisitions, and transfers of operations</a:t>
            </a:r>
            <a:r>
              <a:rPr lang="en-US" dirty="0" smtClean="0">
                <a:latin typeface="Glypha LT Std" pitchFamily="18" charset="0"/>
              </a:rPr>
              <a:t>.</a:t>
            </a:r>
            <a:r>
              <a:rPr lang="en-US" sz="2800" dirty="0">
                <a:latin typeface="Glypha LT Std" pitchFamily="18" charset="0"/>
              </a:rPr>
              <a:t> </a:t>
            </a:r>
          </a:p>
          <a:p>
            <a:pPr lvl="1"/>
            <a:r>
              <a:rPr lang="en-US" dirty="0">
                <a:latin typeface="Glypha LT Std" pitchFamily="18" charset="0"/>
              </a:rPr>
              <a:t>Previous guidance did not provide practical examples for situations common in government-specific combinations and disposals</a:t>
            </a:r>
            <a:r>
              <a:rPr lang="en-US" dirty="0" smtClean="0">
                <a:latin typeface="Glypha LT Std" pitchFamily="18" charset="0"/>
              </a:rPr>
              <a:t>.</a:t>
            </a:r>
            <a:endParaRPr lang="en-US" sz="2800" dirty="0">
              <a:latin typeface="Glypha LT Std" pitchFamily="18" charset="0"/>
            </a:endParaRPr>
          </a:p>
          <a:p>
            <a:pPr lvl="1"/>
            <a:r>
              <a:rPr lang="en-US" dirty="0">
                <a:latin typeface="Glypha LT Std" pitchFamily="18" charset="0"/>
              </a:rPr>
              <a:t>Accounting and disclosure requirements for these events vary based on whether a significant payment is made, the continuation or termination of services, and the legal structure of the new or continuing entity.</a:t>
            </a:r>
          </a:p>
          <a:p>
            <a:pPr lvl="1"/>
            <a:endParaRPr lang="en-US" dirty="0"/>
          </a:p>
          <a:p>
            <a:endParaRPr lang="en-US" dirty="0"/>
          </a:p>
        </p:txBody>
      </p:sp>
    </p:spTree>
    <p:extLst>
      <p:ext uri="{BB962C8B-B14F-4D97-AF65-F5344CB8AC3E}">
        <p14:creationId xmlns:p14="http://schemas.microsoft.com/office/powerpoint/2010/main" xmlns="" val="40548117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GASB Update</a:t>
            </a:r>
            <a:endParaRPr lang="en-US" dirty="0"/>
          </a:p>
        </p:txBody>
      </p:sp>
      <p:sp>
        <p:nvSpPr>
          <p:cNvPr id="4" name="Slide Number Placeholder 3"/>
          <p:cNvSpPr>
            <a:spLocks noGrp="1"/>
          </p:cNvSpPr>
          <p:nvPr>
            <p:ph type="sldNum" sz="quarter" idx="12"/>
          </p:nvPr>
        </p:nvSpPr>
        <p:spPr>
          <a:xfrm>
            <a:off x="4344229" y="6356350"/>
            <a:ext cx="455543" cy="365125"/>
          </a:xfrm>
        </p:spPr>
        <p:txBody>
          <a:bodyPr/>
          <a:lstStyle/>
          <a:p>
            <a:r>
              <a:rPr lang="en-US" dirty="0" smtClean="0"/>
              <a:t>10</a:t>
            </a:r>
            <a:endParaRPr lang="en-US" dirty="0"/>
          </a:p>
        </p:txBody>
      </p:sp>
      <p:sp>
        <p:nvSpPr>
          <p:cNvPr id="6" name="Content Placeholder 2"/>
          <p:cNvSpPr>
            <a:spLocks noGrp="1"/>
          </p:cNvSpPr>
          <p:nvPr>
            <p:ph idx="1"/>
          </p:nvPr>
        </p:nvSpPr>
        <p:spPr>
          <a:xfrm>
            <a:off x="457200" y="1600200"/>
            <a:ext cx="8229600" cy="4525963"/>
          </a:xfrm>
        </p:spPr>
        <p:txBody>
          <a:bodyPr>
            <a:normAutofit fontScale="92500" lnSpcReduction="20000"/>
          </a:bodyPr>
          <a:lstStyle/>
          <a:p>
            <a:r>
              <a:rPr lang="en-US" b="1" dirty="0" smtClean="0">
                <a:latin typeface="Glypha LT Std" pitchFamily="18" charset="0"/>
              </a:rPr>
              <a:t>Statement No. 70 – </a:t>
            </a:r>
            <a:r>
              <a:rPr lang="en-US" b="1" i="1" dirty="0" err="1" smtClean="0">
                <a:latin typeface="Glypha LT Std" pitchFamily="18" charset="0"/>
              </a:rPr>
              <a:t>Nonexchange</a:t>
            </a:r>
            <a:r>
              <a:rPr lang="en-US" b="1" i="1" dirty="0" smtClean="0">
                <a:latin typeface="Glypha LT Std" pitchFamily="18" charset="0"/>
              </a:rPr>
              <a:t> Financial Guarantees</a:t>
            </a:r>
            <a:endParaRPr lang="en-US" b="1" dirty="0" smtClean="0">
              <a:latin typeface="Glypha LT Std" pitchFamily="18" charset="0"/>
            </a:endParaRPr>
          </a:p>
          <a:p>
            <a:pPr lvl="1"/>
            <a:r>
              <a:rPr lang="en-US" dirty="0" smtClean="0">
                <a:latin typeface="Glypha LT Std" pitchFamily="18" charset="0"/>
              </a:rPr>
              <a:t>Effective for fiscal 2014.</a:t>
            </a:r>
          </a:p>
          <a:p>
            <a:pPr lvl="1"/>
            <a:r>
              <a:rPr lang="en-US" dirty="0">
                <a:latin typeface="Glypha LT Std" pitchFamily="18" charset="0"/>
              </a:rPr>
              <a:t>Addresses the accounting and disclosure of situations in which one government offers a financial guarantee on behalf of another government, </a:t>
            </a:r>
            <a:r>
              <a:rPr lang="en-US" dirty="0" err="1">
                <a:latin typeface="Glypha LT Std" pitchFamily="18" charset="0"/>
              </a:rPr>
              <a:t>NFP</a:t>
            </a:r>
            <a:r>
              <a:rPr lang="en-US" dirty="0">
                <a:latin typeface="Glypha LT Std" pitchFamily="18" charset="0"/>
              </a:rPr>
              <a:t>, private entity, or individual without directly receiving equal value in exchange.  </a:t>
            </a:r>
            <a:endParaRPr lang="en-US" sz="2800" dirty="0">
              <a:latin typeface="Glypha LT Std" pitchFamily="18" charset="0"/>
            </a:endParaRPr>
          </a:p>
          <a:p>
            <a:pPr lvl="1"/>
            <a:r>
              <a:rPr lang="en-US" dirty="0">
                <a:latin typeface="Glypha LT Std" pitchFamily="18" charset="0"/>
              </a:rPr>
              <a:t>Required to recognize a liability when qualitative factors and/or historical data indicate that it is “more likely than not” that the government will be required to make a payment on the guarantee</a:t>
            </a:r>
            <a:r>
              <a:rPr lang="en-US" dirty="0" smtClean="0">
                <a:latin typeface="Glypha LT Std" pitchFamily="18" charset="0"/>
              </a:rPr>
              <a:t>.</a:t>
            </a:r>
            <a:endParaRPr lang="en-US" sz="2800" dirty="0">
              <a:latin typeface="Glypha LT Std" pitchFamily="18" charset="0"/>
            </a:endParaRPr>
          </a:p>
          <a:p>
            <a:pPr lvl="1"/>
            <a:r>
              <a:rPr lang="en-US" dirty="0">
                <a:latin typeface="Glypha LT Std" pitchFamily="18" charset="0"/>
              </a:rPr>
              <a:t>Requires governments to disclose any outstanding financial guarantees in the notes to the financial statements</a:t>
            </a:r>
            <a:r>
              <a:rPr lang="en-US" dirty="0" smtClean="0">
                <a:latin typeface="Glypha LT Std" pitchFamily="18" charset="0"/>
              </a:rPr>
              <a:t>.</a:t>
            </a:r>
            <a:endParaRPr lang="en-US" dirty="0"/>
          </a:p>
          <a:p>
            <a:endParaRPr lang="en-US" dirty="0"/>
          </a:p>
        </p:txBody>
      </p:sp>
    </p:spTree>
    <p:extLst>
      <p:ext uri="{BB962C8B-B14F-4D97-AF65-F5344CB8AC3E}">
        <p14:creationId xmlns:p14="http://schemas.microsoft.com/office/powerpoint/2010/main" xmlns="" val="18838952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GASB Update</a:t>
            </a:r>
            <a:endParaRPr lang="en-US" dirty="0"/>
          </a:p>
        </p:txBody>
      </p:sp>
      <p:sp>
        <p:nvSpPr>
          <p:cNvPr id="4" name="Slide Number Placeholder 3"/>
          <p:cNvSpPr>
            <a:spLocks noGrp="1"/>
          </p:cNvSpPr>
          <p:nvPr>
            <p:ph type="sldNum" sz="quarter" idx="12"/>
          </p:nvPr>
        </p:nvSpPr>
        <p:spPr>
          <a:xfrm>
            <a:off x="4344229" y="6356350"/>
            <a:ext cx="455543" cy="365125"/>
          </a:xfrm>
        </p:spPr>
        <p:txBody>
          <a:bodyPr/>
          <a:lstStyle/>
          <a:p>
            <a:r>
              <a:rPr lang="en-US" dirty="0" smtClean="0"/>
              <a:t>11</a:t>
            </a:r>
            <a:endParaRPr lang="en-US" dirty="0"/>
          </a:p>
        </p:txBody>
      </p:sp>
      <p:sp>
        <p:nvSpPr>
          <p:cNvPr id="6" name="Content Placeholder 2"/>
          <p:cNvSpPr>
            <a:spLocks noGrp="1"/>
          </p:cNvSpPr>
          <p:nvPr>
            <p:ph idx="1"/>
          </p:nvPr>
        </p:nvSpPr>
        <p:spPr>
          <a:xfrm>
            <a:off x="457200" y="1600200"/>
            <a:ext cx="8229600" cy="4525963"/>
          </a:xfrm>
        </p:spPr>
        <p:txBody>
          <a:bodyPr>
            <a:normAutofit fontScale="92500" lnSpcReduction="20000"/>
          </a:bodyPr>
          <a:lstStyle/>
          <a:p>
            <a:r>
              <a:rPr lang="en-US" b="1" dirty="0" smtClean="0">
                <a:latin typeface="Glypha LT Std" pitchFamily="18" charset="0"/>
              </a:rPr>
              <a:t>Blank Slate Project</a:t>
            </a:r>
          </a:p>
          <a:p>
            <a:pPr lvl="1"/>
            <a:r>
              <a:rPr lang="en-US" dirty="0" err="1">
                <a:latin typeface="Glypha LT Std" pitchFamily="18" charset="0"/>
              </a:rPr>
              <a:t>GASB</a:t>
            </a:r>
            <a:r>
              <a:rPr lang="en-US" dirty="0">
                <a:latin typeface="Glypha LT Std" pitchFamily="18" charset="0"/>
              </a:rPr>
              <a:t> and FASB continue to meet to educate each other, frame a discussion around a unified reporting model for higher education, and address the accounting issues that divide the industry</a:t>
            </a:r>
            <a:r>
              <a:rPr lang="en-US" dirty="0" smtClean="0">
                <a:latin typeface="Glypha LT Std" pitchFamily="18" charset="0"/>
              </a:rPr>
              <a:t>.</a:t>
            </a:r>
            <a:endParaRPr lang="en-US" sz="2800" dirty="0">
              <a:latin typeface="Glypha LT Std" pitchFamily="18" charset="0"/>
            </a:endParaRPr>
          </a:p>
          <a:p>
            <a:pPr lvl="1"/>
            <a:r>
              <a:rPr lang="en-US" dirty="0">
                <a:latin typeface="Glypha LT Std" pitchFamily="18" charset="0"/>
              </a:rPr>
              <a:t>Use the term “</a:t>
            </a:r>
            <a:r>
              <a:rPr lang="en-US" b="1" u="sng" dirty="0">
                <a:latin typeface="Glypha LT Std" pitchFamily="18" charset="0"/>
              </a:rPr>
              <a:t>balance sheet</a:t>
            </a:r>
            <a:r>
              <a:rPr lang="en-US" dirty="0">
                <a:latin typeface="Glypha LT Std" pitchFamily="18" charset="0"/>
              </a:rPr>
              <a:t>” instead of “statement of net position</a:t>
            </a:r>
            <a:r>
              <a:rPr lang="en-US" dirty="0" smtClean="0">
                <a:latin typeface="Glypha LT Std" pitchFamily="18" charset="0"/>
              </a:rPr>
              <a:t>”.</a:t>
            </a:r>
            <a:endParaRPr lang="en-US" sz="2800" dirty="0">
              <a:latin typeface="Glypha LT Std" pitchFamily="18" charset="0"/>
            </a:endParaRPr>
          </a:p>
          <a:p>
            <a:pPr lvl="1"/>
            <a:r>
              <a:rPr lang="en-US" dirty="0">
                <a:latin typeface="Glypha LT Std" pitchFamily="18" charset="0"/>
              </a:rPr>
              <a:t>Replace the term “net assets” with “</a:t>
            </a:r>
            <a:r>
              <a:rPr lang="en-US" b="1" u="sng" dirty="0">
                <a:latin typeface="Glypha LT Std" pitchFamily="18" charset="0"/>
              </a:rPr>
              <a:t>resources</a:t>
            </a:r>
            <a:r>
              <a:rPr lang="en-US" dirty="0" smtClean="0">
                <a:latin typeface="Glypha LT Std" pitchFamily="18" charset="0"/>
              </a:rPr>
              <a:t>”.</a:t>
            </a:r>
            <a:endParaRPr lang="en-US" sz="2800" dirty="0">
              <a:latin typeface="Glypha LT Std" pitchFamily="18" charset="0"/>
            </a:endParaRPr>
          </a:p>
          <a:p>
            <a:pPr lvl="1"/>
            <a:r>
              <a:rPr lang="en-US" dirty="0">
                <a:latin typeface="Glypha LT Std" pitchFamily="18" charset="0"/>
              </a:rPr>
              <a:t>Pledges/promises to give would be reported as a deferred inflow of resources.  Upon receipt of the cash, the asset would be reported as a designated resource or endowment resource</a:t>
            </a:r>
            <a:r>
              <a:rPr lang="en-US" dirty="0" smtClean="0">
                <a:latin typeface="Glypha LT Std" pitchFamily="18" charset="0"/>
              </a:rPr>
              <a:t>.</a:t>
            </a:r>
            <a:endParaRPr lang="en-US" sz="2800" dirty="0">
              <a:latin typeface="Glypha LT Std" pitchFamily="18" charset="0"/>
            </a:endParaRPr>
          </a:p>
          <a:p>
            <a:pPr lvl="1"/>
            <a:r>
              <a:rPr lang="en-US" b="1" u="sng" dirty="0">
                <a:latin typeface="Glypha LT Std" pitchFamily="18" charset="0"/>
              </a:rPr>
              <a:t>Natural classification</a:t>
            </a:r>
            <a:r>
              <a:rPr lang="en-US" dirty="0">
                <a:latin typeface="Glypha LT Std" pitchFamily="18" charset="0"/>
              </a:rPr>
              <a:t> of expenses (i.e., salaries, contracted services, etc.) would be used instead of functional classifications.</a:t>
            </a:r>
          </a:p>
        </p:txBody>
      </p:sp>
    </p:spTree>
    <p:extLst>
      <p:ext uri="{BB962C8B-B14F-4D97-AF65-F5344CB8AC3E}">
        <p14:creationId xmlns:p14="http://schemas.microsoft.com/office/powerpoint/2010/main" xmlns="" val="41329357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FASB Update</a:t>
            </a:r>
            <a:endParaRPr lang="en-US" dirty="0"/>
          </a:p>
        </p:txBody>
      </p:sp>
      <p:sp>
        <p:nvSpPr>
          <p:cNvPr id="3" name="Content Placeholder 2"/>
          <p:cNvSpPr>
            <a:spLocks noGrp="1"/>
          </p:cNvSpPr>
          <p:nvPr>
            <p:ph idx="1"/>
          </p:nvPr>
        </p:nvSpPr>
        <p:spPr>
          <a:xfrm>
            <a:off x="425727" y="1431235"/>
            <a:ext cx="8229600" cy="4525963"/>
          </a:xfrm>
        </p:spPr>
        <p:txBody>
          <a:bodyPr>
            <a:normAutofit lnSpcReduction="10000"/>
          </a:bodyPr>
          <a:lstStyle/>
          <a:p>
            <a:r>
              <a:rPr lang="en-US" sz="2400" b="1" dirty="0" smtClean="0">
                <a:latin typeface="Glypha LT Std" pitchFamily="18" charset="0"/>
              </a:rPr>
              <a:t>ASU 2012-05 - </a:t>
            </a:r>
            <a:r>
              <a:rPr lang="en-US" sz="2400" b="1" i="1" dirty="0" smtClean="0">
                <a:latin typeface="Glypha LT Std" pitchFamily="18" charset="0"/>
              </a:rPr>
              <a:t>Statements </a:t>
            </a:r>
            <a:r>
              <a:rPr lang="en-US" sz="2400" b="1" i="1" dirty="0">
                <a:latin typeface="Glypha LT Std" pitchFamily="18" charset="0"/>
              </a:rPr>
              <a:t>of Cash Flows (Topic 230): Not-for-Profit Entities: Classification of the Sale of Donated Securities in the Statement of Cash Flows</a:t>
            </a:r>
            <a:endParaRPr lang="en-US" sz="2400" b="1" i="1" dirty="0" smtClean="0">
              <a:latin typeface="Glypha LT Std" pitchFamily="18" charset="0"/>
            </a:endParaRPr>
          </a:p>
          <a:p>
            <a:pPr lvl="1"/>
            <a:r>
              <a:rPr lang="en-US" sz="2200" dirty="0" smtClean="0">
                <a:latin typeface="Glypha LT Std" pitchFamily="18" charset="0"/>
              </a:rPr>
              <a:t>Effective for fiscal 2014.</a:t>
            </a:r>
          </a:p>
          <a:p>
            <a:pPr lvl="1"/>
            <a:r>
              <a:rPr lang="en-US" sz="2200" dirty="0" smtClean="0">
                <a:latin typeface="Glypha LT Std" pitchFamily="18" charset="0"/>
              </a:rPr>
              <a:t>Addresses the diversity in practice as to how to classify cash receipts from the sale of unrestricted donated securities.</a:t>
            </a:r>
          </a:p>
          <a:p>
            <a:pPr lvl="1"/>
            <a:r>
              <a:rPr lang="en-US" sz="2200" dirty="0" smtClean="0">
                <a:latin typeface="Glypha LT Std" pitchFamily="18" charset="0"/>
              </a:rPr>
              <a:t>Cash receipts resulting from the sales of donated securities that upon receipt are directed without any NFP-imposed limitations for sale and were converted nearly immediately into cash are classified </a:t>
            </a:r>
            <a:r>
              <a:rPr lang="en-US" sz="2200" b="1" u="sng" dirty="0" smtClean="0">
                <a:latin typeface="Glypha LT Std" pitchFamily="18" charset="0"/>
              </a:rPr>
              <a:t>as</a:t>
            </a:r>
            <a:r>
              <a:rPr lang="en-US" sz="2200" dirty="0" smtClean="0">
                <a:latin typeface="Glypha LT Std" pitchFamily="18" charset="0"/>
              </a:rPr>
              <a:t> </a:t>
            </a:r>
            <a:r>
              <a:rPr lang="en-US" sz="2200" b="1" u="sng" dirty="0" smtClean="0">
                <a:latin typeface="Glypha LT Std" pitchFamily="18" charset="0"/>
              </a:rPr>
              <a:t>operating cash flows</a:t>
            </a:r>
            <a:r>
              <a:rPr lang="en-US" sz="2200" dirty="0" smtClean="0">
                <a:latin typeface="Glypha LT Std" pitchFamily="18" charset="0"/>
              </a:rPr>
              <a:t>.</a:t>
            </a:r>
          </a:p>
        </p:txBody>
      </p:sp>
      <p:sp>
        <p:nvSpPr>
          <p:cNvPr id="4" name="Slide Number Placeholder 3"/>
          <p:cNvSpPr>
            <a:spLocks noGrp="1"/>
          </p:cNvSpPr>
          <p:nvPr>
            <p:ph type="sldNum" sz="quarter" idx="12"/>
          </p:nvPr>
        </p:nvSpPr>
        <p:spPr>
          <a:xfrm>
            <a:off x="4354996" y="6356350"/>
            <a:ext cx="434009" cy="365125"/>
          </a:xfrm>
        </p:spPr>
        <p:txBody>
          <a:bodyPr/>
          <a:lstStyle/>
          <a:p>
            <a:r>
              <a:rPr lang="en-US" dirty="0" smtClean="0"/>
              <a:t>12</a:t>
            </a:r>
            <a:endParaRPr lang="en-US" dirty="0"/>
          </a:p>
        </p:txBody>
      </p:sp>
    </p:spTree>
    <p:extLst>
      <p:ext uri="{BB962C8B-B14F-4D97-AF65-F5344CB8AC3E}">
        <p14:creationId xmlns:p14="http://schemas.microsoft.com/office/powerpoint/2010/main" xmlns="" val="5195093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FASB Update</a:t>
            </a:r>
            <a:endParaRPr lang="en-US" dirty="0"/>
          </a:p>
        </p:txBody>
      </p:sp>
      <p:sp>
        <p:nvSpPr>
          <p:cNvPr id="3" name="Content Placeholder 2"/>
          <p:cNvSpPr>
            <a:spLocks noGrp="1"/>
          </p:cNvSpPr>
          <p:nvPr>
            <p:ph idx="1"/>
          </p:nvPr>
        </p:nvSpPr>
        <p:spPr>
          <a:xfrm>
            <a:off x="425727" y="1431235"/>
            <a:ext cx="8229600" cy="4525963"/>
          </a:xfrm>
        </p:spPr>
        <p:txBody>
          <a:bodyPr>
            <a:normAutofit/>
          </a:bodyPr>
          <a:lstStyle/>
          <a:p>
            <a:r>
              <a:rPr lang="en-US" sz="2400" b="1" dirty="0" smtClean="0">
                <a:latin typeface="Glypha LT Std" pitchFamily="18" charset="0"/>
              </a:rPr>
              <a:t>ASU 2012-05 - </a:t>
            </a:r>
            <a:r>
              <a:rPr lang="en-US" sz="2400" b="1" i="1" dirty="0" smtClean="0">
                <a:latin typeface="Glypha LT Std" pitchFamily="18" charset="0"/>
              </a:rPr>
              <a:t>Statements </a:t>
            </a:r>
            <a:r>
              <a:rPr lang="en-US" sz="2400" b="1" i="1" dirty="0">
                <a:latin typeface="Glypha LT Std" pitchFamily="18" charset="0"/>
              </a:rPr>
              <a:t>of Cash Flows (Topic 230): Not-for-Profit Entities: Classification of the Sale of Donated Securities in the Statement of Cash </a:t>
            </a:r>
            <a:r>
              <a:rPr lang="en-US" sz="2400" b="1" i="1" dirty="0" smtClean="0">
                <a:latin typeface="Glypha LT Std" pitchFamily="18" charset="0"/>
              </a:rPr>
              <a:t>Flows </a:t>
            </a:r>
            <a:r>
              <a:rPr lang="en-US" sz="2400" b="1" dirty="0" smtClean="0">
                <a:latin typeface="Glypha LT Std" pitchFamily="18" charset="0"/>
              </a:rPr>
              <a:t>(concluded)</a:t>
            </a:r>
          </a:p>
          <a:p>
            <a:pPr lvl="1"/>
            <a:r>
              <a:rPr lang="en-US" sz="2200" dirty="0" smtClean="0">
                <a:latin typeface="Glypha LT Std" pitchFamily="18" charset="0"/>
              </a:rPr>
              <a:t>Restricted donated securities for long-term purposes are classified as financing cash flows.</a:t>
            </a:r>
          </a:p>
          <a:p>
            <a:pPr lvl="1"/>
            <a:r>
              <a:rPr lang="en-US" sz="2200" dirty="0" smtClean="0">
                <a:latin typeface="Glypha LT Std" pitchFamily="18" charset="0"/>
              </a:rPr>
              <a:t>All other receipts from sales of donated securities are classified as investing cash flows.</a:t>
            </a:r>
          </a:p>
          <a:p>
            <a:pPr lvl="1"/>
            <a:r>
              <a:rPr lang="en-US" sz="2200" dirty="0" smtClean="0">
                <a:latin typeface="Glypha LT Std" pitchFamily="18" charset="0"/>
              </a:rPr>
              <a:t>This ASU is required to be applied prospectively.</a:t>
            </a:r>
            <a:endParaRPr lang="en-US" sz="2200" b="1" u="sng" dirty="0" smtClean="0">
              <a:latin typeface="Glypha LT Std" pitchFamily="18" charset="0"/>
            </a:endParaRPr>
          </a:p>
        </p:txBody>
      </p:sp>
      <p:sp>
        <p:nvSpPr>
          <p:cNvPr id="4" name="Slide Number Placeholder 3"/>
          <p:cNvSpPr>
            <a:spLocks noGrp="1"/>
          </p:cNvSpPr>
          <p:nvPr>
            <p:ph type="sldNum" sz="quarter" idx="12"/>
          </p:nvPr>
        </p:nvSpPr>
        <p:spPr>
          <a:xfrm>
            <a:off x="4343815" y="6356350"/>
            <a:ext cx="456371" cy="365125"/>
          </a:xfrm>
        </p:spPr>
        <p:txBody>
          <a:bodyPr/>
          <a:lstStyle/>
          <a:p>
            <a:r>
              <a:rPr lang="en-US" dirty="0" smtClean="0"/>
              <a:t>13</a:t>
            </a:r>
            <a:endParaRPr lang="en-US" dirty="0"/>
          </a:p>
        </p:txBody>
      </p:sp>
    </p:spTree>
    <p:extLst>
      <p:ext uri="{BB962C8B-B14F-4D97-AF65-F5344CB8AC3E}">
        <p14:creationId xmlns:p14="http://schemas.microsoft.com/office/powerpoint/2010/main" xmlns="" val="17122261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FASB Update</a:t>
            </a:r>
            <a:endParaRPr lang="en-US" dirty="0"/>
          </a:p>
        </p:txBody>
      </p:sp>
      <p:sp>
        <p:nvSpPr>
          <p:cNvPr id="3" name="Content Placeholder 2"/>
          <p:cNvSpPr>
            <a:spLocks noGrp="1"/>
          </p:cNvSpPr>
          <p:nvPr>
            <p:ph idx="1"/>
          </p:nvPr>
        </p:nvSpPr>
        <p:spPr>
          <a:xfrm>
            <a:off x="425727" y="1431235"/>
            <a:ext cx="8229600" cy="4525963"/>
          </a:xfrm>
        </p:spPr>
        <p:txBody>
          <a:bodyPr>
            <a:normAutofit/>
          </a:bodyPr>
          <a:lstStyle/>
          <a:p>
            <a:r>
              <a:rPr lang="en-US" sz="2400" b="1" dirty="0" smtClean="0">
                <a:latin typeface="Glypha LT Std" pitchFamily="18" charset="0"/>
              </a:rPr>
              <a:t>ASU 2013-06 – </a:t>
            </a:r>
            <a:r>
              <a:rPr lang="en-US" sz="2400" b="1" i="1" dirty="0" smtClean="0">
                <a:latin typeface="Glypha LT Std" pitchFamily="18" charset="0"/>
              </a:rPr>
              <a:t>Services Received from Personnel of an Affiliate</a:t>
            </a:r>
            <a:endParaRPr lang="en-US" sz="2400" b="1" dirty="0" smtClean="0">
              <a:latin typeface="Glypha LT Std" pitchFamily="18" charset="0"/>
            </a:endParaRPr>
          </a:p>
          <a:p>
            <a:pPr lvl="1"/>
            <a:r>
              <a:rPr lang="en-US" sz="2200" dirty="0" smtClean="0">
                <a:latin typeface="Glypha LT Std" pitchFamily="18" charset="0"/>
              </a:rPr>
              <a:t>Effective for fiscal 2015.</a:t>
            </a:r>
          </a:p>
          <a:p>
            <a:pPr lvl="1"/>
            <a:r>
              <a:rPr lang="en-US" sz="2200" dirty="0" smtClean="0">
                <a:latin typeface="Glypha LT Std" pitchFamily="18" charset="0"/>
              </a:rPr>
              <a:t>Addresses the diversity in practice for the recording of operating expenses related to services received from an affiliated entity.</a:t>
            </a:r>
          </a:p>
          <a:p>
            <a:pPr lvl="1"/>
            <a:r>
              <a:rPr lang="en-US" sz="2200" dirty="0" smtClean="0">
                <a:latin typeface="Glypha LT Std" pitchFamily="18" charset="0"/>
              </a:rPr>
              <a:t>This ASU applies to NFP’s that receive personnel services from an affiliate where compensation is not sought by that affiliate.</a:t>
            </a:r>
          </a:p>
        </p:txBody>
      </p:sp>
      <p:sp>
        <p:nvSpPr>
          <p:cNvPr id="4" name="Slide Number Placeholder 3"/>
          <p:cNvSpPr>
            <a:spLocks noGrp="1"/>
          </p:cNvSpPr>
          <p:nvPr>
            <p:ph type="sldNum" sz="quarter" idx="12"/>
          </p:nvPr>
        </p:nvSpPr>
        <p:spPr>
          <a:xfrm>
            <a:off x="4354996" y="6356350"/>
            <a:ext cx="434009" cy="365125"/>
          </a:xfrm>
        </p:spPr>
        <p:txBody>
          <a:bodyPr/>
          <a:lstStyle/>
          <a:p>
            <a:r>
              <a:rPr lang="en-US" dirty="0" smtClean="0"/>
              <a:t>14</a:t>
            </a:r>
            <a:endParaRPr lang="en-US" dirty="0"/>
          </a:p>
        </p:txBody>
      </p:sp>
    </p:spTree>
    <p:extLst>
      <p:ext uri="{BB962C8B-B14F-4D97-AF65-F5344CB8AC3E}">
        <p14:creationId xmlns:p14="http://schemas.microsoft.com/office/powerpoint/2010/main" xmlns="" val="3920775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FASB Update</a:t>
            </a:r>
            <a:endParaRPr lang="en-US" dirty="0"/>
          </a:p>
        </p:txBody>
      </p:sp>
      <p:sp>
        <p:nvSpPr>
          <p:cNvPr id="3" name="Content Placeholder 2"/>
          <p:cNvSpPr>
            <a:spLocks noGrp="1"/>
          </p:cNvSpPr>
          <p:nvPr>
            <p:ph idx="1"/>
          </p:nvPr>
        </p:nvSpPr>
        <p:spPr>
          <a:xfrm>
            <a:off x="425727" y="1431235"/>
            <a:ext cx="8229600" cy="4525963"/>
          </a:xfrm>
        </p:spPr>
        <p:txBody>
          <a:bodyPr>
            <a:normAutofit lnSpcReduction="10000"/>
          </a:bodyPr>
          <a:lstStyle/>
          <a:p>
            <a:r>
              <a:rPr lang="en-US" sz="2400" b="1" dirty="0" smtClean="0">
                <a:latin typeface="Glypha LT Std" pitchFamily="18" charset="0"/>
              </a:rPr>
              <a:t>ASU 2013-06 – </a:t>
            </a:r>
            <a:r>
              <a:rPr lang="en-US" sz="2400" b="1" i="1" dirty="0" smtClean="0">
                <a:latin typeface="Glypha LT Std" pitchFamily="18" charset="0"/>
              </a:rPr>
              <a:t>Services Received from Personnel of an Affiliate </a:t>
            </a:r>
            <a:r>
              <a:rPr lang="en-US" sz="2400" b="1" dirty="0" smtClean="0">
                <a:latin typeface="Glypha LT Std" pitchFamily="18" charset="0"/>
              </a:rPr>
              <a:t>(concluded)</a:t>
            </a:r>
          </a:p>
          <a:p>
            <a:pPr lvl="1"/>
            <a:r>
              <a:rPr lang="en-US" sz="2200" dirty="0" smtClean="0">
                <a:latin typeface="Glypha LT Std" pitchFamily="18" charset="0"/>
              </a:rPr>
              <a:t>A </a:t>
            </a:r>
            <a:r>
              <a:rPr lang="en-US" sz="2200" dirty="0">
                <a:latin typeface="Glypha LT Std" pitchFamily="18" charset="0"/>
              </a:rPr>
              <a:t>recipient NFP entity recognizes in its stand-alone financial statements all personnel services received from an affiliate that directly benefits the recipient NFP </a:t>
            </a:r>
            <a:r>
              <a:rPr lang="en-US" sz="2200" b="1" u="sng" dirty="0">
                <a:latin typeface="Glypha LT Std" pitchFamily="18" charset="0"/>
              </a:rPr>
              <a:t>at cost</a:t>
            </a:r>
            <a:r>
              <a:rPr lang="en-US" sz="2200" dirty="0">
                <a:latin typeface="Glypha LT Std" pitchFamily="18" charset="0"/>
              </a:rPr>
              <a:t>. This is a change from previous guidance whereby contributed services were recorded </a:t>
            </a:r>
            <a:r>
              <a:rPr lang="en-US" sz="2200" b="1" u="sng" dirty="0">
                <a:latin typeface="Glypha LT Std" pitchFamily="18" charset="0"/>
              </a:rPr>
              <a:t>at fair value</a:t>
            </a:r>
            <a:r>
              <a:rPr lang="en-US" sz="2200" dirty="0">
                <a:latin typeface="Glypha LT Std" pitchFamily="18" charset="0"/>
              </a:rPr>
              <a:t>.</a:t>
            </a:r>
          </a:p>
          <a:p>
            <a:pPr lvl="1"/>
            <a:r>
              <a:rPr lang="en-US" sz="2200" dirty="0" smtClean="0">
                <a:latin typeface="Glypha LT Std" pitchFamily="18" charset="0"/>
              </a:rPr>
              <a:t>At a minimum, cost should include all direct personnel costs (payroll and fringe benefits) incurred by the affiliate in providing services to the recipient NFP.</a:t>
            </a:r>
          </a:p>
          <a:p>
            <a:pPr lvl="1"/>
            <a:r>
              <a:rPr lang="en-US" sz="2200" dirty="0" smtClean="0">
                <a:latin typeface="Glypha LT Std" pitchFamily="18" charset="0"/>
              </a:rPr>
              <a:t>The guidance does not prescribe how the receipt (credit) of the services is required to be presented.</a:t>
            </a:r>
          </a:p>
        </p:txBody>
      </p:sp>
      <p:sp>
        <p:nvSpPr>
          <p:cNvPr id="4" name="Slide Number Placeholder 3"/>
          <p:cNvSpPr>
            <a:spLocks noGrp="1"/>
          </p:cNvSpPr>
          <p:nvPr>
            <p:ph type="sldNum" sz="quarter" idx="12"/>
          </p:nvPr>
        </p:nvSpPr>
        <p:spPr>
          <a:xfrm>
            <a:off x="4354996" y="6356350"/>
            <a:ext cx="434009" cy="365125"/>
          </a:xfrm>
        </p:spPr>
        <p:txBody>
          <a:bodyPr/>
          <a:lstStyle/>
          <a:p>
            <a:r>
              <a:rPr lang="en-US" dirty="0" smtClean="0"/>
              <a:t>15</a:t>
            </a:r>
            <a:endParaRPr lang="en-US" dirty="0"/>
          </a:p>
        </p:txBody>
      </p:sp>
    </p:spTree>
    <p:extLst>
      <p:ext uri="{BB962C8B-B14F-4D97-AF65-F5344CB8AC3E}">
        <p14:creationId xmlns:p14="http://schemas.microsoft.com/office/powerpoint/2010/main" xmlns="" val="15029062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FASB Update</a:t>
            </a:r>
            <a:endParaRPr lang="en-US" dirty="0"/>
          </a:p>
        </p:txBody>
      </p:sp>
      <p:sp>
        <p:nvSpPr>
          <p:cNvPr id="3" name="Content Placeholder 2"/>
          <p:cNvSpPr>
            <a:spLocks noGrp="1"/>
          </p:cNvSpPr>
          <p:nvPr>
            <p:ph idx="1"/>
          </p:nvPr>
        </p:nvSpPr>
        <p:spPr>
          <a:xfrm>
            <a:off x="425727" y="1431235"/>
            <a:ext cx="8229600" cy="4525963"/>
          </a:xfrm>
        </p:spPr>
        <p:txBody>
          <a:bodyPr>
            <a:normAutofit/>
          </a:bodyPr>
          <a:lstStyle/>
          <a:p>
            <a:r>
              <a:rPr lang="en-US" sz="2400" b="1" dirty="0" smtClean="0">
                <a:latin typeface="Glypha LT Std" pitchFamily="18" charset="0"/>
              </a:rPr>
              <a:t>Financial Reporting Project</a:t>
            </a:r>
          </a:p>
          <a:p>
            <a:pPr lvl="1"/>
            <a:r>
              <a:rPr lang="en-US" sz="2200" dirty="0" smtClean="0">
                <a:latin typeface="Glypha LT Std" pitchFamily="18" charset="0"/>
              </a:rPr>
              <a:t>Financial reporting enhancement matters identified by the FASB Not-for-Profit Advisory Committee (NAC).</a:t>
            </a:r>
          </a:p>
          <a:p>
            <a:pPr lvl="1"/>
            <a:r>
              <a:rPr lang="en-US" sz="2200" dirty="0" smtClean="0">
                <a:latin typeface="Glypha LT Std" pitchFamily="18" charset="0"/>
              </a:rPr>
              <a:t>An exposure document for public comment is expected to be issued before the fourth quarter of 2014.</a:t>
            </a:r>
          </a:p>
          <a:p>
            <a:pPr lvl="1"/>
            <a:r>
              <a:rPr lang="en-US" sz="2200" dirty="0" smtClean="0">
                <a:latin typeface="Glypha LT Std" pitchFamily="18" charset="0"/>
              </a:rPr>
              <a:t>Revisiting current net asset classifications.</a:t>
            </a:r>
          </a:p>
          <a:p>
            <a:pPr lvl="2">
              <a:buFont typeface="Wingdings" pitchFamily="2" charset="2"/>
              <a:buChar char="§"/>
            </a:pPr>
            <a:r>
              <a:rPr lang="en-US" sz="1800" dirty="0" smtClean="0">
                <a:latin typeface="Glypha LT Std" pitchFamily="18" charset="0"/>
              </a:rPr>
              <a:t>Improve how liquidity is portrayed.</a:t>
            </a:r>
          </a:p>
          <a:p>
            <a:pPr lvl="2">
              <a:buFont typeface="Wingdings" pitchFamily="2" charset="2"/>
              <a:buChar char="§"/>
            </a:pPr>
            <a:r>
              <a:rPr lang="en-US" sz="1800" dirty="0" smtClean="0">
                <a:latin typeface="Glypha LT Std" pitchFamily="18" charset="0"/>
              </a:rPr>
              <a:t>Clear up current confusion concerning restrictions and the definition of unrestricted net assets.</a:t>
            </a:r>
          </a:p>
          <a:p>
            <a:pPr lvl="2">
              <a:buFont typeface="Wingdings" pitchFamily="2" charset="2"/>
              <a:buChar char="§"/>
            </a:pPr>
            <a:r>
              <a:rPr lang="en-US" sz="1800" dirty="0" smtClean="0">
                <a:latin typeface="Glypha LT Std" pitchFamily="18" charset="0"/>
              </a:rPr>
              <a:t>Two classes of net assets: </a:t>
            </a:r>
            <a:r>
              <a:rPr lang="en-US" sz="1800" b="1" u="sng" dirty="0" smtClean="0">
                <a:latin typeface="Glypha LT Std" pitchFamily="18" charset="0"/>
              </a:rPr>
              <a:t>those with donor-imposed restrictions</a:t>
            </a:r>
            <a:r>
              <a:rPr lang="en-US" sz="1800" dirty="0" smtClean="0">
                <a:latin typeface="Glypha LT Std" pitchFamily="18" charset="0"/>
              </a:rPr>
              <a:t> and </a:t>
            </a:r>
            <a:r>
              <a:rPr lang="en-US" sz="1800" b="1" u="sng" dirty="0" smtClean="0">
                <a:latin typeface="Glypha LT Std" pitchFamily="18" charset="0"/>
              </a:rPr>
              <a:t>those without</a:t>
            </a:r>
            <a:r>
              <a:rPr lang="en-US" sz="1800" dirty="0" smtClean="0">
                <a:latin typeface="Glypha LT Std" pitchFamily="18" charset="0"/>
              </a:rPr>
              <a:t>.</a:t>
            </a:r>
          </a:p>
        </p:txBody>
      </p:sp>
      <p:sp>
        <p:nvSpPr>
          <p:cNvPr id="4" name="Slide Number Placeholder 3"/>
          <p:cNvSpPr>
            <a:spLocks noGrp="1"/>
          </p:cNvSpPr>
          <p:nvPr>
            <p:ph type="sldNum" sz="quarter" idx="12"/>
          </p:nvPr>
        </p:nvSpPr>
        <p:spPr>
          <a:xfrm>
            <a:off x="4354996" y="6356350"/>
            <a:ext cx="434009" cy="365125"/>
          </a:xfrm>
        </p:spPr>
        <p:txBody>
          <a:bodyPr/>
          <a:lstStyle/>
          <a:p>
            <a:r>
              <a:rPr lang="en-US" dirty="0" smtClean="0"/>
              <a:t>16</a:t>
            </a:r>
            <a:endParaRPr lang="en-US" dirty="0"/>
          </a:p>
        </p:txBody>
      </p:sp>
    </p:spTree>
    <p:extLst>
      <p:ext uri="{BB962C8B-B14F-4D97-AF65-F5344CB8AC3E}">
        <p14:creationId xmlns:p14="http://schemas.microsoft.com/office/powerpoint/2010/main" xmlns="" val="24094361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FASB Update</a:t>
            </a:r>
            <a:endParaRPr lang="en-US" dirty="0"/>
          </a:p>
        </p:txBody>
      </p:sp>
      <p:sp>
        <p:nvSpPr>
          <p:cNvPr id="3" name="Content Placeholder 2"/>
          <p:cNvSpPr>
            <a:spLocks noGrp="1"/>
          </p:cNvSpPr>
          <p:nvPr>
            <p:ph idx="1"/>
          </p:nvPr>
        </p:nvSpPr>
        <p:spPr>
          <a:xfrm>
            <a:off x="425727" y="1431235"/>
            <a:ext cx="8229600" cy="4525963"/>
          </a:xfrm>
        </p:spPr>
        <p:txBody>
          <a:bodyPr>
            <a:normAutofit/>
          </a:bodyPr>
          <a:lstStyle/>
          <a:p>
            <a:r>
              <a:rPr lang="en-US" sz="2400" b="1" dirty="0" smtClean="0">
                <a:latin typeface="Glypha LT Std" pitchFamily="18" charset="0"/>
              </a:rPr>
              <a:t>Financial Reporting Project (continued)</a:t>
            </a:r>
          </a:p>
          <a:p>
            <a:pPr lvl="1"/>
            <a:r>
              <a:rPr lang="en-US" sz="2200" dirty="0" smtClean="0">
                <a:latin typeface="Glypha LT Std" pitchFamily="18" charset="0"/>
              </a:rPr>
              <a:t>Improving the relationship between the statements of activities and cash flows.</a:t>
            </a:r>
          </a:p>
          <a:p>
            <a:pPr lvl="2">
              <a:buFont typeface="Wingdings" pitchFamily="2" charset="2"/>
              <a:buChar char="§"/>
            </a:pPr>
            <a:r>
              <a:rPr lang="en-US" dirty="0" smtClean="0">
                <a:latin typeface="Glypha LT Std" pitchFamily="18" charset="0"/>
              </a:rPr>
              <a:t>More clearly communicate financial performance.</a:t>
            </a:r>
          </a:p>
          <a:p>
            <a:pPr lvl="2">
              <a:buFont typeface="Wingdings" pitchFamily="2" charset="2"/>
              <a:buChar char="§"/>
            </a:pPr>
            <a:r>
              <a:rPr lang="en-US" dirty="0" smtClean="0">
                <a:latin typeface="Glypha LT Std" pitchFamily="18" charset="0"/>
              </a:rPr>
              <a:t>Intermediate measure of operations in the statement of activities (basis of 2 dimensions:  </a:t>
            </a:r>
            <a:r>
              <a:rPr lang="en-US" b="1" u="sng" dirty="0" smtClean="0">
                <a:latin typeface="Glypha LT Std" pitchFamily="18" charset="0"/>
              </a:rPr>
              <a:t>mission</a:t>
            </a:r>
            <a:r>
              <a:rPr lang="en-US" dirty="0" smtClean="0">
                <a:latin typeface="Glypha LT Std" pitchFamily="18" charset="0"/>
              </a:rPr>
              <a:t> or </a:t>
            </a:r>
            <a:r>
              <a:rPr lang="en-US" b="1" u="sng" dirty="0" smtClean="0">
                <a:latin typeface="Glypha LT Std" pitchFamily="18" charset="0"/>
              </a:rPr>
              <a:t>availability</a:t>
            </a:r>
            <a:r>
              <a:rPr lang="en-US" b="1" dirty="0" smtClean="0">
                <a:latin typeface="Glypha LT Std" pitchFamily="18" charset="0"/>
              </a:rPr>
              <a:t>)</a:t>
            </a:r>
            <a:r>
              <a:rPr lang="en-US" dirty="0" smtClean="0">
                <a:latin typeface="Glypha LT Std" pitchFamily="18" charset="0"/>
              </a:rPr>
              <a:t>.</a:t>
            </a:r>
          </a:p>
          <a:p>
            <a:pPr lvl="2">
              <a:buFont typeface="Wingdings" pitchFamily="2" charset="2"/>
              <a:buChar char="§"/>
            </a:pPr>
            <a:r>
              <a:rPr lang="en-US" dirty="0" smtClean="0">
                <a:latin typeface="Glypha LT Std" pitchFamily="18" charset="0"/>
              </a:rPr>
              <a:t>Use </a:t>
            </a:r>
            <a:r>
              <a:rPr lang="en-US" b="1" u="sng" dirty="0" smtClean="0">
                <a:latin typeface="Glypha LT Std" pitchFamily="18" charset="0"/>
              </a:rPr>
              <a:t>direct method</a:t>
            </a:r>
            <a:r>
              <a:rPr lang="en-US" b="1" dirty="0" smtClean="0">
                <a:latin typeface="Glypha LT Std" pitchFamily="18" charset="0"/>
              </a:rPr>
              <a:t> </a:t>
            </a:r>
            <a:r>
              <a:rPr lang="en-US" dirty="0" smtClean="0">
                <a:latin typeface="Glypha LT Std" pitchFamily="18" charset="0"/>
              </a:rPr>
              <a:t>for the statement of cash flows for operating activities. A reconciliation using the indirect method will not be required.</a:t>
            </a:r>
            <a:endParaRPr lang="en-US" dirty="0">
              <a:latin typeface="Glypha LT Std" pitchFamily="18" charset="0"/>
            </a:endParaRPr>
          </a:p>
          <a:p>
            <a:pPr lvl="2">
              <a:buFont typeface="Wingdings" pitchFamily="2" charset="2"/>
              <a:buChar char="§"/>
            </a:pPr>
            <a:r>
              <a:rPr lang="en-US" dirty="0" smtClean="0">
                <a:latin typeface="Glypha LT Std" pitchFamily="18" charset="0"/>
              </a:rPr>
              <a:t>Similar realignment of classifications of certain elements in the cash flow statement to those of GASB entities (i.e. interest and dividends received and interest paid).</a:t>
            </a:r>
          </a:p>
        </p:txBody>
      </p:sp>
      <p:sp>
        <p:nvSpPr>
          <p:cNvPr id="4" name="Slide Number Placeholder 3"/>
          <p:cNvSpPr>
            <a:spLocks noGrp="1"/>
          </p:cNvSpPr>
          <p:nvPr>
            <p:ph type="sldNum" sz="quarter" idx="12"/>
          </p:nvPr>
        </p:nvSpPr>
        <p:spPr>
          <a:xfrm>
            <a:off x="4354996" y="6356350"/>
            <a:ext cx="434009" cy="365125"/>
          </a:xfrm>
        </p:spPr>
        <p:txBody>
          <a:bodyPr/>
          <a:lstStyle/>
          <a:p>
            <a:r>
              <a:rPr lang="en-US" dirty="0" smtClean="0"/>
              <a:t>17</a:t>
            </a:r>
            <a:endParaRPr lang="en-US" dirty="0"/>
          </a:p>
        </p:txBody>
      </p:sp>
    </p:spTree>
    <p:extLst>
      <p:ext uri="{BB962C8B-B14F-4D97-AF65-F5344CB8AC3E}">
        <p14:creationId xmlns:p14="http://schemas.microsoft.com/office/powerpoint/2010/main" xmlns="" val="25248533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FASB Update</a:t>
            </a:r>
            <a:endParaRPr lang="en-US" dirty="0"/>
          </a:p>
        </p:txBody>
      </p:sp>
      <p:sp>
        <p:nvSpPr>
          <p:cNvPr id="3" name="Content Placeholder 2"/>
          <p:cNvSpPr>
            <a:spLocks noGrp="1"/>
          </p:cNvSpPr>
          <p:nvPr>
            <p:ph idx="1"/>
          </p:nvPr>
        </p:nvSpPr>
        <p:spPr>
          <a:xfrm>
            <a:off x="425727" y="1431235"/>
            <a:ext cx="8229600" cy="4525963"/>
          </a:xfrm>
        </p:spPr>
        <p:txBody>
          <a:bodyPr>
            <a:normAutofit/>
          </a:bodyPr>
          <a:lstStyle/>
          <a:p>
            <a:r>
              <a:rPr lang="en-US" sz="2400" b="1" dirty="0" smtClean="0">
                <a:latin typeface="Glypha LT Std" pitchFamily="18" charset="0"/>
              </a:rPr>
              <a:t>Financial Reporting Project (concluded)</a:t>
            </a:r>
          </a:p>
          <a:p>
            <a:pPr lvl="1"/>
            <a:r>
              <a:rPr lang="en-US" sz="2200" dirty="0" smtClean="0">
                <a:latin typeface="Glypha LT Std" pitchFamily="18" charset="0"/>
              </a:rPr>
              <a:t>Statement of functional expenses may be required of all NFP’s (not just voluntary health and welfare organizations) that derive a significant portion of their revenue and support in the form of contributions from the general public.</a:t>
            </a:r>
          </a:p>
          <a:p>
            <a:pPr lvl="1"/>
            <a:r>
              <a:rPr lang="en-US" sz="2200" dirty="0" smtClean="0">
                <a:latin typeface="Glypha LT Std" pitchFamily="18" charset="0"/>
              </a:rPr>
              <a:t>Items still to come</a:t>
            </a:r>
          </a:p>
          <a:p>
            <a:pPr lvl="2">
              <a:buFont typeface="Wingdings" pitchFamily="2" charset="2"/>
              <a:buChar char="§"/>
            </a:pPr>
            <a:r>
              <a:rPr lang="en-US" dirty="0" smtClean="0">
                <a:latin typeface="Glypha LT Std" pitchFamily="18" charset="0"/>
              </a:rPr>
              <a:t>Reduce extent of fair value</a:t>
            </a:r>
            <a:r>
              <a:rPr lang="en-US" dirty="0">
                <a:latin typeface="Glypha LT Std" pitchFamily="18" charset="0"/>
              </a:rPr>
              <a:t> </a:t>
            </a:r>
            <a:r>
              <a:rPr lang="en-US" dirty="0" smtClean="0">
                <a:latin typeface="Glypha LT Std" pitchFamily="18" charset="0"/>
              </a:rPr>
              <a:t>disclosures</a:t>
            </a:r>
          </a:p>
          <a:p>
            <a:pPr lvl="2">
              <a:buFont typeface="Wingdings" pitchFamily="2" charset="2"/>
              <a:buChar char="§"/>
            </a:pPr>
            <a:r>
              <a:rPr lang="en-US" dirty="0" err="1" smtClean="0">
                <a:latin typeface="Glypha LT Std" pitchFamily="18" charset="0"/>
              </a:rPr>
              <a:t>MD&amp;A</a:t>
            </a:r>
            <a:endParaRPr lang="en-US" dirty="0" smtClean="0">
              <a:latin typeface="Glypha LT Std" pitchFamily="18" charset="0"/>
            </a:endParaRPr>
          </a:p>
        </p:txBody>
      </p:sp>
      <p:sp>
        <p:nvSpPr>
          <p:cNvPr id="4" name="Slide Number Placeholder 3"/>
          <p:cNvSpPr>
            <a:spLocks noGrp="1"/>
          </p:cNvSpPr>
          <p:nvPr>
            <p:ph type="sldNum" sz="quarter" idx="12"/>
          </p:nvPr>
        </p:nvSpPr>
        <p:spPr>
          <a:xfrm>
            <a:off x="4354996" y="6356350"/>
            <a:ext cx="434009" cy="365125"/>
          </a:xfrm>
        </p:spPr>
        <p:txBody>
          <a:bodyPr/>
          <a:lstStyle/>
          <a:p>
            <a:r>
              <a:rPr lang="en-US" dirty="0" smtClean="0"/>
              <a:t>18</a:t>
            </a:r>
            <a:endParaRPr lang="en-US" dirty="0"/>
          </a:p>
        </p:txBody>
      </p:sp>
    </p:spTree>
    <p:extLst>
      <p:ext uri="{BB962C8B-B14F-4D97-AF65-F5344CB8AC3E}">
        <p14:creationId xmlns:p14="http://schemas.microsoft.com/office/powerpoint/2010/main" xmlns="" val="20412236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Michelle Fowler, CPA</a:t>
            </a:r>
            <a:endParaRPr lang="en-US" dirty="0"/>
          </a:p>
        </p:txBody>
      </p:sp>
      <p:sp>
        <p:nvSpPr>
          <p:cNvPr id="4" name="Slide Number Placeholder 3"/>
          <p:cNvSpPr>
            <a:spLocks noGrp="1"/>
          </p:cNvSpPr>
          <p:nvPr>
            <p:ph type="sldNum" sz="quarter" idx="12"/>
          </p:nvPr>
        </p:nvSpPr>
        <p:spPr>
          <a:xfrm>
            <a:off x="4381500" y="6266897"/>
            <a:ext cx="381000" cy="365125"/>
          </a:xfrm>
        </p:spPr>
        <p:txBody>
          <a:bodyPr/>
          <a:lstStyle/>
          <a:p>
            <a:r>
              <a:rPr lang="en-US" dirty="0" smtClean="0"/>
              <a:t>1</a:t>
            </a:r>
          </a:p>
          <a:p>
            <a:endParaRPr lang="en-US" dirty="0"/>
          </a:p>
        </p:txBody>
      </p:sp>
      <p:pic>
        <p:nvPicPr>
          <p:cNvPr id="1027" name="Picture 3"/>
          <p:cNvPicPr>
            <a:picLocks noGrp="1" noChangeAspect="1" noChangeArrowheads="1"/>
          </p:cNvPicPr>
          <p:nvPr>
            <p:ph idx="1"/>
          </p:nvPr>
        </p:nvPicPr>
        <p:blipFill>
          <a:blip r:embed="rId3">
            <a:extLst>
              <a:ext uri="{28A0092B-C50C-407E-A947-70E740481C1C}">
                <a14:useLocalDpi xmlns:a14="http://schemas.microsoft.com/office/drawing/2010/main" xmlns="" val="0"/>
              </a:ext>
            </a:extLst>
          </a:blip>
          <a:srcRect/>
          <a:stretch>
            <a:fillRect/>
          </a:stretch>
        </p:blipFill>
        <p:spPr bwMode="auto">
          <a:xfrm>
            <a:off x="584075" y="1366125"/>
            <a:ext cx="2397492" cy="23974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TextBox 5"/>
          <p:cNvSpPr txBox="1"/>
          <p:nvPr/>
        </p:nvSpPr>
        <p:spPr>
          <a:xfrm>
            <a:off x="3051141" y="1366125"/>
            <a:ext cx="5635659" cy="3693319"/>
          </a:xfrm>
          <a:prstGeom prst="rect">
            <a:avLst/>
          </a:prstGeom>
          <a:noFill/>
        </p:spPr>
        <p:txBody>
          <a:bodyPr wrap="square" rtlCol="0">
            <a:spAutoFit/>
          </a:bodyPr>
          <a:lstStyle/>
          <a:p>
            <a:r>
              <a:rPr lang="en-US" sz="2400" b="1" dirty="0" smtClean="0">
                <a:latin typeface="Glypha LT Std" pitchFamily="18" charset="0"/>
              </a:rPr>
              <a:t>Assurance Principal</a:t>
            </a:r>
          </a:p>
          <a:p>
            <a:r>
              <a:rPr lang="en-US" sz="2400" b="1" i="1" dirty="0" smtClean="0">
                <a:latin typeface="Glypha LT Std" pitchFamily="18" charset="0"/>
              </a:rPr>
              <a:t>Rehmann</a:t>
            </a:r>
          </a:p>
          <a:p>
            <a:endParaRPr lang="en-US" sz="2400" dirty="0" smtClean="0">
              <a:latin typeface="Glypha LT Std" pitchFamily="18" charset="0"/>
            </a:endParaRPr>
          </a:p>
          <a:p>
            <a:pPr marL="342900" indent="-342900">
              <a:buFont typeface="Arial" pitchFamily="34" charset="0"/>
              <a:buChar char="•"/>
            </a:pPr>
            <a:r>
              <a:rPr lang="en-US" dirty="0" smtClean="0">
                <a:latin typeface="Glypha LT Std" pitchFamily="18" charset="0"/>
              </a:rPr>
              <a:t>Principal in charge of Higher Education and Nonprofit Industry</a:t>
            </a:r>
          </a:p>
          <a:p>
            <a:pPr marL="342900" indent="-342900">
              <a:buFont typeface="Arial" pitchFamily="34" charset="0"/>
              <a:buChar char="•"/>
            </a:pPr>
            <a:endParaRPr lang="en-US" dirty="0">
              <a:latin typeface="Glypha LT Std" pitchFamily="18" charset="0"/>
            </a:endParaRPr>
          </a:p>
          <a:p>
            <a:pPr marL="342900" indent="-342900">
              <a:buFont typeface="Arial" pitchFamily="34" charset="0"/>
              <a:buChar char="•"/>
            </a:pPr>
            <a:r>
              <a:rPr lang="en-US" dirty="0" smtClean="0">
                <a:latin typeface="Glypha LT Std" pitchFamily="18" charset="0"/>
              </a:rPr>
              <a:t>Email: 	michelle.fowler@rehmann.com</a:t>
            </a:r>
          </a:p>
          <a:p>
            <a:pPr marL="342900" indent="-342900">
              <a:buFont typeface="Arial" pitchFamily="34" charset="0"/>
              <a:buChar char="•"/>
            </a:pPr>
            <a:endParaRPr lang="en-US" dirty="0" smtClean="0">
              <a:latin typeface="Glypha LT Std" pitchFamily="18" charset="0"/>
            </a:endParaRPr>
          </a:p>
          <a:p>
            <a:pPr marL="342900" indent="-342900">
              <a:buFont typeface="Arial" pitchFamily="34" charset="0"/>
              <a:buChar char="•"/>
            </a:pPr>
            <a:r>
              <a:rPr lang="en-US" dirty="0" smtClean="0">
                <a:latin typeface="Glypha LT Std" pitchFamily="18" charset="0"/>
              </a:rPr>
              <a:t>Phone:  	1.866.799.9580  </a:t>
            </a:r>
          </a:p>
          <a:p>
            <a:r>
              <a:rPr lang="en-US" dirty="0">
                <a:latin typeface="Glypha LT Std" pitchFamily="18" charset="0"/>
              </a:rPr>
              <a:t>	</a:t>
            </a:r>
            <a:r>
              <a:rPr lang="en-US" dirty="0" smtClean="0">
                <a:latin typeface="Glypha LT Std" pitchFamily="18" charset="0"/>
              </a:rPr>
              <a:t>		Extension 8108</a:t>
            </a:r>
          </a:p>
          <a:p>
            <a:endParaRPr lang="en-US" dirty="0">
              <a:latin typeface="Glypha LT Std" pitchFamily="18" charset="0"/>
            </a:endParaRPr>
          </a:p>
          <a:p>
            <a:pPr marL="285750" indent="-285750">
              <a:buFont typeface="Arial" pitchFamily="34" charset="0"/>
              <a:buChar char="•"/>
            </a:pPr>
            <a:r>
              <a:rPr lang="en-US" dirty="0" smtClean="0">
                <a:latin typeface="Glypha LT Std" pitchFamily="18" charset="0"/>
              </a:rPr>
              <a:t>Website:	www.rehmann.com </a:t>
            </a:r>
            <a:endParaRPr lang="en-US" dirty="0">
              <a:latin typeface="Glypha LT Std" pitchFamily="18" charset="0"/>
            </a:endParaRPr>
          </a:p>
        </p:txBody>
      </p:sp>
    </p:spTree>
    <p:extLst>
      <p:ext uri="{BB962C8B-B14F-4D97-AF65-F5344CB8AC3E}">
        <p14:creationId xmlns:p14="http://schemas.microsoft.com/office/powerpoint/2010/main" xmlns="" val="13855423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Collection Form Filing</a:t>
            </a:r>
            <a:endParaRPr lang="en-US" dirty="0"/>
          </a:p>
        </p:txBody>
      </p:sp>
      <p:sp>
        <p:nvSpPr>
          <p:cNvPr id="3" name="Content Placeholder 2"/>
          <p:cNvSpPr>
            <a:spLocks noGrp="1"/>
          </p:cNvSpPr>
          <p:nvPr>
            <p:ph idx="1"/>
          </p:nvPr>
        </p:nvSpPr>
        <p:spPr>
          <a:xfrm>
            <a:off x="425727" y="1431235"/>
            <a:ext cx="8229600" cy="4525963"/>
          </a:xfrm>
        </p:spPr>
        <p:txBody>
          <a:bodyPr>
            <a:normAutofit/>
          </a:bodyPr>
          <a:lstStyle/>
          <a:p>
            <a:r>
              <a:rPr lang="en-US" sz="2400" dirty="0" smtClean="0">
                <a:latin typeface="Glypha LT Std" pitchFamily="18" charset="0"/>
              </a:rPr>
              <a:t>OMB has not yet released the 2013 edition of the Data Collection Form (SF-SAC). This is impacting all entities with fiscal 2013 year ends.</a:t>
            </a:r>
          </a:p>
          <a:p>
            <a:pPr lvl="0"/>
            <a:r>
              <a:rPr lang="en-US" sz="2400" dirty="0">
                <a:latin typeface="Glypha LT Std" pitchFamily="18" charset="0"/>
              </a:rPr>
              <a:t>Due to delays in getting the new form completed and further complications caused by the recent federal government shut-down, the new form has not yet been published in the federal register</a:t>
            </a:r>
            <a:r>
              <a:rPr lang="en-US" sz="2400" dirty="0" smtClean="0">
                <a:latin typeface="Glypha LT Std" pitchFamily="18" charset="0"/>
              </a:rPr>
              <a:t>.</a:t>
            </a:r>
          </a:p>
          <a:p>
            <a:r>
              <a:rPr lang="en-US" sz="2400" dirty="0">
                <a:latin typeface="Glypha LT Std" pitchFamily="18" charset="0"/>
              </a:rPr>
              <a:t>Once published, it will be another 30 days before the form can be placed into use. </a:t>
            </a:r>
            <a:r>
              <a:rPr lang="en-US" sz="2400" dirty="0" smtClean="0">
                <a:latin typeface="Glypha LT Std" pitchFamily="18" charset="0"/>
              </a:rPr>
              <a:t>Therefore</a:t>
            </a:r>
            <a:r>
              <a:rPr lang="en-US" sz="2400" dirty="0">
                <a:latin typeface="Glypha LT Std" pitchFamily="18" charset="0"/>
              </a:rPr>
              <a:t>, it will be sometime in December 2013 at the earliest before the new Data Collection Form is available for use</a:t>
            </a:r>
            <a:r>
              <a:rPr lang="en-US" sz="2400" dirty="0" smtClean="0">
                <a:latin typeface="Glypha LT Std" pitchFamily="18" charset="0"/>
              </a:rPr>
              <a:t>.</a:t>
            </a:r>
            <a:endParaRPr lang="en-US" sz="2400" dirty="0">
              <a:latin typeface="Glypha LT Std" pitchFamily="18" charset="0"/>
            </a:endParaRPr>
          </a:p>
          <a:p>
            <a:endParaRPr lang="en-US" sz="2400" dirty="0"/>
          </a:p>
          <a:p>
            <a:pPr lvl="0"/>
            <a:endParaRPr lang="en-US" sz="2400" dirty="0" smtClean="0"/>
          </a:p>
        </p:txBody>
      </p:sp>
      <p:sp>
        <p:nvSpPr>
          <p:cNvPr id="4" name="Slide Number Placeholder 3"/>
          <p:cNvSpPr>
            <a:spLocks noGrp="1"/>
          </p:cNvSpPr>
          <p:nvPr>
            <p:ph type="sldNum" sz="quarter" idx="12"/>
          </p:nvPr>
        </p:nvSpPr>
        <p:spPr>
          <a:xfrm>
            <a:off x="4354996" y="6356350"/>
            <a:ext cx="434009" cy="365125"/>
          </a:xfrm>
        </p:spPr>
        <p:txBody>
          <a:bodyPr/>
          <a:lstStyle/>
          <a:p>
            <a:r>
              <a:rPr lang="en-US" dirty="0" smtClean="0"/>
              <a:t>19</a:t>
            </a:r>
            <a:endParaRPr lang="en-US" dirty="0"/>
          </a:p>
        </p:txBody>
      </p:sp>
    </p:spTree>
    <p:extLst>
      <p:ext uri="{BB962C8B-B14F-4D97-AF65-F5344CB8AC3E}">
        <p14:creationId xmlns:p14="http://schemas.microsoft.com/office/powerpoint/2010/main" xmlns="" val="37900413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Collection Form Filing</a:t>
            </a:r>
            <a:endParaRPr lang="en-US" dirty="0"/>
          </a:p>
        </p:txBody>
      </p:sp>
      <p:sp>
        <p:nvSpPr>
          <p:cNvPr id="3" name="Content Placeholder 2"/>
          <p:cNvSpPr>
            <a:spLocks noGrp="1"/>
          </p:cNvSpPr>
          <p:nvPr>
            <p:ph idx="1"/>
          </p:nvPr>
        </p:nvSpPr>
        <p:spPr>
          <a:xfrm>
            <a:off x="425727" y="1431235"/>
            <a:ext cx="8229600" cy="4525963"/>
          </a:xfrm>
        </p:spPr>
        <p:txBody>
          <a:bodyPr>
            <a:normAutofit/>
          </a:bodyPr>
          <a:lstStyle/>
          <a:p>
            <a:pPr lvl="0"/>
            <a:r>
              <a:rPr lang="en-US" sz="2400" dirty="0" smtClean="0">
                <a:latin typeface="Glypha LT Std" pitchFamily="18" charset="0"/>
              </a:rPr>
              <a:t>In </a:t>
            </a:r>
            <a:r>
              <a:rPr lang="en-US" sz="2400" dirty="0">
                <a:latin typeface="Glypha LT Std" pitchFamily="18" charset="0"/>
              </a:rPr>
              <a:t>response, the OMB has granted a blanket extension of all 2013 Data Collections Forms until 1/31/14 (this may need to be further extended</a:t>
            </a:r>
            <a:r>
              <a:rPr lang="en-US" sz="2400" dirty="0" smtClean="0">
                <a:latin typeface="Glypha LT Std" pitchFamily="18" charset="0"/>
              </a:rPr>
              <a:t>).</a:t>
            </a:r>
          </a:p>
          <a:p>
            <a:r>
              <a:rPr lang="en-US" sz="2400" dirty="0">
                <a:latin typeface="Glypha LT Std" pitchFamily="18" charset="0"/>
              </a:rPr>
              <a:t>This is not an extension for completing your audits and filing them with the State</a:t>
            </a:r>
            <a:r>
              <a:rPr lang="en-US" sz="2400" dirty="0" smtClean="0">
                <a:latin typeface="Glypha LT Std" pitchFamily="18" charset="0"/>
              </a:rPr>
              <a:t>. </a:t>
            </a:r>
            <a:r>
              <a:rPr lang="en-US" sz="2400" dirty="0">
                <a:latin typeface="Glypha LT Std" pitchFamily="18" charset="0"/>
              </a:rPr>
              <a:t>Same thing for providing your audits to any pass-through entities. </a:t>
            </a:r>
          </a:p>
          <a:p>
            <a:pPr lvl="0"/>
            <a:endParaRPr lang="en-US" sz="2400" dirty="0"/>
          </a:p>
          <a:p>
            <a:endParaRPr lang="en-US" sz="2400" dirty="0"/>
          </a:p>
          <a:p>
            <a:pPr lvl="0"/>
            <a:endParaRPr lang="en-US" sz="2400" dirty="0" smtClean="0"/>
          </a:p>
        </p:txBody>
      </p:sp>
      <p:sp>
        <p:nvSpPr>
          <p:cNvPr id="4" name="Slide Number Placeholder 3"/>
          <p:cNvSpPr>
            <a:spLocks noGrp="1"/>
          </p:cNvSpPr>
          <p:nvPr>
            <p:ph type="sldNum" sz="quarter" idx="12"/>
          </p:nvPr>
        </p:nvSpPr>
        <p:spPr>
          <a:xfrm>
            <a:off x="4354996" y="6356350"/>
            <a:ext cx="434009" cy="365125"/>
          </a:xfrm>
        </p:spPr>
        <p:txBody>
          <a:bodyPr/>
          <a:lstStyle/>
          <a:p>
            <a:r>
              <a:rPr lang="en-US" dirty="0" smtClean="0"/>
              <a:t>20</a:t>
            </a:r>
            <a:endParaRPr lang="en-US" dirty="0"/>
          </a:p>
        </p:txBody>
      </p:sp>
    </p:spTree>
    <p:extLst>
      <p:ext uri="{BB962C8B-B14F-4D97-AF65-F5344CB8AC3E}">
        <p14:creationId xmlns:p14="http://schemas.microsoft.com/office/powerpoint/2010/main" xmlns="" val="34487795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Form 990 - Governing Body</a:t>
            </a:r>
            <a:endParaRPr lang="en-US" dirty="0"/>
          </a:p>
        </p:txBody>
      </p:sp>
      <p:sp>
        <p:nvSpPr>
          <p:cNvPr id="3" name="Content Placeholder 2"/>
          <p:cNvSpPr>
            <a:spLocks noGrp="1"/>
          </p:cNvSpPr>
          <p:nvPr>
            <p:ph idx="1"/>
          </p:nvPr>
        </p:nvSpPr>
        <p:spPr>
          <a:xfrm>
            <a:off x="425727" y="1431235"/>
            <a:ext cx="8229600" cy="4525963"/>
          </a:xfrm>
        </p:spPr>
        <p:txBody>
          <a:bodyPr>
            <a:normAutofit fontScale="92500" lnSpcReduction="10000"/>
          </a:bodyPr>
          <a:lstStyle/>
          <a:p>
            <a:r>
              <a:rPr lang="en-US" sz="2400" dirty="0" smtClean="0">
                <a:latin typeface="Glypha LT Std" pitchFamily="18" charset="0"/>
              </a:rPr>
              <a:t>Organization’s board review of Form 990</a:t>
            </a:r>
          </a:p>
          <a:p>
            <a:pPr lvl="1"/>
            <a:r>
              <a:rPr lang="en-US" sz="2200" dirty="0" smtClean="0">
                <a:latin typeface="Glypha LT Std" pitchFamily="18" charset="0"/>
              </a:rPr>
              <a:t>Part VI, Section B Policies questions 11a and 11b</a:t>
            </a:r>
          </a:p>
          <a:p>
            <a:pPr lvl="1"/>
            <a:r>
              <a:rPr lang="en-US" sz="2200" dirty="0" smtClean="0">
                <a:latin typeface="Glypha LT Std" pitchFamily="18" charset="0"/>
              </a:rPr>
              <a:t>Has the organization provided a complete copy of this Form 990 to all members of its governing body before filing the form? Describe in Schedule O the process, if any, used by the organization to review this Form 990.</a:t>
            </a:r>
          </a:p>
          <a:p>
            <a:pPr lvl="1"/>
            <a:r>
              <a:rPr lang="en-US" sz="2200" dirty="0" smtClean="0">
                <a:latin typeface="Glypha LT Std" pitchFamily="18" charset="0"/>
              </a:rPr>
              <a:t>Answer yes if a complete copy of the Form 990 was provided to each person who was a voting member of the governing body at the time of filing the 990.</a:t>
            </a:r>
          </a:p>
          <a:p>
            <a:pPr lvl="1"/>
            <a:r>
              <a:rPr lang="en-US" sz="2200" dirty="0" smtClean="0">
                <a:latin typeface="Glypha LT Std" pitchFamily="18" charset="0"/>
              </a:rPr>
              <a:t>Answer no if the Form wasn’t distributed or if parts of the Form 990 were removed prior to distribution (i.e. Schedule B).</a:t>
            </a:r>
          </a:p>
          <a:p>
            <a:pPr lvl="1"/>
            <a:r>
              <a:rPr lang="en-US" sz="2200" dirty="0" smtClean="0">
                <a:latin typeface="Glypha LT Std" pitchFamily="18" charset="0"/>
              </a:rPr>
              <a:t>It’s OK to answer no, understand the requirements of a yes answer. Make clear in Schedule O the process if answer no.</a:t>
            </a:r>
            <a:endParaRPr lang="en-US" sz="2200" dirty="0">
              <a:latin typeface="Glypha LT Std" pitchFamily="18" charset="0"/>
            </a:endParaRPr>
          </a:p>
          <a:p>
            <a:pPr lvl="0"/>
            <a:endParaRPr lang="en-US" sz="2400" dirty="0"/>
          </a:p>
          <a:p>
            <a:endParaRPr lang="en-US" sz="2400" dirty="0"/>
          </a:p>
          <a:p>
            <a:pPr lvl="0"/>
            <a:endParaRPr lang="en-US" sz="2400" dirty="0" smtClean="0"/>
          </a:p>
        </p:txBody>
      </p:sp>
      <p:sp>
        <p:nvSpPr>
          <p:cNvPr id="4" name="Slide Number Placeholder 3"/>
          <p:cNvSpPr>
            <a:spLocks noGrp="1"/>
          </p:cNvSpPr>
          <p:nvPr>
            <p:ph type="sldNum" sz="quarter" idx="12"/>
          </p:nvPr>
        </p:nvSpPr>
        <p:spPr>
          <a:xfrm>
            <a:off x="4354996" y="6356350"/>
            <a:ext cx="434009" cy="365125"/>
          </a:xfrm>
        </p:spPr>
        <p:txBody>
          <a:bodyPr/>
          <a:lstStyle/>
          <a:p>
            <a:r>
              <a:rPr lang="en-US" dirty="0" smtClean="0"/>
              <a:t>21</a:t>
            </a:r>
            <a:endParaRPr lang="en-US" dirty="0"/>
          </a:p>
        </p:txBody>
      </p:sp>
    </p:spTree>
    <p:extLst>
      <p:ext uri="{BB962C8B-B14F-4D97-AF65-F5344CB8AC3E}">
        <p14:creationId xmlns:p14="http://schemas.microsoft.com/office/powerpoint/2010/main" xmlns="" val="21227227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Affordable Care Act (ACA)</a:t>
            </a:r>
            <a:endParaRPr lang="en-US" dirty="0"/>
          </a:p>
        </p:txBody>
      </p:sp>
      <p:sp>
        <p:nvSpPr>
          <p:cNvPr id="3" name="Content Placeholder 2"/>
          <p:cNvSpPr>
            <a:spLocks noGrp="1"/>
          </p:cNvSpPr>
          <p:nvPr>
            <p:ph idx="1"/>
          </p:nvPr>
        </p:nvSpPr>
        <p:spPr>
          <a:xfrm>
            <a:off x="425727" y="1431235"/>
            <a:ext cx="8229600" cy="4525963"/>
          </a:xfrm>
        </p:spPr>
        <p:txBody>
          <a:bodyPr>
            <a:normAutofit lnSpcReduction="10000"/>
          </a:bodyPr>
          <a:lstStyle/>
          <a:p>
            <a:r>
              <a:rPr lang="en-US" sz="2400" dirty="0" smtClean="0">
                <a:latin typeface="Glypha LT Std" pitchFamily="18" charset="0"/>
              </a:rPr>
              <a:t>Adjunct professors – no final decision on calculation of hours worked, but industry is recommending use of a reasonable estimate of out-of-classroom hours in addition to classroom time.</a:t>
            </a:r>
          </a:p>
          <a:p>
            <a:r>
              <a:rPr lang="en-US" sz="2400" dirty="0" smtClean="0">
                <a:latin typeface="Glypha LT Std" pitchFamily="18" charset="0"/>
              </a:rPr>
              <a:t>Webinar materials and recording available on Rehmann website at Industries&gt;Government&gt;Government Publications &amp; Resources, October 2013 – Addressing the Affordable Care Act’s Effect on the Public Sector.</a:t>
            </a:r>
          </a:p>
          <a:p>
            <a:r>
              <a:rPr lang="en-US" sz="2400" dirty="0" smtClean="0">
                <a:latin typeface="Glypha LT Std" pitchFamily="18" charset="0"/>
              </a:rPr>
              <a:t>Webinar in January 2014 to address the ACA in more detail as it relates to the public sector, which will be interactive with questions.</a:t>
            </a:r>
            <a:endParaRPr lang="en-US" sz="2200" dirty="0">
              <a:latin typeface="Glypha LT Std" pitchFamily="18" charset="0"/>
            </a:endParaRPr>
          </a:p>
          <a:p>
            <a:pPr lvl="0"/>
            <a:endParaRPr lang="en-US" sz="2400" dirty="0"/>
          </a:p>
          <a:p>
            <a:endParaRPr lang="en-US" sz="2400" dirty="0"/>
          </a:p>
          <a:p>
            <a:pPr lvl="0"/>
            <a:endParaRPr lang="en-US" sz="2400" dirty="0" smtClean="0"/>
          </a:p>
        </p:txBody>
      </p:sp>
      <p:sp>
        <p:nvSpPr>
          <p:cNvPr id="4" name="Slide Number Placeholder 3"/>
          <p:cNvSpPr>
            <a:spLocks noGrp="1"/>
          </p:cNvSpPr>
          <p:nvPr>
            <p:ph type="sldNum" sz="quarter" idx="12"/>
          </p:nvPr>
        </p:nvSpPr>
        <p:spPr>
          <a:xfrm>
            <a:off x="4354996" y="6356350"/>
            <a:ext cx="434009" cy="365125"/>
          </a:xfrm>
        </p:spPr>
        <p:txBody>
          <a:bodyPr/>
          <a:lstStyle/>
          <a:p>
            <a:r>
              <a:rPr lang="en-US" dirty="0" smtClean="0"/>
              <a:t>22</a:t>
            </a:r>
            <a:endParaRPr lang="en-US" dirty="0"/>
          </a:p>
        </p:txBody>
      </p:sp>
    </p:spTree>
    <p:extLst>
      <p:ext uri="{BB962C8B-B14F-4D97-AF65-F5344CB8AC3E}">
        <p14:creationId xmlns:p14="http://schemas.microsoft.com/office/powerpoint/2010/main" xmlns="" val="19439957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Enterprise Risk Management (ERM)</a:t>
            </a:r>
            <a:endParaRPr lang="en-US" dirty="0"/>
          </a:p>
        </p:txBody>
      </p:sp>
      <p:sp>
        <p:nvSpPr>
          <p:cNvPr id="3" name="Content Placeholder 2"/>
          <p:cNvSpPr>
            <a:spLocks noGrp="1"/>
          </p:cNvSpPr>
          <p:nvPr>
            <p:ph idx="1"/>
          </p:nvPr>
        </p:nvSpPr>
        <p:spPr>
          <a:xfrm>
            <a:off x="457200" y="1431235"/>
            <a:ext cx="8229600" cy="4525963"/>
          </a:xfrm>
        </p:spPr>
        <p:txBody>
          <a:bodyPr>
            <a:normAutofit/>
          </a:bodyPr>
          <a:lstStyle/>
          <a:p>
            <a:r>
              <a:rPr lang="en-US" sz="2400" b="1" u="sng" dirty="0">
                <a:latin typeface="Glypha LT Std" pitchFamily="18" charset="0"/>
              </a:rPr>
              <a:t>Definition:</a:t>
            </a:r>
            <a:r>
              <a:rPr lang="en-US" sz="2400" dirty="0">
                <a:latin typeface="Glypha LT Std" pitchFamily="18" charset="0"/>
              </a:rPr>
              <a:t>  Enterprise risk management is a process, effected by an entity’s board of directors, management and other personnel, applied in strategy setting and across the enterprise, designed to identify potential events that may affect the entity, and manage risk to be within its risk appetite, to provide reasonable assurance regarding the achievement of entity objectives.</a:t>
            </a:r>
          </a:p>
          <a:p>
            <a:pPr lvl="0"/>
            <a:endParaRPr lang="en-US" sz="2400" dirty="0"/>
          </a:p>
          <a:p>
            <a:endParaRPr lang="en-US" sz="2400" dirty="0"/>
          </a:p>
          <a:p>
            <a:pPr lvl="0"/>
            <a:endParaRPr lang="en-US" sz="2400" dirty="0" smtClean="0"/>
          </a:p>
        </p:txBody>
      </p:sp>
      <p:sp>
        <p:nvSpPr>
          <p:cNvPr id="4" name="Slide Number Placeholder 3"/>
          <p:cNvSpPr>
            <a:spLocks noGrp="1"/>
          </p:cNvSpPr>
          <p:nvPr>
            <p:ph type="sldNum" sz="quarter" idx="12"/>
          </p:nvPr>
        </p:nvSpPr>
        <p:spPr>
          <a:xfrm>
            <a:off x="4354996" y="6356350"/>
            <a:ext cx="434009" cy="365125"/>
          </a:xfrm>
        </p:spPr>
        <p:txBody>
          <a:bodyPr/>
          <a:lstStyle/>
          <a:p>
            <a:r>
              <a:rPr lang="en-US" dirty="0" smtClean="0"/>
              <a:t>23</a:t>
            </a:r>
            <a:endParaRPr lang="en-US" dirty="0"/>
          </a:p>
        </p:txBody>
      </p:sp>
    </p:spTree>
    <p:extLst>
      <p:ext uri="{BB962C8B-B14F-4D97-AF65-F5344CB8AC3E}">
        <p14:creationId xmlns:p14="http://schemas.microsoft.com/office/powerpoint/2010/main" xmlns="" val="17631065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Enterprise Risk Management (ERM)</a:t>
            </a:r>
            <a:endParaRPr lang="en-US" dirty="0"/>
          </a:p>
        </p:txBody>
      </p:sp>
      <p:sp>
        <p:nvSpPr>
          <p:cNvPr id="3" name="Content Placeholder 2"/>
          <p:cNvSpPr>
            <a:spLocks noGrp="1"/>
          </p:cNvSpPr>
          <p:nvPr>
            <p:ph idx="1"/>
          </p:nvPr>
        </p:nvSpPr>
        <p:spPr>
          <a:xfrm>
            <a:off x="425727" y="1431235"/>
            <a:ext cx="8229600" cy="4525963"/>
          </a:xfrm>
        </p:spPr>
        <p:txBody>
          <a:bodyPr>
            <a:normAutofit/>
          </a:bodyPr>
          <a:lstStyle/>
          <a:p>
            <a:r>
              <a:rPr lang="en-US" sz="2800" dirty="0" smtClean="0">
                <a:latin typeface="Glypha LT Std" pitchFamily="18" charset="0"/>
              </a:rPr>
              <a:t>Enterprise </a:t>
            </a:r>
            <a:r>
              <a:rPr lang="en-US" sz="2800" dirty="0">
                <a:latin typeface="Glypha LT Std" pitchFamily="18" charset="0"/>
              </a:rPr>
              <a:t>risk management enables management of an entity to effectively deal with uncertainty and associated risk and opportunity, enhancing the capacity to build value</a:t>
            </a:r>
            <a:r>
              <a:rPr lang="en-US" sz="2800" dirty="0" smtClean="0">
                <a:latin typeface="Glypha LT Std" pitchFamily="18" charset="0"/>
              </a:rPr>
              <a:t>.</a:t>
            </a:r>
          </a:p>
          <a:p>
            <a:pPr lvl="0"/>
            <a:r>
              <a:rPr lang="en-US" sz="2800" dirty="0">
                <a:latin typeface="Glypha LT Std" pitchFamily="18" charset="0"/>
              </a:rPr>
              <a:t>Internal controls are only one of the many components of </a:t>
            </a:r>
            <a:r>
              <a:rPr lang="en-US" sz="2800" dirty="0" err="1">
                <a:latin typeface="Glypha LT Std" pitchFamily="18" charset="0"/>
              </a:rPr>
              <a:t>ERM</a:t>
            </a:r>
            <a:r>
              <a:rPr lang="en-US" sz="2800" dirty="0" smtClean="0">
                <a:latin typeface="Glypha LT Std" pitchFamily="18" charset="0"/>
              </a:rPr>
              <a:t>.</a:t>
            </a:r>
            <a:endParaRPr lang="en-US" sz="2800" dirty="0">
              <a:latin typeface="Glypha LT Std" pitchFamily="18" charset="0"/>
            </a:endParaRPr>
          </a:p>
          <a:p>
            <a:pPr lvl="0"/>
            <a:endParaRPr lang="en-US" sz="2400" dirty="0"/>
          </a:p>
          <a:p>
            <a:endParaRPr lang="en-US" sz="2400" dirty="0"/>
          </a:p>
          <a:p>
            <a:pPr lvl="0"/>
            <a:endParaRPr lang="en-US" sz="2400" dirty="0" smtClean="0"/>
          </a:p>
        </p:txBody>
      </p:sp>
      <p:sp>
        <p:nvSpPr>
          <p:cNvPr id="4" name="Slide Number Placeholder 3"/>
          <p:cNvSpPr>
            <a:spLocks noGrp="1"/>
          </p:cNvSpPr>
          <p:nvPr>
            <p:ph type="sldNum" sz="quarter" idx="12"/>
          </p:nvPr>
        </p:nvSpPr>
        <p:spPr>
          <a:xfrm>
            <a:off x="4354996" y="6356350"/>
            <a:ext cx="434009" cy="365125"/>
          </a:xfrm>
        </p:spPr>
        <p:txBody>
          <a:bodyPr/>
          <a:lstStyle/>
          <a:p>
            <a:r>
              <a:rPr lang="en-US" dirty="0" smtClean="0"/>
              <a:t>24</a:t>
            </a:r>
            <a:endParaRPr lang="en-US" dirty="0"/>
          </a:p>
        </p:txBody>
      </p:sp>
    </p:spTree>
    <p:extLst>
      <p:ext uri="{BB962C8B-B14F-4D97-AF65-F5344CB8AC3E}">
        <p14:creationId xmlns:p14="http://schemas.microsoft.com/office/powerpoint/2010/main" xmlns="" val="34407237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Enterprise Risk Management (ERM)</a:t>
            </a:r>
            <a:endParaRPr lang="en-US" dirty="0"/>
          </a:p>
        </p:txBody>
      </p:sp>
      <p:sp>
        <p:nvSpPr>
          <p:cNvPr id="3" name="Content Placeholder 2"/>
          <p:cNvSpPr>
            <a:spLocks noGrp="1"/>
          </p:cNvSpPr>
          <p:nvPr>
            <p:ph idx="1"/>
          </p:nvPr>
        </p:nvSpPr>
        <p:spPr>
          <a:xfrm>
            <a:off x="425727" y="1431235"/>
            <a:ext cx="8229600" cy="4525963"/>
          </a:xfrm>
        </p:spPr>
        <p:txBody>
          <a:bodyPr>
            <a:normAutofit/>
          </a:bodyPr>
          <a:lstStyle/>
          <a:p>
            <a:pPr lvl="0"/>
            <a:r>
              <a:rPr lang="en-US" sz="2400" dirty="0" err="1">
                <a:latin typeface="Glypha LT Std" pitchFamily="18" charset="0"/>
              </a:rPr>
              <a:t>ERM</a:t>
            </a:r>
            <a:r>
              <a:rPr lang="en-US" sz="2400" dirty="0">
                <a:latin typeface="Glypha LT Std" pitchFamily="18" charset="0"/>
              </a:rPr>
              <a:t> helps:</a:t>
            </a:r>
          </a:p>
          <a:p>
            <a:pPr lvl="1"/>
            <a:r>
              <a:rPr lang="en-US" dirty="0">
                <a:latin typeface="Glypha LT Std" pitchFamily="18" charset="0"/>
              </a:rPr>
              <a:t>Management achieve the entity’s performance and profitability targets and prevent loss of resources.</a:t>
            </a:r>
          </a:p>
          <a:p>
            <a:pPr lvl="1"/>
            <a:r>
              <a:rPr lang="en-US" dirty="0">
                <a:latin typeface="Glypha LT Std" pitchFamily="18" charset="0"/>
              </a:rPr>
              <a:t>Ensure effective reporting and compliance with laws and regulations.</a:t>
            </a:r>
          </a:p>
          <a:p>
            <a:pPr lvl="1"/>
            <a:r>
              <a:rPr lang="en-US" dirty="0">
                <a:latin typeface="Glypha LT Std" pitchFamily="18" charset="0"/>
              </a:rPr>
              <a:t>Avoid damage to the entity’s reputation and associated consequences.</a:t>
            </a:r>
          </a:p>
          <a:p>
            <a:pPr lvl="1"/>
            <a:r>
              <a:rPr lang="en-US" dirty="0">
                <a:latin typeface="Glypha LT Std" pitchFamily="18" charset="0"/>
              </a:rPr>
              <a:t>An entity get to where it wants to go and avoid pitfalls and surprises along the way.</a:t>
            </a:r>
          </a:p>
          <a:p>
            <a:endParaRPr lang="en-US" dirty="0"/>
          </a:p>
          <a:p>
            <a:pPr lvl="0"/>
            <a:endParaRPr lang="en-US" sz="2400" dirty="0"/>
          </a:p>
          <a:p>
            <a:endParaRPr lang="en-US" sz="2400" dirty="0"/>
          </a:p>
          <a:p>
            <a:pPr lvl="0"/>
            <a:endParaRPr lang="en-US" sz="2400" dirty="0" smtClean="0"/>
          </a:p>
        </p:txBody>
      </p:sp>
      <p:sp>
        <p:nvSpPr>
          <p:cNvPr id="4" name="Slide Number Placeholder 3"/>
          <p:cNvSpPr>
            <a:spLocks noGrp="1"/>
          </p:cNvSpPr>
          <p:nvPr>
            <p:ph type="sldNum" sz="quarter" idx="12"/>
          </p:nvPr>
        </p:nvSpPr>
        <p:spPr>
          <a:xfrm>
            <a:off x="4354996" y="6356350"/>
            <a:ext cx="434009" cy="365125"/>
          </a:xfrm>
        </p:spPr>
        <p:txBody>
          <a:bodyPr/>
          <a:lstStyle/>
          <a:p>
            <a:r>
              <a:rPr lang="en-US" dirty="0" smtClean="0"/>
              <a:t>25</a:t>
            </a:r>
            <a:endParaRPr lang="en-US" dirty="0"/>
          </a:p>
        </p:txBody>
      </p:sp>
    </p:spTree>
    <p:extLst>
      <p:ext uri="{BB962C8B-B14F-4D97-AF65-F5344CB8AC3E}">
        <p14:creationId xmlns:p14="http://schemas.microsoft.com/office/powerpoint/2010/main" xmlns="" val="36266746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a:xfrm>
            <a:off x="457200" y="1600201"/>
            <a:ext cx="8229600" cy="3110948"/>
          </a:xfrm>
        </p:spPr>
        <p:txBody>
          <a:bodyPr/>
          <a:lstStyle/>
          <a:p>
            <a:r>
              <a:rPr lang="en-US" dirty="0" smtClean="0">
                <a:latin typeface="Glypha LT Std" pitchFamily="18" charset="0"/>
              </a:rPr>
              <a:t>GASB Update</a:t>
            </a:r>
          </a:p>
          <a:p>
            <a:r>
              <a:rPr lang="en-US" dirty="0" smtClean="0">
                <a:latin typeface="Glypha LT Std" pitchFamily="18" charset="0"/>
              </a:rPr>
              <a:t>FASB Update</a:t>
            </a:r>
          </a:p>
          <a:p>
            <a:r>
              <a:rPr lang="en-US" dirty="0" smtClean="0">
                <a:latin typeface="Glypha LT Std" pitchFamily="18" charset="0"/>
              </a:rPr>
              <a:t>Data Collection Form Filing</a:t>
            </a:r>
          </a:p>
          <a:p>
            <a:r>
              <a:rPr lang="en-US" dirty="0" smtClean="0">
                <a:latin typeface="Glypha LT Std" pitchFamily="18" charset="0"/>
              </a:rPr>
              <a:t>Form 990 – Governing Body</a:t>
            </a:r>
          </a:p>
          <a:p>
            <a:r>
              <a:rPr lang="en-US" dirty="0" smtClean="0">
                <a:latin typeface="Glypha LT Std" pitchFamily="18" charset="0"/>
              </a:rPr>
              <a:t>Affordable Care Act</a:t>
            </a:r>
          </a:p>
          <a:p>
            <a:r>
              <a:rPr lang="en-US" dirty="0" smtClean="0">
                <a:latin typeface="Glypha LT Std" pitchFamily="18" charset="0"/>
              </a:rPr>
              <a:t>Enterprise Risk Management</a:t>
            </a:r>
          </a:p>
        </p:txBody>
      </p:sp>
      <p:sp>
        <p:nvSpPr>
          <p:cNvPr id="4" name="Slide Number Placeholder 3"/>
          <p:cNvSpPr>
            <a:spLocks noGrp="1"/>
          </p:cNvSpPr>
          <p:nvPr>
            <p:ph type="sldNum" sz="quarter" idx="12"/>
          </p:nvPr>
        </p:nvSpPr>
        <p:spPr>
          <a:xfrm>
            <a:off x="4415239" y="6356350"/>
            <a:ext cx="313523" cy="365125"/>
          </a:xfrm>
        </p:spPr>
        <p:txBody>
          <a:bodyPr/>
          <a:lstStyle/>
          <a:p>
            <a:r>
              <a:rPr lang="en-US" dirty="0" smtClean="0"/>
              <a:t>2</a:t>
            </a:r>
          </a:p>
          <a:p>
            <a:endParaRPr lang="en-US" dirty="0"/>
          </a:p>
        </p:txBody>
      </p:sp>
    </p:spTree>
    <p:extLst>
      <p:ext uri="{BB962C8B-B14F-4D97-AF65-F5344CB8AC3E}">
        <p14:creationId xmlns:p14="http://schemas.microsoft.com/office/powerpoint/2010/main" xmlns="" val="3464467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GASB Update</a:t>
            </a:r>
            <a:endParaRPr lang="en-US" dirty="0"/>
          </a:p>
        </p:txBody>
      </p:sp>
      <p:sp>
        <p:nvSpPr>
          <p:cNvPr id="3" name="Content Placeholder 2"/>
          <p:cNvSpPr>
            <a:spLocks noGrp="1"/>
          </p:cNvSpPr>
          <p:nvPr>
            <p:ph idx="1"/>
          </p:nvPr>
        </p:nvSpPr>
        <p:spPr>
          <a:xfrm>
            <a:off x="457200" y="1357829"/>
            <a:ext cx="8229600" cy="4525963"/>
          </a:xfrm>
        </p:spPr>
        <p:txBody>
          <a:bodyPr>
            <a:normAutofit/>
          </a:bodyPr>
          <a:lstStyle/>
          <a:p>
            <a:endParaRPr lang="en-US" dirty="0"/>
          </a:p>
          <a:p>
            <a:r>
              <a:rPr lang="en-US" b="1" dirty="0" smtClean="0">
                <a:latin typeface="Glypha LT Std" pitchFamily="18" charset="0"/>
              </a:rPr>
              <a:t>Statement </a:t>
            </a:r>
            <a:r>
              <a:rPr lang="en-US" b="1" dirty="0">
                <a:latin typeface="Glypha LT Std" pitchFamily="18" charset="0"/>
              </a:rPr>
              <a:t>No. 68 - </a:t>
            </a:r>
            <a:r>
              <a:rPr lang="en-US" b="1" i="1" dirty="0">
                <a:latin typeface="Glypha LT Std" pitchFamily="18" charset="0"/>
              </a:rPr>
              <a:t>Accounting and Financial Reporting for Pensions </a:t>
            </a:r>
            <a:endParaRPr lang="en-US" b="1" dirty="0">
              <a:latin typeface="Glypha LT Std" pitchFamily="18" charset="0"/>
            </a:endParaRPr>
          </a:p>
          <a:p>
            <a:pPr lvl="1"/>
            <a:r>
              <a:rPr lang="en-US" dirty="0" smtClean="0">
                <a:latin typeface="Glypha LT Std" pitchFamily="18" charset="0"/>
              </a:rPr>
              <a:t>Revises </a:t>
            </a:r>
            <a:r>
              <a:rPr lang="en-US" dirty="0">
                <a:latin typeface="Glypha LT Std" pitchFamily="18" charset="0"/>
              </a:rPr>
              <a:t>and establishes new financial reporting requirements for most governments that provide their employees with pension </a:t>
            </a:r>
            <a:r>
              <a:rPr lang="en-US" dirty="0" smtClean="0">
                <a:latin typeface="Glypha LT Std" pitchFamily="18" charset="0"/>
              </a:rPr>
              <a:t>benefits</a:t>
            </a:r>
          </a:p>
          <a:p>
            <a:pPr lvl="1"/>
            <a:endParaRPr lang="en-US" dirty="0">
              <a:latin typeface="Glypha LT Std" pitchFamily="18" charset="0"/>
            </a:endParaRPr>
          </a:p>
          <a:p>
            <a:pPr lvl="1"/>
            <a:r>
              <a:rPr lang="en-US" dirty="0" smtClean="0">
                <a:latin typeface="Glypha LT Std" pitchFamily="18" charset="0"/>
              </a:rPr>
              <a:t>Effective </a:t>
            </a:r>
            <a:r>
              <a:rPr lang="en-US" dirty="0">
                <a:latin typeface="Glypha LT Std" pitchFamily="18" charset="0"/>
              </a:rPr>
              <a:t>for </a:t>
            </a:r>
            <a:r>
              <a:rPr lang="en-US" dirty="0" smtClean="0">
                <a:latin typeface="Glypha LT Std" pitchFamily="18" charset="0"/>
              </a:rPr>
              <a:t>fiscal 2015.</a:t>
            </a:r>
            <a:endParaRPr lang="en-US" dirty="0">
              <a:latin typeface="Glypha LT Std" pitchFamily="18" charset="0"/>
            </a:endParaRPr>
          </a:p>
        </p:txBody>
      </p:sp>
      <p:sp>
        <p:nvSpPr>
          <p:cNvPr id="4" name="Slide Number Placeholder 3"/>
          <p:cNvSpPr>
            <a:spLocks noGrp="1"/>
          </p:cNvSpPr>
          <p:nvPr>
            <p:ph type="sldNum" sz="quarter" idx="12"/>
          </p:nvPr>
        </p:nvSpPr>
        <p:spPr>
          <a:xfrm>
            <a:off x="4419600" y="6173787"/>
            <a:ext cx="231913" cy="365125"/>
          </a:xfrm>
        </p:spPr>
        <p:txBody>
          <a:bodyPr/>
          <a:lstStyle/>
          <a:p>
            <a:r>
              <a:rPr lang="en-US" dirty="0" smtClean="0"/>
              <a:t>3</a:t>
            </a:r>
            <a:endParaRPr lang="en-US" dirty="0"/>
          </a:p>
        </p:txBody>
      </p:sp>
    </p:spTree>
    <p:extLst>
      <p:ext uri="{BB962C8B-B14F-4D97-AF65-F5344CB8AC3E}">
        <p14:creationId xmlns:p14="http://schemas.microsoft.com/office/powerpoint/2010/main" xmlns="" val="32009471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GASB Update</a:t>
            </a:r>
            <a:endParaRPr lang="en-US" dirty="0"/>
          </a:p>
        </p:txBody>
      </p:sp>
      <p:sp>
        <p:nvSpPr>
          <p:cNvPr id="3" name="Content Placeholder 2"/>
          <p:cNvSpPr>
            <a:spLocks noGrp="1"/>
          </p:cNvSpPr>
          <p:nvPr>
            <p:ph idx="1"/>
          </p:nvPr>
        </p:nvSpPr>
        <p:spPr/>
        <p:txBody>
          <a:bodyPr>
            <a:normAutofit fontScale="92500"/>
          </a:bodyPr>
          <a:lstStyle/>
          <a:p>
            <a:r>
              <a:rPr lang="en-US" b="1" dirty="0" smtClean="0">
                <a:latin typeface="Glypha LT Std" pitchFamily="18" charset="0"/>
              </a:rPr>
              <a:t>Statement No. 68 (continued)</a:t>
            </a:r>
          </a:p>
          <a:p>
            <a:pPr lvl="1"/>
            <a:r>
              <a:rPr lang="en-US" dirty="0" smtClean="0">
                <a:latin typeface="Glypha LT Std" pitchFamily="18" charset="0"/>
              </a:rPr>
              <a:t>Multiple-Employer Plan Issues</a:t>
            </a:r>
          </a:p>
          <a:p>
            <a:pPr lvl="2">
              <a:buFont typeface="Wingdings" pitchFamily="2" charset="2"/>
              <a:buChar char="§"/>
            </a:pPr>
            <a:r>
              <a:rPr lang="en-US" dirty="0" smtClean="0">
                <a:latin typeface="Glypha LT Std" pitchFamily="18" charset="0"/>
              </a:rPr>
              <a:t>Audited financial statements of the plan do not include actuarial information, nor do they include each employer’s “interest” in the plan net position.</a:t>
            </a:r>
            <a:endParaRPr lang="en-US" i="1" dirty="0" smtClean="0">
              <a:latin typeface="Glypha LT Std" pitchFamily="18" charset="0"/>
            </a:endParaRPr>
          </a:p>
          <a:p>
            <a:pPr lvl="2">
              <a:buFont typeface="Wingdings" pitchFamily="2" charset="2"/>
              <a:buChar char="§"/>
            </a:pPr>
            <a:r>
              <a:rPr lang="en-US" dirty="0" smtClean="0">
                <a:latin typeface="Glypha LT Std" pitchFamily="18" charset="0"/>
              </a:rPr>
              <a:t>Employers need the following elements to record as of the measurement date:</a:t>
            </a:r>
          </a:p>
          <a:p>
            <a:pPr lvl="3"/>
            <a:r>
              <a:rPr lang="en-US" dirty="0" smtClean="0">
                <a:latin typeface="Glypha LT Std" pitchFamily="18" charset="0"/>
              </a:rPr>
              <a:t>Total pension liability less plan net position = net pension liability</a:t>
            </a:r>
          </a:p>
          <a:p>
            <a:pPr lvl="3"/>
            <a:r>
              <a:rPr lang="en-US" dirty="0" smtClean="0">
                <a:latin typeface="Glypha LT Std" pitchFamily="18" charset="0"/>
              </a:rPr>
              <a:t>Deferred outflows/inflows based on investment experience</a:t>
            </a:r>
          </a:p>
          <a:p>
            <a:pPr lvl="3"/>
            <a:r>
              <a:rPr lang="en-US" dirty="0" smtClean="0">
                <a:latin typeface="Glypha LT Std" pitchFamily="18" charset="0"/>
              </a:rPr>
              <a:t>Deferred outflows/inflows based on changes in assumptions</a:t>
            </a:r>
          </a:p>
          <a:p>
            <a:pPr lvl="3"/>
            <a:r>
              <a:rPr lang="en-US" dirty="0" smtClean="0">
                <a:latin typeface="Glypha LT Std" pitchFamily="18" charset="0"/>
              </a:rPr>
              <a:t>Deferred outflows/inflows based on actuarial gains and losses</a:t>
            </a:r>
          </a:p>
          <a:p>
            <a:pPr lvl="3"/>
            <a:r>
              <a:rPr lang="en-US" dirty="0" smtClean="0">
                <a:latin typeface="Glypha LT Std" pitchFamily="18" charset="0"/>
              </a:rPr>
              <a:t>Pension expense</a:t>
            </a:r>
          </a:p>
        </p:txBody>
      </p:sp>
      <p:sp>
        <p:nvSpPr>
          <p:cNvPr id="4" name="Slide Number Placeholder 3"/>
          <p:cNvSpPr>
            <a:spLocks noGrp="1"/>
          </p:cNvSpPr>
          <p:nvPr>
            <p:ph type="sldNum" sz="quarter" idx="12"/>
          </p:nvPr>
        </p:nvSpPr>
        <p:spPr>
          <a:xfrm>
            <a:off x="4419600" y="6356350"/>
            <a:ext cx="304800" cy="365125"/>
          </a:xfrm>
        </p:spPr>
        <p:txBody>
          <a:bodyPr/>
          <a:lstStyle/>
          <a:p>
            <a:r>
              <a:rPr lang="en-US" dirty="0" smtClean="0"/>
              <a:t>4</a:t>
            </a:r>
            <a:endParaRPr lang="en-US" dirty="0"/>
          </a:p>
        </p:txBody>
      </p:sp>
    </p:spTree>
    <p:extLst>
      <p:ext uri="{BB962C8B-B14F-4D97-AF65-F5344CB8AC3E}">
        <p14:creationId xmlns:p14="http://schemas.microsoft.com/office/powerpoint/2010/main" xmlns="" val="8489406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GASB Update</a:t>
            </a:r>
            <a:endParaRPr lang="en-US" dirty="0"/>
          </a:p>
        </p:txBody>
      </p:sp>
      <p:sp>
        <p:nvSpPr>
          <p:cNvPr id="3" name="Content Placeholder 2"/>
          <p:cNvSpPr>
            <a:spLocks noGrp="1"/>
          </p:cNvSpPr>
          <p:nvPr>
            <p:ph idx="1"/>
          </p:nvPr>
        </p:nvSpPr>
        <p:spPr/>
        <p:txBody>
          <a:bodyPr>
            <a:normAutofit/>
          </a:bodyPr>
          <a:lstStyle/>
          <a:p>
            <a:r>
              <a:rPr lang="en-US" b="1" dirty="0" smtClean="0">
                <a:latin typeface="Glypha LT Std" pitchFamily="18" charset="0"/>
              </a:rPr>
              <a:t>Statement No. 68 (continued)</a:t>
            </a:r>
          </a:p>
          <a:p>
            <a:pPr lvl="1"/>
            <a:r>
              <a:rPr lang="en-US" dirty="0" smtClean="0">
                <a:latin typeface="Glypha LT Std" pitchFamily="18" charset="0"/>
              </a:rPr>
              <a:t>Potential Solution to Plan Net Position</a:t>
            </a:r>
          </a:p>
          <a:p>
            <a:pPr lvl="2">
              <a:buFont typeface="Wingdings" pitchFamily="2" charset="2"/>
              <a:buChar char="§"/>
            </a:pPr>
            <a:r>
              <a:rPr lang="en-US" dirty="0" smtClean="0">
                <a:latin typeface="Glypha LT Std" pitchFamily="18" charset="0"/>
              </a:rPr>
              <a:t>Include supplemental condensed schedule of “changes in plan net position” </a:t>
            </a:r>
            <a:r>
              <a:rPr lang="en-US" u="sng" dirty="0" smtClean="0">
                <a:latin typeface="Glypha LT Std" pitchFamily="18" charset="0"/>
              </a:rPr>
              <a:t>by employer</a:t>
            </a:r>
            <a:r>
              <a:rPr lang="en-US" dirty="0" smtClean="0">
                <a:latin typeface="Glypha LT Std" pitchFamily="18" charset="0"/>
              </a:rPr>
              <a:t> in plan financial statements for which plan auditor engaged to provide opinion.</a:t>
            </a:r>
          </a:p>
          <a:p>
            <a:pPr lvl="2">
              <a:buFont typeface="Wingdings" pitchFamily="2" charset="2"/>
              <a:buChar char="§"/>
            </a:pPr>
            <a:r>
              <a:rPr lang="en-US" dirty="0" smtClean="0">
                <a:latin typeface="Glypha LT Std" pitchFamily="18" charset="0"/>
              </a:rPr>
              <a:t>Plan auditor engaged to issue SOC 1 (type 2) report on allocation of inflows (i.e. contributions, investment income, etc.) and outflows (i.e. benefit payments, administrative expenses, etc.) of plan to individual employer accounts.</a:t>
            </a:r>
          </a:p>
          <a:p>
            <a:pPr marL="0" indent="0">
              <a:buNone/>
            </a:pPr>
            <a:endParaRPr lang="en-US" sz="2800" dirty="0"/>
          </a:p>
        </p:txBody>
      </p:sp>
      <p:sp>
        <p:nvSpPr>
          <p:cNvPr id="4" name="Slide Number Placeholder 3"/>
          <p:cNvSpPr>
            <a:spLocks noGrp="1"/>
          </p:cNvSpPr>
          <p:nvPr>
            <p:ph type="sldNum" sz="quarter" idx="12"/>
          </p:nvPr>
        </p:nvSpPr>
        <p:spPr>
          <a:xfrm>
            <a:off x="4409661" y="6356350"/>
            <a:ext cx="324678" cy="365125"/>
          </a:xfrm>
        </p:spPr>
        <p:txBody>
          <a:bodyPr/>
          <a:lstStyle/>
          <a:p>
            <a:r>
              <a:rPr lang="en-US" dirty="0" smtClean="0"/>
              <a:t>5</a:t>
            </a:r>
            <a:endParaRPr lang="en-US" dirty="0"/>
          </a:p>
        </p:txBody>
      </p:sp>
    </p:spTree>
    <p:extLst>
      <p:ext uri="{BB962C8B-B14F-4D97-AF65-F5344CB8AC3E}">
        <p14:creationId xmlns:p14="http://schemas.microsoft.com/office/powerpoint/2010/main" xmlns="" val="14937392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GASB Update</a:t>
            </a:r>
            <a:endParaRPr lang="en-US" dirty="0"/>
          </a:p>
        </p:txBody>
      </p:sp>
      <p:sp>
        <p:nvSpPr>
          <p:cNvPr id="3" name="Content Placeholder 2"/>
          <p:cNvSpPr>
            <a:spLocks noGrp="1"/>
          </p:cNvSpPr>
          <p:nvPr>
            <p:ph idx="1"/>
          </p:nvPr>
        </p:nvSpPr>
        <p:spPr>
          <a:ln>
            <a:noFill/>
          </a:ln>
        </p:spPr>
        <p:txBody>
          <a:bodyPr>
            <a:normAutofit fontScale="92500" lnSpcReduction="20000"/>
          </a:bodyPr>
          <a:lstStyle/>
          <a:p>
            <a:r>
              <a:rPr lang="en-US" b="1" dirty="0" smtClean="0">
                <a:latin typeface="Glypha LT Std" pitchFamily="18" charset="0"/>
              </a:rPr>
              <a:t>Statement No. 68 (continued)</a:t>
            </a:r>
          </a:p>
          <a:p>
            <a:pPr lvl="1"/>
            <a:r>
              <a:rPr lang="en-US" dirty="0" smtClean="0">
                <a:latin typeface="Glypha LT Std" pitchFamily="18" charset="0"/>
              </a:rPr>
              <a:t>Potential Solution to Total Pension Liability, Deferred Outflows/Inflows, and Pension Expense</a:t>
            </a:r>
          </a:p>
          <a:p>
            <a:pPr lvl="2">
              <a:buFont typeface="Wingdings" pitchFamily="2" charset="2"/>
              <a:buChar char="§"/>
            </a:pPr>
            <a:r>
              <a:rPr lang="en-US" dirty="0" smtClean="0">
                <a:latin typeface="Glypha LT Std" pitchFamily="18" charset="0"/>
              </a:rPr>
              <a:t>Plan auditor engaged to issue SOC 1 (type 2) report on census data controlled by plan (i.e. retired employees).</a:t>
            </a:r>
          </a:p>
          <a:p>
            <a:pPr lvl="3"/>
            <a:r>
              <a:rPr lang="en-US" sz="1900" dirty="0" smtClean="0">
                <a:latin typeface="Glypha LT Std" pitchFamily="18" charset="0"/>
              </a:rPr>
              <a:t>User controls at the plan level – Plan controls most of the information needed by the actuary (inactives/retirees).</a:t>
            </a:r>
          </a:p>
          <a:p>
            <a:pPr lvl="3"/>
            <a:r>
              <a:rPr lang="en-US" sz="1900" dirty="0" smtClean="0">
                <a:latin typeface="Glypha LT Std" pitchFamily="18" charset="0"/>
              </a:rPr>
              <a:t>User controls at the employer level – Employer controls the active employee information.</a:t>
            </a:r>
          </a:p>
          <a:p>
            <a:pPr lvl="2">
              <a:buFont typeface="Wingdings" pitchFamily="2" charset="2"/>
              <a:buChar char="§"/>
            </a:pPr>
            <a:r>
              <a:rPr lang="en-US" dirty="0" smtClean="0">
                <a:latin typeface="Glypha LT Std" pitchFamily="18" charset="0"/>
              </a:rPr>
              <a:t>Plan actuary issues separate actuarial report for each participating employer which includes net pension liability, deferred outflows/inflows by type and year, pension expense, and discount rate calculation.</a:t>
            </a:r>
          </a:p>
          <a:p>
            <a:pPr lvl="3"/>
            <a:r>
              <a:rPr lang="en-US" sz="1900" dirty="0" smtClean="0">
                <a:latin typeface="Glypha LT Std" pitchFamily="18" charset="0"/>
              </a:rPr>
              <a:t>Employer management and employer auditor rely on actuary as management specialist for total pension liability for individual employer.</a:t>
            </a:r>
            <a:endParaRPr lang="en-US" sz="1900" dirty="0">
              <a:latin typeface="Glypha LT Std" pitchFamily="18" charset="0"/>
            </a:endParaRPr>
          </a:p>
          <a:p>
            <a:pPr marL="0" indent="0">
              <a:buNone/>
            </a:pPr>
            <a:endParaRPr lang="en-US" dirty="0"/>
          </a:p>
          <a:p>
            <a:endParaRPr lang="en-US" dirty="0"/>
          </a:p>
        </p:txBody>
      </p:sp>
      <p:sp>
        <p:nvSpPr>
          <p:cNvPr id="4" name="Slide Number Placeholder 3"/>
          <p:cNvSpPr>
            <a:spLocks noGrp="1"/>
          </p:cNvSpPr>
          <p:nvPr>
            <p:ph type="sldNum" sz="quarter" idx="12"/>
          </p:nvPr>
        </p:nvSpPr>
        <p:spPr>
          <a:xfrm>
            <a:off x="4404692" y="6356350"/>
            <a:ext cx="334617" cy="365125"/>
          </a:xfrm>
        </p:spPr>
        <p:txBody>
          <a:bodyPr/>
          <a:lstStyle/>
          <a:p>
            <a:r>
              <a:rPr lang="en-US" dirty="0" smtClean="0"/>
              <a:t>6</a:t>
            </a:r>
            <a:endParaRPr lang="en-US" dirty="0"/>
          </a:p>
        </p:txBody>
      </p:sp>
    </p:spTree>
    <p:extLst>
      <p:ext uri="{BB962C8B-B14F-4D97-AF65-F5344CB8AC3E}">
        <p14:creationId xmlns:p14="http://schemas.microsoft.com/office/powerpoint/2010/main" xmlns="" val="14969276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GASB Update</a:t>
            </a:r>
            <a:endParaRPr lang="en-US" dirty="0"/>
          </a:p>
        </p:txBody>
      </p:sp>
      <p:sp>
        <p:nvSpPr>
          <p:cNvPr id="4" name="Slide Number Placeholder 3"/>
          <p:cNvSpPr>
            <a:spLocks noGrp="1"/>
          </p:cNvSpPr>
          <p:nvPr>
            <p:ph type="sldNum" sz="quarter" idx="12"/>
          </p:nvPr>
        </p:nvSpPr>
        <p:spPr>
          <a:xfrm>
            <a:off x="4434509" y="6356350"/>
            <a:ext cx="274983" cy="365125"/>
          </a:xfrm>
        </p:spPr>
        <p:txBody>
          <a:bodyPr/>
          <a:lstStyle/>
          <a:p>
            <a:r>
              <a:rPr lang="en-US" dirty="0" smtClean="0"/>
              <a:t>7</a:t>
            </a:r>
            <a:endParaRPr lang="en-US" dirty="0"/>
          </a:p>
        </p:txBody>
      </p:sp>
      <p:sp>
        <p:nvSpPr>
          <p:cNvPr id="6" name="Content Placeholder 2"/>
          <p:cNvSpPr>
            <a:spLocks noGrp="1"/>
          </p:cNvSpPr>
          <p:nvPr>
            <p:ph idx="1"/>
          </p:nvPr>
        </p:nvSpPr>
        <p:spPr>
          <a:xfrm>
            <a:off x="457200" y="1600200"/>
            <a:ext cx="8229600" cy="4525963"/>
          </a:xfrm>
        </p:spPr>
        <p:txBody>
          <a:bodyPr>
            <a:normAutofit fontScale="92500"/>
          </a:bodyPr>
          <a:lstStyle/>
          <a:p>
            <a:r>
              <a:rPr lang="en-US" b="1" dirty="0" smtClean="0">
                <a:latin typeface="Glypha LT Std" pitchFamily="18" charset="0"/>
              </a:rPr>
              <a:t>Statement No. 68 (concluded)</a:t>
            </a:r>
          </a:p>
          <a:p>
            <a:pPr lvl="1"/>
            <a:r>
              <a:rPr lang="en-US" dirty="0" smtClean="0">
                <a:latin typeface="Glypha LT Std" pitchFamily="18" charset="0"/>
              </a:rPr>
              <a:t>Potential Solution to Total Pension Liability, Deferred Outflows/Inflows, and Pension Expense (concluded)</a:t>
            </a:r>
          </a:p>
          <a:p>
            <a:pPr lvl="2">
              <a:buFont typeface="Wingdings" pitchFamily="2" charset="2"/>
              <a:buChar char="§"/>
            </a:pPr>
            <a:r>
              <a:rPr lang="en-US" dirty="0" smtClean="0">
                <a:latin typeface="Glypha LT Std" pitchFamily="18" charset="0"/>
              </a:rPr>
              <a:t>Employer auditor tests census data of active employees and confirms actuarial information used by actuary.</a:t>
            </a:r>
          </a:p>
          <a:p>
            <a:pPr lvl="2">
              <a:buFont typeface="Wingdings" pitchFamily="2" charset="2"/>
              <a:buChar char="§"/>
            </a:pPr>
            <a:r>
              <a:rPr lang="en-US" dirty="0" smtClean="0">
                <a:latin typeface="Glypha LT Std" pitchFamily="18" charset="0"/>
              </a:rPr>
              <a:t>Employer and employer auditor responsible for validating deferred outflows/inflows and pension expense related to individual employer.</a:t>
            </a:r>
          </a:p>
          <a:p>
            <a:pPr lvl="3"/>
            <a:r>
              <a:rPr lang="en-US" dirty="0" smtClean="0">
                <a:latin typeface="Glypha LT Std" pitchFamily="18" charset="0"/>
              </a:rPr>
              <a:t>Deferred outflows/inflows resulting from current year can be recalculated from condensed statement of changes in plan net position (by employer) included as supplemental information in plan financial statements.</a:t>
            </a:r>
          </a:p>
          <a:p>
            <a:pPr lvl="3"/>
            <a:r>
              <a:rPr lang="en-US" dirty="0" smtClean="0">
                <a:latin typeface="Glypha LT Std" pitchFamily="18" charset="0"/>
              </a:rPr>
              <a:t>Rely on actuarial report for deferred outflows/inflows related to actuarial experience.</a:t>
            </a:r>
            <a:endParaRPr lang="en-US" dirty="0">
              <a:latin typeface="Glypha LT Std" pitchFamily="18" charset="0"/>
            </a:endParaRPr>
          </a:p>
          <a:p>
            <a:pPr marL="0" indent="0">
              <a:buNone/>
            </a:pPr>
            <a:endParaRPr lang="en-US" dirty="0"/>
          </a:p>
          <a:p>
            <a:endParaRPr lang="en-US" dirty="0"/>
          </a:p>
        </p:txBody>
      </p:sp>
    </p:spTree>
    <p:extLst>
      <p:ext uri="{BB962C8B-B14F-4D97-AF65-F5344CB8AC3E}">
        <p14:creationId xmlns:p14="http://schemas.microsoft.com/office/powerpoint/2010/main" xmlns="" val="21399699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GASB Update</a:t>
            </a:r>
            <a:endParaRPr lang="en-US" dirty="0"/>
          </a:p>
        </p:txBody>
      </p:sp>
      <p:sp>
        <p:nvSpPr>
          <p:cNvPr id="4" name="Slide Number Placeholder 3"/>
          <p:cNvSpPr>
            <a:spLocks noGrp="1"/>
          </p:cNvSpPr>
          <p:nvPr>
            <p:ph type="sldNum" sz="quarter" idx="12"/>
          </p:nvPr>
        </p:nvSpPr>
        <p:spPr>
          <a:xfrm>
            <a:off x="4434509" y="6356350"/>
            <a:ext cx="274983" cy="365125"/>
          </a:xfrm>
        </p:spPr>
        <p:txBody>
          <a:bodyPr/>
          <a:lstStyle/>
          <a:p>
            <a:r>
              <a:rPr lang="en-US" dirty="0" smtClean="0"/>
              <a:t>8</a:t>
            </a:r>
            <a:endParaRPr lang="en-US" dirty="0"/>
          </a:p>
        </p:txBody>
      </p:sp>
      <p:sp>
        <p:nvSpPr>
          <p:cNvPr id="6" name="Content Placeholder 2"/>
          <p:cNvSpPr>
            <a:spLocks noGrp="1"/>
          </p:cNvSpPr>
          <p:nvPr>
            <p:ph idx="1"/>
          </p:nvPr>
        </p:nvSpPr>
        <p:spPr>
          <a:xfrm>
            <a:off x="457200" y="1600200"/>
            <a:ext cx="8229600" cy="4525963"/>
          </a:xfrm>
        </p:spPr>
        <p:txBody>
          <a:bodyPr>
            <a:normAutofit/>
          </a:bodyPr>
          <a:lstStyle/>
          <a:p>
            <a:r>
              <a:rPr lang="en-US" b="1" dirty="0" smtClean="0">
                <a:latin typeface="Glypha LT Std" pitchFamily="18" charset="0"/>
              </a:rPr>
              <a:t>GASB is considering changes to Other Postemployment Benefits (OPEB), similar to pension accounting. </a:t>
            </a:r>
          </a:p>
          <a:p>
            <a:pPr lvl="1"/>
            <a:r>
              <a:rPr lang="en-US" dirty="0" smtClean="0">
                <a:latin typeface="Glypha LT Std" pitchFamily="18" charset="0"/>
              </a:rPr>
              <a:t>An exposure draft is still yet to be released. </a:t>
            </a:r>
          </a:p>
          <a:p>
            <a:pPr lvl="1"/>
            <a:r>
              <a:rPr lang="en-US" dirty="0" smtClean="0">
                <a:latin typeface="Glypha LT Std" pitchFamily="18" charset="0"/>
              </a:rPr>
              <a:t>Now estimating implementation date 2 ½ to 3 years after pension accounting.</a:t>
            </a:r>
            <a:endParaRPr lang="en-US" dirty="0">
              <a:latin typeface="Glypha LT Std" pitchFamily="18" charset="0"/>
            </a:endParaRPr>
          </a:p>
          <a:p>
            <a:pPr marL="0" indent="0">
              <a:buNone/>
            </a:pPr>
            <a:endParaRPr lang="en-US" dirty="0"/>
          </a:p>
          <a:p>
            <a:endParaRPr lang="en-US" dirty="0"/>
          </a:p>
        </p:txBody>
      </p:sp>
    </p:spTree>
    <p:extLst>
      <p:ext uri="{BB962C8B-B14F-4D97-AF65-F5344CB8AC3E}">
        <p14:creationId xmlns:p14="http://schemas.microsoft.com/office/powerpoint/2010/main" xmlns="" val="3142770603"/>
      </p:ext>
    </p:extLst>
  </p:cSld>
  <p:clrMapOvr>
    <a:masterClrMapping/>
  </p:clrMapOvr>
</p:sld>
</file>

<file path=ppt/theme/theme1.xml><?xml version="1.0" encoding="utf-8"?>
<a:theme xmlns:a="http://schemas.openxmlformats.org/drawingml/2006/main" name="UBH &amp; Ides 1 &amp; 2 Audit Results Presentation FY1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FB2D88CC0CEF34BB10750F0346D22AB" ma:contentTypeVersion="0" ma:contentTypeDescription="Create a new document." ma:contentTypeScope="" ma:versionID="cf08e7e92def16fbce1563663cc9f914">
  <xsd:schema xmlns:xsd="http://www.w3.org/2001/XMLSchema" xmlns:p="http://schemas.microsoft.com/office/2006/metadata/properties" targetNamespace="http://schemas.microsoft.com/office/2006/metadata/properties" ma:root="true" ma:fieldsID="64acb89bf62660624f990b442efdfe4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Item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p:properties xmlns:p="http://schemas.microsoft.com/office/2006/metadata/properties" xmlns:xsi="http://www.w3.org/2001/XMLSchema-instanc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11114B7-BD46-49BB-925B-AFFEAF7F333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C2AFF06A-42FC-487F-A94D-3D915F3C0404}">
  <ds:schemaRefs>
    <ds:schemaRef ds:uri="http://schemas.openxmlformats.org/package/2006/metadata/core-properties"/>
    <ds:schemaRef ds:uri="http://purl.org/dc/elements/1.1/"/>
    <ds:schemaRef ds:uri="http://purl.org/dc/dcmitype/"/>
    <ds:schemaRef ds:uri="http://www.w3.org/XML/1998/namespace"/>
    <ds:schemaRef ds:uri="http://schemas.microsoft.com/office/2006/documentManagement/types"/>
    <ds:schemaRef ds:uri="http://schemas.microsoft.com/office/2006/metadata/properties"/>
    <ds:schemaRef ds:uri="http://purl.org/dc/terms/"/>
  </ds:schemaRefs>
</ds:datastoreItem>
</file>

<file path=customXml/itemProps3.xml><?xml version="1.0" encoding="utf-8"?>
<ds:datastoreItem xmlns:ds="http://schemas.openxmlformats.org/officeDocument/2006/customXml" ds:itemID="{7E9DB64E-4890-4993-87CB-D6BE321E92D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UBH &amp; Ides 1 &amp; 2 Audit Results Presentation FY13</Template>
  <TotalTime>653</TotalTime>
  <Words>1979</Words>
  <Application>Microsoft Office PowerPoint</Application>
  <PresentationFormat>On-screen Show (4:3)</PresentationFormat>
  <Paragraphs>212</Paragraphs>
  <Slides>26</Slides>
  <Notes>26</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UBH &amp; Ides 1 &amp; 2 Audit Results Presentation FY13</vt:lpstr>
      <vt:lpstr>Slide 1</vt:lpstr>
      <vt:lpstr>Michelle Fowler, CPA</vt:lpstr>
      <vt:lpstr>Agenda</vt:lpstr>
      <vt:lpstr>GASB Update</vt:lpstr>
      <vt:lpstr>GASB Update</vt:lpstr>
      <vt:lpstr>GASB Update</vt:lpstr>
      <vt:lpstr>GASB Update</vt:lpstr>
      <vt:lpstr>GASB Update</vt:lpstr>
      <vt:lpstr>GASB Update</vt:lpstr>
      <vt:lpstr>GASB Update</vt:lpstr>
      <vt:lpstr>GASB Update</vt:lpstr>
      <vt:lpstr>GASB Update</vt:lpstr>
      <vt:lpstr>FASB Update</vt:lpstr>
      <vt:lpstr>FASB Update</vt:lpstr>
      <vt:lpstr>FASB Update</vt:lpstr>
      <vt:lpstr>FASB Update</vt:lpstr>
      <vt:lpstr>FASB Update</vt:lpstr>
      <vt:lpstr>FASB Update</vt:lpstr>
      <vt:lpstr>FASB Update</vt:lpstr>
      <vt:lpstr>Data Collection Form Filing</vt:lpstr>
      <vt:lpstr>Data Collection Form Filing</vt:lpstr>
      <vt:lpstr>Form 990 - Governing Body</vt:lpstr>
      <vt:lpstr>Affordable Care Act (ACA)</vt:lpstr>
      <vt:lpstr>Enterprise Risk Management (ERM)</vt:lpstr>
      <vt:lpstr>Enterprise Risk Management (ERM)</vt:lpstr>
      <vt:lpstr>Enterprise Risk Management (ERM)</vt:lpstr>
    </vt:vector>
  </TitlesOfParts>
  <Company>Rehmann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Jessica L. Buhrow</dc:creator>
  <cp:lastModifiedBy>schereri</cp:lastModifiedBy>
  <cp:revision>67</cp:revision>
  <cp:lastPrinted>2013-11-07T13:55:01Z</cp:lastPrinted>
  <dcterms:created xsi:type="dcterms:W3CDTF">2013-10-25T14:14:52Z</dcterms:created>
  <dcterms:modified xsi:type="dcterms:W3CDTF">2013-11-11T15:09:31Z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0x0101006FB2D88CC0CEF34BB10750F0346D22AB</vt:lpwstr>
  </property>
</Properties>
</file>