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79" r:id="rId3"/>
    <p:sldId id="281" r:id="rId4"/>
    <p:sldId id="283" r:id="rId5"/>
    <p:sldId id="270" r:id="rId6"/>
    <p:sldId id="290" r:id="rId7"/>
    <p:sldId id="284" r:id="rId8"/>
    <p:sldId id="285" r:id="rId9"/>
    <p:sldId id="276" r:id="rId10"/>
    <p:sldId id="291" r:id="rId11"/>
    <p:sldId id="292" r:id="rId12"/>
    <p:sldId id="294" r:id="rId13"/>
    <p:sldId id="295" r:id="rId14"/>
    <p:sldId id="278" r:id="rId15"/>
  </p:sldIdLst>
  <p:sldSz cx="9144000" cy="514826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15" autoAdjust="0"/>
  </p:normalViewPr>
  <p:slideViewPr>
    <p:cSldViewPr snapToGrid="0" snapToObjects="1">
      <p:cViewPr varScale="1">
        <p:scale>
          <a:sx n="121" d="100"/>
          <a:sy n="121" d="100"/>
        </p:scale>
        <p:origin x="126" y="108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7E95FAAE-0D11-43FE-9A12-E44A37EADB0E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39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C842A85-0A7E-4014-B903-001763E65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1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ic_Building_B_06_2012_0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928" cy="5148263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5072" y="0"/>
            <a:ext cx="9144000" cy="5148263"/>
          </a:xfrm>
        </p:spPr>
        <p:txBody>
          <a:bodyPr tIns="2103120">
            <a:normAutofit/>
          </a:bodyPr>
          <a:lstStyle>
            <a:lvl1pPr marL="0" indent="0" algn="ctr">
              <a:buNone/>
              <a:defRPr sz="1800" b="1" i="0"/>
            </a:lvl1pPr>
          </a:lstStyle>
          <a:p>
            <a:r>
              <a:rPr lang="en-US" dirty="0" smtClean="0"/>
              <a:t>Click icon below to insert your cover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8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tom band w-logo_Page_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8804"/>
            <a:ext cx="9144000" cy="9144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237932" y="1155975"/>
            <a:ext cx="6639654" cy="110354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056634"/>
            <a:ext cx="2057400" cy="397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t" anchorCtr="1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5" name="Picture 4" descr="Top Image 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7932" y="2359815"/>
            <a:ext cx="6596744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ttom band w-logo_Page_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8804"/>
            <a:ext cx="9144000" cy="9144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237932" y="1155975"/>
            <a:ext cx="6639654" cy="110354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056634"/>
            <a:ext cx="2057400" cy="397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t" anchorCtr="1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" name="Picture 1" descr="Top Image 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36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7012" y="2372515"/>
            <a:ext cx="6596744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Cove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72" y="-1"/>
            <a:ext cx="9136354" cy="51482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563" y="159025"/>
            <a:ext cx="6596743" cy="110354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562" y="1305715"/>
            <a:ext cx="6596744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9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Covers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563" y="159025"/>
            <a:ext cx="4716237" cy="110354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562" y="1305715"/>
            <a:ext cx="3674838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7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Covers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563" y="159025"/>
            <a:ext cx="4398737" cy="11035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562" y="1305715"/>
            <a:ext cx="3776438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8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Covers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563" y="159025"/>
            <a:ext cx="8811987" cy="11035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5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 band n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0213"/>
            <a:ext cx="914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37013" y="1155975"/>
            <a:ext cx="6596743" cy="110354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7012" y="2302665"/>
            <a:ext cx="6596744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056634"/>
            <a:ext cx="2057400" cy="397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t" anchorCtr="1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5" name="Picture 4" descr="Top Image 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6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37013" y="1155975"/>
            <a:ext cx="6596743" cy="110354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4" name="Picture 3" descr="Bottom band w-logo_Page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7957"/>
            <a:ext cx="9144000" cy="914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7012" y="2302665"/>
            <a:ext cx="6596744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056634"/>
            <a:ext cx="2057400" cy="397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t" anchorCtr="1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5" name="Picture 4" descr="Top Image 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7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ttom band w-logo_Page_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8804"/>
            <a:ext cx="9144000" cy="9144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237932" y="1155975"/>
            <a:ext cx="6639654" cy="110354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056634"/>
            <a:ext cx="2057400" cy="397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t" anchorCtr="1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" name="Picture 1" descr="Top Image 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7012" y="2391565"/>
            <a:ext cx="6596744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8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tom band w-logo_Page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8804"/>
            <a:ext cx="9144000" cy="9144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237932" y="1155975"/>
            <a:ext cx="6639654" cy="110354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056634"/>
            <a:ext cx="2057400" cy="397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t" anchorCtr="1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5" name="Picture 4" descr="Top Image 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7932" y="2359815"/>
            <a:ext cx="6596744" cy="21643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0" dirty="0" smtClean="0"/>
              <a:t>Click to add title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/>
              <a:t>Click to add bulleted text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81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1" r:id="rId4"/>
    <p:sldLayoutId id="2147483662" r:id="rId5"/>
    <p:sldLayoutId id="2147483649" r:id="rId6"/>
    <p:sldLayoutId id="2147483663" r:id="rId7"/>
    <p:sldLayoutId id="2147483654" r:id="rId8"/>
    <p:sldLayoutId id="2147483656" r:id="rId9"/>
    <p:sldLayoutId id="2147483657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857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3200" b="0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63" y="159024"/>
            <a:ext cx="4781088" cy="1835145"/>
          </a:xfrm>
        </p:spPr>
        <p:txBody>
          <a:bodyPr>
            <a:normAutofit/>
          </a:bodyPr>
          <a:lstStyle/>
          <a:p>
            <a:r>
              <a:rPr lang="en-US" sz="2800" dirty="0"/>
              <a:t>Default Aversion – Progressive Steps Toward a Long-term 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8179"/>
            <a:ext cx="4615720" cy="1819072"/>
          </a:xfrm>
        </p:spPr>
        <p:txBody>
          <a:bodyPr>
            <a:normAutofit/>
          </a:bodyPr>
          <a:lstStyle/>
          <a:p>
            <a:pPr defTabSz="914363">
              <a:defRPr/>
            </a:pPr>
            <a:r>
              <a:rPr lang="en-US" dirty="0"/>
              <a:t>Becky </a:t>
            </a:r>
            <a:r>
              <a:rPr lang="en-US" dirty="0" smtClean="0"/>
              <a:t>Powell-Default </a:t>
            </a:r>
            <a:r>
              <a:rPr lang="en-US" dirty="0"/>
              <a:t>Aversion Coordinator </a:t>
            </a:r>
          </a:p>
          <a:p>
            <a:pPr defTabSz="914363">
              <a:defRPr/>
            </a:pPr>
            <a:r>
              <a:rPr lang="en-US" dirty="0"/>
              <a:t>Ann Isackson-Director of Financial </a:t>
            </a:r>
            <a:r>
              <a:rPr lang="en-US" dirty="0" smtClean="0"/>
              <a:t>Aid</a:t>
            </a:r>
          </a:p>
          <a:p>
            <a:pPr defTabSz="914363">
              <a:defRPr/>
            </a:pPr>
            <a:r>
              <a:rPr lang="en-US" dirty="0" smtClean="0"/>
              <a:t>Grand </a:t>
            </a:r>
            <a:r>
              <a:rPr lang="en-US" dirty="0"/>
              <a:t>Rapids Community College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Current and Future Initiatives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7012" y="2302665"/>
            <a:ext cx="6596744" cy="2442872"/>
          </a:xfrm>
        </p:spPr>
        <p:txBody>
          <a:bodyPr>
            <a:normAutofit fontScale="77500" lnSpcReduction="20000"/>
          </a:bodyPr>
          <a:lstStyle/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New Student Outreach</a:t>
            </a:r>
          </a:p>
          <a:p>
            <a:pPr marL="800082" lvl="1" indent="-34290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Develop CRM messaging to new and prospective students focused on paying for college and responsible borrowing; develop Paying for College microsite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800082" lvl="1" indent="-34290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Incorporate financial literacy components into in-person and </a:t>
            </a:r>
            <a:r>
              <a:rPr lang="en-US" sz="1900" dirty="0" smtClean="0">
                <a:solidFill>
                  <a:schemeClr val="tx1"/>
                </a:solidFill>
              </a:rPr>
              <a:t/>
            </a:r>
            <a:br>
              <a:rPr lang="en-US" sz="19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online </a:t>
            </a:r>
            <a:r>
              <a:rPr lang="en-US" sz="1900" dirty="0">
                <a:solidFill>
                  <a:schemeClr val="tx1"/>
                </a:solidFill>
              </a:rPr>
              <a:t>orientation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800082" lvl="1" indent="-34290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Build partnerships and create buy-in of faculty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800082" lvl="1" indent="-34290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Introduce financial literacy into all first year experience courses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995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Current and Future Initiatives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7012" y="2302665"/>
            <a:ext cx="6596744" cy="2442872"/>
          </a:xfrm>
        </p:spPr>
        <p:txBody>
          <a:bodyPr>
            <a:normAutofit fontScale="77500" lnSpcReduction="20000"/>
          </a:bodyPr>
          <a:lstStyle/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Returning Student Outreach</a:t>
            </a: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Develop a student leader peer mentoring program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Leverage texting and CRM software to deliver informational messaging to students</a:t>
            </a:r>
          </a:p>
          <a:p>
            <a:pPr marL="1200113" lvl="2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At time of loan award and disbursements</a:t>
            </a:r>
          </a:p>
          <a:p>
            <a:pPr marL="1200113" lvl="2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During SAP warning semester</a:t>
            </a:r>
          </a:p>
          <a:p>
            <a:pPr marL="1200113" lvl="2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When student has attempted between 30 and 40 credits</a:t>
            </a:r>
          </a:p>
          <a:p>
            <a:pPr marL="1200113" lvl="2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When student is nearing aggregate loan limits</a:t>
            </a:r>
          </a:p>
          <a:p>
            <a:pPr marL="1200113" lvl="2" indent="-285750" algn="l" defTabSz="914363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Integrate financial literacy materials into academic probation success workshop</a:t>
            </a:r>
          </a:p>
          <a:p>
            <a:endParaRPr lang="en-US" dirty="0"/>
          </a:p>
        </p:txBody>
      </p:sp>
      <p:pic>
        <p:nvPicPr>
          <p:cNvPr id="7" name="Picture Placeholder 6" descr="Tutoring_F_11_2011_05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4" r="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68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Current and Future Initiatives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7012" y="2302665"/>
            <a:ext cx="6596744" cy="2442872"/>
          </a:xfrm>
        </p:spPr>
        <p:txBody>
          <a:bodyPr>
            <a:normAutofit fontScale="77500" lnSpcReduction="20000"/>
          </a:bodyPr>
          <a:lstStyle/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Departing Student Outreach</a:t>
            </a: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Identify and connect with students for whom return of funds calculations have been completed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Provide loan counseling and repayment information at annual Gradfest event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Pilot in-person exit loan counseling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CRM and text messaging triggered by petitions to graduate, transcript requests, return following academic suspension</a:t>
            </a:r>
          </a:p>
          <a:p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49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Current and Future Initiatives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7012" y="2302665"/>
            <a:ext cx="6596744" cy="2442872"/>
          </a:xfrm>
        </p:spPr>
        <p:txBody>
          <a:bodyPr>
            <a:normAutofit fontScale="77500" lnSpcReduction="20000"/>
          </a:bodyPr>
          <a:lstStyle/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Delinquency Outreach</a:t>
            </a:r>
            <a:endParaRPr lang="en-US" sz="1900" dirty="0"/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Use of NSLDS reports to identify delinquent borrowers</a:t>
            </a:r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Contract with ASA $ALT for delinquency contact and resolution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Develop process to ensure updated student contact information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Additional phone, text, email and snail mail outreach by default aversion coordinators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Placeholder 4" descr="Students_Studying_Q_02_2012_025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4" r="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09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61" y="-171715"/>
            <a:ext cx="4716237" cy="1103540"/>
          </a:xfrm>
        </p:spPr>
        <p:txBody>
          <a:bodyPr>
            <a:normAutofit/>
          </a:bodyPr>
          <a:lstStyle/>
          <a:p>
            <a:r>
              <a:rPr lang="en-US" sz="2800" dirty="0"/>
              <a:t>Contact Us!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213" y="931825"/>
            <a:ext cx="8049584" cy="3187925"/>
          </a:xfrm>
        </p:spPr>
        <p:txBody>
          <a:bodyPr numCol="2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1400" dirty="0"/>
              <a:t>Becky Powell</a:t>
            </a:r>
            <a:br>
              <a:rPr lang="en-US" altLang="en-US" sz="1400" dirty="0"/>
            </a:br>
            <a:r>
              <a:rPr lang="en-US" altLang="en-US" sz="1400" dirty="0"/>
              <a:t>Default Aversion Coordinator</a:t>
            </a:r>
          </a:p>
          <a:p>
            <a:pPr>
              <a:spcBef>
                <a:spcPct val="0"/>
              </a:spcBef>
            </a:pPr>
            <a:r>
              <a:rPr lang="en-US" altLang="en-US" sz="1400" dirty="0"/>
              <a:t>Grand Rapids Community </a:t>
            </a:r>
            <a:r>
              <a:rPr lang="en-US" altLang="en-US" sz="1400" dirty="0" smtClean="0"/>
              <a:t>College</a:t>
            </a:r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Phone: (616)234-3164</a:t>
            </a:r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Email: rebeccapowell1@grcc.edu</a:t>
            </a:r>
            <a:endParaRPr lang="en-US" altLang="en-US" sz="1400" dirty="0"/>
          </a:p>
          <a:p>
            <a:pPr>
              <a:spcBef>
                <a:spcPct val="0"/>
              </a:spcBef>
            </a:pP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 smtClean="0"/>
              <a:t>Ann Isackson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Director of Financial Aid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Grand Rapids Community College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Phone: (616)234-4059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Email: aisackson@grcc.edu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38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Cohort Default Rate History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28245"/>
              </p:ext>
            </p:extLst>
          </p:nvPr>
        </p:nvGraphicFramePr>
        <p:xfrm>
          <a:off x="2283045" y="2248212"/>
          <a:ext cx="5685760" cy="2468796"/>
        </p:xfrm>
        <a:graphic>
          <a:graphicData uri="http://schemas.openxmlformats.org/drawingml/2006/table">
            <a:tbl>
              <a:tblPr firstRow="1" bandRow="1"/>
              <a:tblGrid>
                <a:gridCol w="1421440"/>
                <a:gridCol w="1421440"/>
                <a:gridCol w="1421440"/>
                <a:gridCol w="1421440"/>
              </a:tblGrid>
              <a:tr h="53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Students in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Repayment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Students in Default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Cohort</a:t>
                      </a:r>
                      <a:r>
                        <a:rPr lang="en-US" sz="1800" baseline="0" dirty="0" smtClean="0"/>
                        <a:t> Default Rate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</a:tr>
              <a:tr h="3053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2008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2320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450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19.3%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</a:tr>
              <a:tr h="3053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2579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565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21.9%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</a:tr>
              <a:tr h="3053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3125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814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</a:tr>
              <a:tr h="3053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2011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4270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1131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26.4%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</a:tr>
              <a:tr h="3053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2012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5671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1399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24.6%</a:t>
                      </a:r>
                      <a:endParaRPr lang="en-US" sz="1800" dirty="0"/>
                    </a:p>
                  </a:txBody>
                  <a:tcPr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0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Our Contributing Factors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Enrollment spike due to national recession and high unemployment rates in Michigan</a:t>
            </a:r>
            <a:br>
              <a:rPr lang="en-US" dirty="0"/>
            </a:br>
            <a:endParaRPr lang="en-US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Lack of student preparedness, persistence and retention </a:t>
            </a:r>
            <a:br>
              <a:rPr lang="en-US" dirty="0"/>
            </a:br>
            <a:endParaRPr lang="en-US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Limitations on the ability to deny loans to high risk borrowers</a:t>
            </a:r>
            <a:br>
              <a:rPr lang="en-US" dirty="0"/>
            </a:br>
            <a:endParaRPr lang="en-US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Enrollment reporting errors</a:t>
            </a:r>
            <a:br>
              <a:rPr lang="en-US" dirty="0"/>
            </a:br>
            <a:endParaRPr lang="en-US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Auto packaging student loans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 b="14961"/>
          <a:stretch>
            <a:fillRect/>
          </a:stretch>
        </p:blipFill>
        <p:spPr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711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Loan Awarding Overview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011477"/>
              </p:ext>
            </p:extLst>
          </p:nvPr>
        </p:nvGraphicFramePr>
        <p:xfrm>
          <a:off x="2265645" y="2092928"/>
          <a:ext cx="6578005" cy="2812790"/>
        </p:xfrm>
        <a:graphic>
          <a:graphicData uri="http://schemas.openxmlformats.org/drawingml/2006/table">
            <a:tbl>
              <a:tblPr firstRow="1" bandRow="1"/>
              <a:tblGrid>
                <a:gridCol w="1405304"/>
                <a:gridCol w="727515"/>
                <a:gridCol w="747539"/>
                <a:gridCol w="734190"/>
                <a:gridCol w="747538"/>
                <a:gridCol w="727516"/>
                <a:gridCol w="740864"/>
                <a:gridCol w="747539"/>
              </a:tblGrid>
              <a:tr h="5790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14-15</a:t>
                      </a:r>
                      <a:endParaRPr lang="en-US" sz="18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13-14</a:t>
                      </a:r>
                      <a:endParaRPr lang="en-US" sz="18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12-13</a:t>
                      </a:r>
                      <a:endParaRPr lang="en-US" sz="18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11-12</a:t>
                      </a:r>
                      <a:endParaRPr lang="en-US" sz="18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10-11</a:t>
                      </a:r>
                      <a:endParaRPr lang="en-US" sz="18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09-10</a:t>
                      </a:r>
                      <a:endParaRPr lang="en-US" sz="18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08-09</a:t>
                      </a:r>
                      <a:endParaRPr lang="en-US" sz="18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</a:tr>
              <a:tr h="8273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 smtClean="0"/>
                        <a:t>Applicants </a:t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>Awarded Loans</a:t>
                      </a:r>
                      <a:endParaRPr lang="en-US" sz="15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15,666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17,656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18,548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18,997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18,800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7,250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5,596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</a:tr>
              <a:tr h="5790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 smtClean="0"/>
                        <a:t>Disbursed Loans</a:t>
                      </a:r>
                      <a:endParaRPr lang="en-US" sz="15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6,661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7,809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8,998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9,292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9,423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6,475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5,193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</a:tr>
              <a:tr h="8273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 smtClean="0"/>
                        <a:t>Loan Amount</a:t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>Totals</a:t>
                      </a:r>
                      <a:endParaRPr lang="en-US" sz="15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363" rtl="0" eaLnBrk="1" latinLnBrk="0" hangingPunct="1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$17.3M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$20.7M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$29.9M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$30.9M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$30.4M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$17.5M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dirty="0" smtClean="0"/>
                        <a:t>$17.6M</a:t>
                      </a:r>
                      <a:endParaRPr lang="en-US" sz="1300" dirty="0"/>
                    </a:p>
                  </a:txBody>
                  <a:tcPr marL="91438" marR="91438" marT="45677" marB="456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1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Cross-Divisional </a:t>
            </a:r>
            <a:br>
              <a:rPr lang="en-US" sz="2800" dirty="0"/>
            </a:br>
            <a:r>
              <a:rPr lang="en-US" sz="2800" dirty="0"/>
              <a:t>Default Management Team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563" y="1305715"/>
            <a:ext cx="5539848" cy="2089239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 &amp;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Enrollment Mgmt.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Institutional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President’s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Affairs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Success </a:t>
            </a:r>
            <a:br>
              <a:rPr lang="en-US" dirty="0" smtClean="0"/>
            </a:br>
            <a:r>
              <a:rPr lang="en-US" dirty="0" smtClean="0"/>
              <a:t>&amp;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Initial Goals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Designate personnel and resources necessary to develop default management plan</a:t>
            </a:r>
            <a:br>
              <a:rPr lang="en-US" dirty="0"/>
            </a:br>
            <a:endParaRPr lang="en-US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Contract with a 3</a:t>
            </a:r>
            <a:r>
              <a:rPr lang="en-US" baseline="30000" dirty="0"/>
              <a:t>rd</a:t>
            </a:r>
            <a:r>
              <a:rPr lang="en-US" dirty="0"/>
              <a:t> party servicer for delinquency outreach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financial </a:t>
            </a:r>
            <a:r>
              <a:rPr lang="en-US" dirty="0"/>
              <a:t>literacy</a:t>
            </a:r>
            <a:br>
              <a:rPr lang="en-US" dirty="0"/>
            </a:br>
            <a:endParaRPr lang="en-US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Enhance enrollment retention efforts</a:t>
            </a:r>
            <a:br>
              <a:rPr lang="en-US" dirty="0"/>
            </a:br>
            <a:endParaRPr lang="en-US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dirty="0"/>
              <a:t>Analyze delinquent and defaulted </a:t>
            </a:r>
            <a:r>
              <a:rPr lang="en-US" dirty="0" smtClean="0"/>
              <a:t>borrower </a:t>
            </a:r>
            <a:r>
              <a:rPr lang="en-US" dirty="0"/>
              <a:t>profiles</a:t>
            </a:r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102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Delinquent Borrower Profile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7012" y="2302665"/>
            <a:ext cx="6596744" cy="2442872"/>
          </a:xfrm>
        </p:spPr>
        <p:txBody>
          <a:bodyPr>
            <a:normAutofit fontScale="62500" lnSpcReduction="20000"/>
          </a:bodyPr>
          <a:lstStyle/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85% were Pell eligible</a:t>
            </a:r>
            <a:br>
              <a:rPr lang="en-US" sz="2200" dirty="0"/>
            </a:br>
            <a:endParaRPr lang="en-US" sz="2200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52% had an EFC of 0</a:t>
            </a:r>
            <a:br>
              <a:rPr lang="en-US" sz="2200" dirty="0"/>
            </a:br>
            <a:endParaRPr lang="en-US" sz="2200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55% had a HS GPA of 2.49 or lower</a:t>
            </a:r>
            <a:br>
              <a:rPr lang="en-US" sz="2200" dirty="0"/>
            </a:br>
            <a:endParaRPr lang="en-US" sz="2200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38% were on academic probation</a:t>
            </a:r>
            <a:br>
              <a:rPr lang="en-US" sz="2200" dirty="0"/>
            </a:br>
            <a:endParaRPr lang="en-US" sz="2200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46% were Caucasian; 40% African American; 8% Hispanic;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1</a:t>
            </a:r>
            <a:r>
              <a:rPr lang="en-US" sz="2200" dirty="0"/>
              <a:t>% Native American; 1% Asian; 4% not identified</a:t>
            </a:r>
            <a:br>
              <a:rPr lang="en-US" sz="2200" dirty="0"/>
            </a:br>
            <a:endParaRPr lang="en-US" sz="2200" dirty="0"/>
          </a:p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93% did not complete their degree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4" descr="Honors_Reception_04_2012_01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4" r="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30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Delinquent Borrower Profile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7012" y="2302665"/>
            <a:ext cx="6596744" cy="244287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88858"/>
              </p:ext>
            </p:extLst>
          </p:nvPr>
        </p:nvGraphicFramePr>
        <p:xfrm>
          <a:off x="2375606" y="2489640"/>
          <a:ext cx="6512612" cy="102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53"/>
                <a:gridCol w="1628153"/>
                <a:gridCol w="1628153"/>
                <a:gridCol w="1628153"/>
              </a:tblGrid>
              <a:tr h="6399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Credits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Attempted</a:t>
                      </a:r>
                      <a:endParaRPr lang="en-US" sz="16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Credits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Completed</a:t>
                      </a:r>
                      <a:endParaRPr lang="en-US" sz="16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</a:t>
                      </a:r>
                      <a:r>
                        <a:rPr lang="en-US" sz="1600" baseline="0" dirty="0" smtClean="0"/>
                        <a:t> Cumulative GPA</a:t>
                      </a:r>
                      <a:endParaRPr lang="en-US" sz="16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Course Completion Rate</a:t>
                      </a:r>
                      <a:endParaRPr lang="en-US" sz="1600" dirty="0"/>
                    </a:p>
                  </a:txBody>
                  <a:tcPr marT="45694" marB="45694"/>
                </a:tc>
              </a:tr>
              <a:tr h="3807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1.39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 marT="45694" marB="45694"/>
                </a:tc>
              </a:tr>
            </a:tbl>
          </a:graphicData>
        </a:graphic>
      </p:graphicFrame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917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63" y="159025"/>
            <a:ext cx="4975641" cy="1103540"/>
          </a:xfrm>
        </p:spPr>
        <p:txBody>
          <a:bodyPr>
            <a:normAutofit/>
          </a:bodyPr>
          <a:lstStyle/>
          <a:p>
            <a:r>
              <a:rPr lang="en-US" sz="2800" dirty="0"/>
              <a:t>Default Management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17651"/>
            <a:ext cx="4659549" cy="2565894"/>
          </a:xfrm>
        </p:spPr>
        <p:txBody>
          <a:bodyPr>
            <a:normAutofit fontScale="70000" lnSpcReduction="20000"/>
          </a:bodyPr>
          <a:lstStyle/>
          <a:p>
            <a:pPr marL="285750" indent="-285750" defTabSz="914363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Develop a holistic approach which:</a:t>
            </a: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Involves cross-campus collaboration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Focuses on financial literacy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Leverages support of 3</a:t>
            </a:r>
            <a:r>
              <a:rPr lang="en-US" sz="1900" baseline="30000" dirty="0">
                <a:solidFill>
                  <a:schemeClr val="tx1"/>
                </a:solidFill>
              </a:rPr>
              <a:t>rd</a:t>
            </a:r>
            <a:r>
              <a:rPr lang="en-US" sz="1900" dirty="0">
                <a:solidFill>
                  <a:schemeClr val="tx1"/>
                </a:solidFill>
              </a:rPr>
              <a:t> party servicer and default aversion coordinators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Positions college as an ally, helping students make solid education-related financial decisions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742932" lvl="1" indent="-285750" algn="l" defTabSz="91436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Includes layered communication and outreach at touch points throughout the student life cycle</a:t>
            </a:r>
          </a:p>
        </p:txBody>
      </p:sp>
    </p:spTree>
    <p:extLst>
      <p:ext uri="{BB962C8B-B14F-4D97-AF65-F5344CB8AC3E}">
        <p14:creationId xmlns:p14="http://schemas.microsoft.com/office/powerpoint/2010/main" val="32735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CC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GRCC Powerpoint Template</Template>
  <TotalTime>166</TotalTime>
  <Words>273</Words>
  <Application>Microsoft Office PowerPoint</Application>
  <PresentationFormat>Custom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GRCC Powerpoint</vt:lpstr>
      <vt:lpstr>Default Aversion – Progressive Steps Toward a Long-term Solution</vt:lpstr>
      <vt:lpstr>Cohort Default Rate History</vt:lpstr>
      <vt:lpstr>Our Contributing Factors</vt:lpstr>
      <vt:lpstr>Loan Awarding Overview </vt:lpstr>
      <vt:lpstr>Cross-Divisional  Default Management Team</vt:lpstr>
      <vt:lpstr>Initial Goals</vt:lpstr>
      <vt:lpstr>Delinquent Borrower Profile</vt:lpstr>
      <vt:lpstr>Delinquent Borrower Profile</vt:lpstr>
      <vt:lpstr>Default Management Strategies</vt:lpstr>
      <vt:lpstr>Current and Future Initiatives</vt:lpstr>
      <vt:lpstr>Current and Future Initiatives</vt:lpstr>
      <vt:lpstr>Current and Future Initiatives</vt:lpstr>
      <vt:lpstr>Current and Future Initiatives</vt:lpstr>
      <vt:lpstr>Contact Us!</vt:lpstr>
    </vt:vector>
  </TitlesOfParts>
  <Company>GRCC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Powell1</dc:creator>
  <cp:lastModifiedBy>Employee</cp:lastModifiedBy>
  <cp:revision>22</cp:revision>
  <cp:lastPrinted>2015-11-04T16:44:34Z</cp:lastPrinted>
  <dcterms:created xsi:type="dcterms:W3CDTF">2015-11-02T16:55:38Z</dcterms:created>
  <dcterms:modified xsi:type="dcterms:W3CDTF">2015-11-12T15:28:58Z</dcterms:modified>
</cp:coreProperties>
</file>