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0" r:id="rId3"/>
    <p:sldId id="289" r:id="rId4"/>
    <p:sldId id="259" r:id="rId5"/>
    <p:sldId id="296" r:id="rId6"/>
    <p:sldId id="276" r:id="rId7"/>
    <p:sldId id="262" r:id="rId8"/>
    <p:sldId id="275" r:id="rId9"/>
    <p:sldId id="310" r:id="rId10"/>
    <p:sldId id="299" r:id="rId11"/>
    <p:sldId id="272" r:id="rId12"/>
    <p:sldId id="280" r:id="rId13"/>
    <p:sldId id="277" r:id="rId14"/>
    <p:sldId id="283" r:id="rId15"/>
    <p:sldId id="311" r:id="rId16"/>
    <p:sldId id="313" r:id="rId17"/>
    <p:sldId id="318" r:id="rId18"/>
    <p:sldId id="273" r:id="rId19"/>
    <p:sldId id="317" r:id="rId20"/>
    <p:sldId id="284" r:id="rId21"/>
    <p:sldId id="320" r:id="rId22"/>
    <p:sldId id="286" r:id="rId23"/>
    <p:sldId id="287" r:id="rId24"/>
    <p:sldId id="321" r:id="rId25"/>
    <p:sldId id="294" r:id="rId26"/>
    <p:sldId id="270" r:id="rId27"/>
    <p:sldId id="322" r:id="rId28"/>
  </p:sldIdLst>
  <p:sldSz cx="9144000" cy="6858000" type="screen4x3"/>
  <p:notesSz cx="7010400" cy="92964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a:srgbClr val="800000"/>
    <a:srgbClr val="FF99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58" autoAdjust="0"/>
  </p:normalViewPr>
  <p:slideViewPr>
    <p:cSldViewPr>
      <p:cViewPr varScale="1">
        <p:scale>
          <a:sx n="58" d="100"/>
          <a:sy n="58" d="100"/>
        </p:scale>
        <p:origin x="-846"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0" d="100"/>
          <a:sy n="80" d="100"/>
        </p:scale>
        <p:origin x="-3186"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BA9F41-8CA4-4E87-935E-87DB7C04444E}" type="doc">
      <dgm:prSet loTypeId="urn:microsoft.com/office/officeart/2005/8/layout/gear1" loCatId="process" qsTypeId="urn:microsoft.com/office/officeart/2005/8/quickstyle/3d7" qsCatId="3D" csTypeId="urn:microsoft.com/office/officeart/2005/8/colors/colorful3" csCatId="colorful" phldr="1"/>
      <dgm:spPr/>
    </dgm:pt>
    <dgm:pt modelId="{4A81DC99-C056-410B-9BAF-25E051BB1ADC}">
      <dgm:prSet phldrT="[Text]"/>
      <dgm:spPr/>
      <dgm:t>
        <a:bodyPr/>
        <a:lstStyle/>
        <a:p>
          <a:r>
            <a:rPr lang="en-US" dirty="0" smtClean="0"/>
            <a:t>Data</a:t>
          </a:r>
          <a:br>
            <a:rPr lang="en-US" dirty="0" smtClean="0"/>
          </a:br>
          <a:r>
            <a:rPr lang="en-US" dirty="0" smtClean="0"/>
            <a:t>(Spreadsheet, Reports, Etc.)</a:t>
          </a:r>
          <a:endParaRPr lang="en-US" dirty="0"/>
        </a:p>
      </dgm:t>
    </dgm:pt>
    <dgm:pt modelId="{89AB3C36-BE64-4B03-A953-78C017605B98}" type="parTrans" cxnId="{97EA06C2-A894-4811-80BF-19547A6634F6}">
      <dgm:prSet/>
      <dgm:spPr/>
      <dgm:t>
        <a:bodyPr/>
        <a:lstStyle/>
        <a:p>
          <a:endParaRPr lang="en-US"/>
        </a:p>
      </dgm:t>
    </dgm:pt>
    <dgm:pt modelId="{609C838E-DEF2-4920-874F-B50BE56D264A}" type="sibTrans" cxnId="{97EA06C2-A894-4811-80BF-19547A6634F6}">
      <dgm:prSet/>
      <dgm:spPr/>
      <dgm:t>
        <a:bodyPr/>
        <a:lstStyle/>
        <a:p>
          <a:endParaRPr lang="en-US"/>
        </a:p>
      </dgm:t>
    </dgm:pt>
    <dgm:pt modelId="{36F91980-1341-49AF-B488-56E819E4004B}">
      <dgm:prSet phldrT="[Text]"/>
      <dgm:spPr/>
      <dgm:t>
        <a:bodyPr/>
        <a:lstStyle/>
        <a:p>
          <a:pPr algn="ctr"/>
          <a:r>
            <a:rPr lang="en-US" dirty="0" smtClean="0"/>
            <a:t>Program Directors</a:t>
          </a:r>
          <a:endParaRPr lang="en-US" dirty="0"/>
        </a:p>
      </dgm:t>
    </dgm:pt>
    <dgm:pt modelId="{87C702FC-07A0-4728-B696-02EC420A7916}" type="parTrans" cxnId="{7DF2F59D-D4D6-43C8-9FFF-3BF0225BB007}">
      <dgm:prSet/>
      <dgm:spPr/>
      <dgm:t>
        <a:bodyPr/>
        <a:lstStyle/>
        <a:p>
          <a:endParaRPr lang="en-US"/>
        </a:p>
      </dgm:t>
    </dgm:pt>
    <dgm:pt modelId="{C3227947-073F-48A0-A5DD-4FBD00B1D89F}" type="sibTrans" cxnId="{7DF2F59D-D4D6-43C8-9FFF-3BF0225BB007}">
      <dgm:prSet/>
      <dgm:spPr/>
      <dgm:t>
        <a:bodyPr/>
        <a:lstStyle/>
        <a:p>
          <a:pPr algn="r"/>
          <a:endParaRPr lang="en-US"/>
        </a:p>
      </dgm:t>
    </dgm:pt>
    <dgm:pt modelId="{7EDD7856-A045-4680-B255-41B9B5C4B48F}">
      <dgm:prSet phldrT="[Text]"/>
      <dgm:spPr/>
      <dgm:t>
        <a:bodyPr/>
        <a:lstStyle/>
        <a:p>
          <a:r>
            <a:rPr lang="en-US" dirty="0" smtClean="0"/>
            <a:t>Dean and Provost</a:t>
          </a:r>
          <a:endParaRPr lang="en-US" dirty="0"/>
        </a:p>
      </dgm:t>
    </dgm:pt>
    <dgm:pt modelId="{C97184A2-1684-4E90-8647-F33696AF8096}" type="parTrans" cxnId="{690C3898-A262-4A6B-95D1-C3B1BAD98448}">
      <dgm:prSet/>
      <dgm:spPr/>
      <dgm:t>
        <a:bodyPr/>
        <a:lstStyle/>
        <a:p>
          <a:endParaRPr lang="en-US"/>
        </a:p>
      </dgm:t>
    </dgm:pt>
    <dgm:pt modelId="{09B0D5E3-743F-4DE4-9548-0AD6ED563AAF}" type="sibTrans" cxnId="{690C3898-A262-4A6B-95D1-C3B1BAD98448}">
      <dgm:prSet/>
      <dgm:spPr/>
      <dgm:t>
        <a:bodyPr/>
        <a:lstStyle/>
        <a:p>
          <a:endParaRPr lang="en-US"/>
        </a:p>
      </dgm:t>
    </dgm:pt>
    <dgm:pt modelId="{5864B99D-8FF2-4BBF-93F9-F6E99785CC9A}" type="pres">
      <dgm:prSet presAssocID="{A1BA9F41-8CA4-4E87-935E-87DB7C04444E}" presName="composite" presStyleCnt="0">
        <dgm:presLayoutVars>
          <dgm:chMax val="3"/>
          <dgm:animLvl val="lvl"/>
          <dgm:resizeHandles val="exact"/>
        </dgm:presLayoutVars>
      </dgm:prSet>
      <dgm:spPr/>
    </dgm:pt>
    <dgm:pt modelId="{6F3DDEDE-27B7-406C-90E2-8D12865A74FF}" type="pres">
      <dgm:prSet presAssocID="{4A81DC99-C056-410B-9BAF-25E051BB1ADC}" presName="gear1" presStyleLbl="node1" presStyleIdx="0" presStyleCnt="3">
        <dgm:presLayoutVars>
          <dgm:chMax val="1"/>
          <dgm:bulletEnabled val="1"/>
        </dgm:presLayoutVars>
      </dgm:prSet>
      <dgm:spPr/>
      <dgm:t>
        <a:bodyPr/>
        <a:lstStyle/>
        <a:p>
          <a:endParaRPr lang="en-US"/>
        </a:p>
      </dgm:t>
    </dgm:pt>
    <dgm:pt modelId="{766BF60D-BFBC-4237-971C-5EB6954069FB}" type="pres">
      <dgm:prSet presAssocID="{4A81DC99-C056-410B-9BAF-25E051BB1ADC}" presName="gear1srcNode" presStyleLbl="node1" presStyleIdx="0" presStyleCnt="3"/>
      <dgm:spPr/>
      <dgm:t>
        <a:bodyPr/>
        <a:lstStyle/>
        <a:p>
          <a:endParaRPr lang="en-US"/>
        </a:p>
      </dgm:t>
    </dgm:pt>
    <dgm:pt modelId="{563AA9DD-08FF-4821-A841-C385C10752FC}" type="pres">
      <dgm:prSet presAssocID="{4A81DC99-C056-410B-9BAF-25E051BB1ADC}" presName="gear1dstNode" presStyleLbl="node1" presStyleIdx="0" presStyleCnt="3"/>
      <dgm:spPr/>
      <dgm:t>
        <a:bodyPr/>
        <a:lstStyle/>
        <a:p>
          <a:endParaRPr lang="en-US"/>
        </a:p>
      </dgm:t>
    </dgm:pt>
    <dgm:pt modelId="{8C4E6923-B899-4A21-9710-A7FFB26CE306}" type="pres">
      <dgm:prSet presAssocID="{36F91980-1341-49AF-B488-56E819E4004B}" presName="gear2" presStyleLbl="node1" presStyleIdx="1" presStyleCnt="3">
        <dgm:presLayoutVars>
          <dgm:chMax val="1"/>
          <dgm:bulletEnabled val="1"/>
        </dgm:presLayoutVars>
      </dgm:prSet>
      <dgm:spPr/>
      <dgm:t>
        <a:bodyPr/>
        <a:lstStyle/>
        <a:p>
          <a:endParaRPr lang="en-US"/>
        </a:p>
      </dgm:t>
    </dgm:pt>
    <dgm:pt modelId="{BD1451CB-76B8-419C-8AFF-55E4E4DD49F0}" type="pres">
      <dgm:prSet presAssocID="{36F91980-1341-49AF-B488-56E819E4004B}" presName="gear2srcNode" presStyleLbl="node1" presStyleIdx="1" presStyleCnt="3"/>
      <dgm:spPr/>
      <dgm:t>
        <a:bodyPr/>
        <a:lstStyle/>
        <a:p>
          <a:endParaRPr lang="en-US"/>
        </a:p>
      </dgm:t>
    </dgm:pt>
    <dgm:pt modelId="{21557910-B18C-4916-AEF6-39765F12A8AF}" type="pres">
      <dgm:prSet presAssocID="{36F91980-1341-49AF-B488-56E819E4004B}" presName="gear2dstNode" presStyleLbl="node1" presStyleIdx="1" presStyleCnt="3"/>
      <dgm:spPr/>
      <dgm:t>
        <a:bodyPr/>
        <a:lstStyle/>
        <a:p>
          <a:endParaRPr lang="en-US"/>
        </a:p>
      </dgm:t>
    </dgm:pt>
    <dgm:pt modelId="{4CD009EA-4BE8-448E-AD94-619A5C414E7A}" type="pres">
      <dgm:prSet presAssocID="{7EDD7856-A045-4680-B255-41B9B5C4B48F}" presName="gear3" presStyleLbl="node1" presStyleIdx="2" presStyleCnt="3"/>
      <dgm:spPr/>
      <dgm:t>
        <a:bodyPr/>
        <a:lstStyle/>
        <a:p>
          <a:endParaRPr lang="en-US"/>
        </a:p>
      </dgm:t>
    </dgm:pt>
    <dgm:pt modelId="{C1B92B9A-4663-4029-B769-01C0CCC56888}" type="pres">
      <dgm:prSet presAssocID="{7EDD7856-A045-4680-B255-41B9B5C4B48F}" presName="gear3tx" presStyleLbl="node1" presStyleIdx="2" presStyleCnt="3">
        <dgm:presLayoutVars>
          <dgm:chMax val="1"/>
          <dgm:bulletEnabled val="1"/>
        </dgm:presLayoutVars>
      </dgm:prSet>
      <dgm:spPr/>
      <dgm:t>
        <a:bodyPr/>
        <a:lstStyle/>
        <a:p>
          <a:endParaRPr lang="en-US"/>
        </a:p>
      </dgm:t>
    </dgm:pt>
    <dgm:pt modelId="{0E9D071E-35FF-47F2-AAD9-DD6B7D78ADD0}" type="pres">
      <dgm:prSet presAssocID="{7EDD7856-A045-4680-B255-41B9B5C4B48F}" presName="gear3srcNode" presStyleLbl="node1" presStyleIdx="2" presStyleCnt="3"/>
      <dgm:spPr/>
      <dgm:t>
        <a:bodyPr/>
        <a:lstStyle/>
        <a:p>
          <a:endParaRPr lang="en-US"/>
        </a:p>
      </dgm:t>
    </dgm:pt>
    <dgm:pt modelId="{C98BB408-240C-4128-8990-D9D69FFD3C2E}" type="pres">
      <dgm:prSet presAssocID="{7EDD7856-A045-4680-B255-41B9B5C4B48F}" presName="gear3dstNode" presStyleLbl="node1" presStyleIdx="2" presStyleCnt="3"/>
      <dgm:spPr/>
      <dgm:t>
        <a:bodyPr/>
        <a:lstStyle/>
        <a:p>
          <a:endParaRPr lang="en-US"/>
        </a:p>
      </dgm:t>
    </dgm:pt>
    <dgm:pt modelId="{80C04E4A-E277-43B5-A72A-D62D81C00256}" type="pres">
      <dgm:prSet presAssocID="{609C838E-DEF2-4920-874F-B50BE56D264A}" presName="connector1" presStyleLbl="sibTrans2D1" presStyleIdx="0" presStyleCnt="3"/>
      <dgm:spPr/>
      <dgm:t>
        <a:bodyPr/>
        <a:lstStyle/>
        <a:p>
          <a:endParaRPr lang="en-US"/>
        </a:p>
      </dgm:t>
    </dgm:pt>
    <dgm:pt modelId="{F39DC79F-039B-48AD-97B6-CF6DA7A7F649}" type="pres">
      <dgm:prSet presAssocID="{C3227947-073F-48A0-A5DD-4FBD00B1D89F}" presName="connector2" presStyleLbl="sibTrans2D1" presStyleIdx="1" presStyleCnt="3"/>
      <dgm:spPr/>
      <dgm:t>
        <a:bodyPr/>
        <a:lstStyle/>
        <a:p>
          <a:endParaRPr lang="en-US"/>
        </a:p>
      </dgm:t>
    </dgm:pt>
    <dgm:pt modelId="{7F0229EC-C66C-40F6-9695-57C9C6781746}" type="pres">
      <dgm:prSet presAssocID="{09B0D5E3-743F-4DE4-9548-0AD6ED563AAF}" presName="connector3" presStyleLbl="sibTrans2D1" presStyleIdx="2" presStyleCnt="3"/>
      <dgm:spPr/>
      <dgm:t>
        <a:bodyPr/>
        <a:lstStyle/>
        <a:p>
          <a:endParaRPr lang="en-US"/>
        </a:p>
      </dgm:t>
    </dgm:pt>
  </dgm:ptLst>
  <dgm:cxnLst>
    <dgm:cxn modelId="{4510E0E0-57DC-484E-84F2-210CD69DF804}" type="presOf" srcId="{7EDD7856-A045-4680-B255-41B9B5C4B48F}" destId="{C1B92B9A-4663-4029-B769-01C0CCC56888}" srcOrd="1" destOrd="0" presId="urn:microsoft.com/office/officeart/2005/8/layout/gear1"/>
    <dgm:cxn modelId="{03E6B7DE-F861-4CD3-86DD-03685367F6C5}" type="presOf" srcId="{09B0D5E3-743F-4DE4-9548-0AD6ED563AAF}" destId="{7F0229EC-C66C-40F6-9695-57C9C6781746}" srcOrd="0" destOrd="0" presId="urn:microsoft.com/office/officeart/2005/8/layout/gear1"/>
    <dgm:cxn modelId="{F933361A-8645-4079-B634-C517D3AF3A7F}" type="presOf" srcId="{36F91980-1341-49AF-B488-56E819E4004B}" destId="{21557910-B18C-4916-AEF6-39765F12A8AF}" srcOrd="2" destOrd="0" presId="urn:microsoft.com/office/officeart/2005/8/layout/gear1"/>
    <dgm:cxn modelId="{114755CB-83AE-496F-82CA-54A5A2183574}" type="presOf" srcId="{4A81DC99-C056-410B-9BAF-25E051BB1ADC}" destId="{563AA9DD-08FF-4821-A841-C385C10752FC}" srcOrd="2" destOrd="0" presId="urn:microsoft.com/office/officeart/2005/8/layout/gear1"/>
    <dgm:cxn modelId="{E2A2479F-F213-4E8A-8DF4-334CD048B925}" type="presOf" srcId="{36F91980-1341-49AF-B488-56E819E4004B}" destId="{8C4E6923-B899-4A21-9710-A7FFB26CE306}" srcOrd="0" destOrd="0" presId="urn:microsoft.com/office/officeart/2005/8/layout/gear1"/>
    <dgm:cxn modelId="{A6398B9D-D670-4B88-AD84-4067D2F74570}" type="presOf" srcId="{7EDD7856-A045-4680-B255-41B9B5C4B48F}" destId="{4CD009EA-4BE8-448E-AD94-619A5C414E7A}" srcOrd="0" destOrd="0" presId="urn:microsoft.com/office/officeart/2005/8/layout/gear1"/>
    <dgm:cxn modelId="{59F7F68C-C857-4492-921D-BEA3651020EF}" type="presOf" srcId="{C3227947-073F-48A0-A5DD-4FBD00B1D89F}" destId="{F39DC79F-039B-48AD-97B6-CF6DA7A7F649}" srcOrd="0" destOrd="0" presId="urn:microsoft.com/office/officeart/2005/8/layout/gear1"/>
    <dgm:cxn modelId="{303CA416-06F7-42E8-A63D-B0C280DD33FF}" type="presOf" srcId="{A1BA9F41-8CA4-4E87-935E-87DB7C04444E}" destId="{5864B99D-8FF2-4BBF-93F9-F6E99785CC9A}" srcOrd="0" destOrd="0" presId="urn:microsoft.com/office/officeart/2005/8/layout/gear1"/>
    <dgm:cxn modelId="{690C3898-A262-4A6B-95D1-C3B1BAD98448}" srcId="{A1BA9F41-8CA4-4E87-935E-87DB7C04444E}" destId="{7EDD7856-A045-4680-B255-41B9B5C4B48F}" srcOrd="2" destOrd="0" parTransId="{C97184A2-1684-4E90-8647-F33696AF8096}" sibTransId="{09B0D5E3-743F-4DE4-9548-0AD6ED563AAF}"/>
    <dgm:cxn modelId="{830458AF-7A84-407F-9AEE-50F2FA186039}" type="presOf" srcId="{7EDD7856-A045-4680-B255-41B9B5C4B48F}" destId="{0E9D071E-35FF-47F2-AAD9-DD6B7D78ADD0}" srcOrd="2" destOrd="0" presId="urn:microsoft.com/office/officeart/2005/8/layout/gear1"/>
    <dgm:cxn modelId="{7DF2F59D-D4D6-43C8-9FFF-3BF0225BB007}" srcId="{A1BA9F41-8CA4-4E87-935E-87DB7C04444E}" destId="{36F91980-1341-49AF-B488-56E819E4004B}" srcOrd="1" destOrd="0" parTransId="{87C702FC-07A0-4728-B696-02EC420A7916}" sibTransId="{C3227947-073F-48A0-A5DD-4FBD00B1D89F}"/>
    <dgm:cxn modelId="{2FD51DED-47E1-4F39-B772-AEE24C2782FF}" type="presOf" srcId="{4A81DC99-C056-410B-9BAF-25E051BB1ADC}" destId="{766BF60D-BFBC-4237-971C-5EB6954069FB}" srcOrd="1" destOrd="0" presId="urn:microsoft.com/office/officeart/2005/8/layout/gear1"/>
    <dgm:cxn modelId="{EB69E956-6081-4A8E-B020-DCE9965AE8F4}" type="presOf" srcId="{4A81DC99-C056-410B-9BAF-25E051BB1ADC}" destId="{6F3DDEDE-27B7-406C-90E2-8D12865A74FF}" srcOrd="0" destOrd="0" presId="urn:microsoft.com/office/officeart/2005/8/layout/gear1"/>
    <dgm:cxn modelId="{6A06DEE8-E934-4EF5-B22C-410D50BCB741}" type="presOf" srcId="{7EDD7856-A045-4680-B255-41B9B5C4B48F}" destId="{C98BB408-240C-4128-8990-D9D69FFD3C2E}" srcOrd="3" destOrd="0" presId="urn:microsoft.com/office/officeart/2005/8/layout/gear1"/>
    <dgm:cxn modelId="{97EA06C2-A894-4811-80BF-19547A6634F6}" srcId="{A1BA9F41-8CA4-4E87-935E-87DB7C04444E}" destId="{4A81DC99-C056-410B-9BAF-25E051BB1ADC}" srcOrd="0" destOrd="0" parTransId="{89AB3C36-BE64-4B03-A953-78C017605B98}" sibTransId="{609C838E-DEF2-4920-874F-B50BE56D264A}"/>
    <dgm:cxn modelId="{B488F813-95B0-477B-97CC-CF36DAE0F7BE}" type="presOf" srcId="{36F91980-1341-49AF-B488-56E819E4004B}" destId="{BD1451CB-76B8-419C-8AFF-55E4E4DD49F0}" srcOrd="1" destOrd="0" presId="urn:microsoft.com/office/officeart/2005/8/layout/gear1"/>
    <dgm:cxn modelId="{A15BBD7D-C22F-402A-AC87-D998901074DF}" type="presOf" srcId="{609C838E-DEF2-4920-874F-B50BE56D264A}" destId="{80C04E4A-E277-43B5-A72A-D62D81C00256}" srcOrd="0" destOrd="0" presId="urn:microsoft.com/office/officeart/2005/8/layout/gear1"/>
    <dgm:cxn modelId="{4B4FF09A-332C-426D-B69A-794E3E04BE78}" type="presParOf" srcId="{5864B99D-8FF2-4BBF-93F9-F6E99785CC9A}" destId="{6F3DDEDE-27B7-406C-90E2-8D12865A74FF}" srcOrd="0" destOrd="0" presId="urn:microsoft.com/office/officeart/2005/8/layout/gear1"/>
    <dgm:cxn modelId="{A1B235CC-3CCA-4D8F-8340-986BF8EB4E6F}" type="presParOf" srcId="{5864B99D-8FF2-4BBF-93F9-F6E99785CC9A}" destId="{766BF60D-BFBC-4237-971C-5EB6954069FB}" srcOrd="1" destOrd="0" presId="urn:microsoft.com/office/officeart/2005/8/layout/gear1"/>
    <dgm:cxn modelId="{51010521-E90D-407A-9BB2-A60F5A0AEBFE}" type="presParOf" srcId="{5864B99D-8FF2-4BBF-93F9-F6E99785CC9A}" destId="{563AA9DD-08FF-4821-A841-C385C10752FC}" srcOrd="2" destOrd="0" presId="urn:microsoft.com/office/officeart/2005/8/layout/gear1"/>
    <dgm:cxn modelId="{47732AC9-C2E6-40DF-9E6D-3DF603653190}" type="presParOf" srcId="{5864B99D-8FF2-4BBF-93F9-F6E99785CC9A}" destId="{8C4E6923-B899-4A21-9710-A7FFB26CE306}" srcOrd="3" destOrd="0" presId="urn:microsoft.com/office/officeart/2005/8/layout/gear1"/>
    <dgm:cxn modelId="{8C6CF9CD-4762-4B8F-AED2-505F392343EF}" type="presParOf" srcId="{5864B99D-8FF2-4BBF-93F9-F6E99785CC9A}" destId="{BD1451CB-76B8-419C-8AFF-55E4E4DD49F0}" srcOrd="4" destOrd="0" presId="urn:microsoft.com/office/officeart/2005/8/layout/gear1"/>
    <dgm:cxn modelId="{C4B6689A-4E94-40FE-AB99-FF897392BF57}" type="presParOf" srcId="{5864B99D-8FF2-4BBF-93F9-F6E99785CC9A}" destId="{21557910-B18C-4916-AEF6-39765F12A8AF}" srcOrd="5" destOrd="0" presId="urn:microsoft.com/office/officeart/2005/8/layout/gear1"/>
    <dgm:cxn modelId="{1F20C09F-4D57-4296-9E21-DAC7395782CE}" type="presParOf" srcId="{5864B99D-8FF2-4BBF-93F9-F6E99785CC9A}" destId="{4CD009EA-4BE8-448E-AD94-619A5C414E7A}" srcOrd="6" destOrd="0" presId="urn:microsoft.com/office/officeart/2005/8/layout/gear1"/>
    <dgm:cxn modelId="{DBFFD528-43E6-4D08-A6D7-23ED926F7DD8}" type="presParOf" srcId="{5864B99D-8FF2-4BBF-93F9-F6E99785CC9A}" destId="{C1B92B9A-4663-4029-B769-01C0CCC56888}" srcOrd="7" destOrd="0" presId="urn:microsoft.com/office/officeart/2005/8/layout/gear1"/>
    <dgm:cxn modelId="{95F99499-7CDB-403A-8B7D-27E0206DB951}" type="presParOf" srcId="{5864B99D-8FF2-4BBF-93F9-F6E99785CC9A}" destId="{0E9D071E-35FF-47F2-AAD9-DD6B7D78ADD0}" srcOrd="8" destOrd="0" presId="urn:microsoft.com/office/officeart/2005/8/layout/gear1"/>
    <dgm:cxn modelId="{3954891D-B145-4D8A-AD33-5D062380E89D}" type="presParOf" srcId="{5864B99D-8FF2-4BBF-93F9-F6E99785CC9A}" destId="{C98BB408-240C-4128-8990-D9D69FFD3C2E}" srcOrd="9" destOrd="0" presId="urn:microsoft.com/office/officeart/2005/8/layout/gear1"/>
    <dgm:cxn modelId="{C80EB543-A633-447B-96F9-444ED9C7B0C4}" type="presParOf" srcId="{5864B99D-8FF2-4BBF-93F9-F6E99785CC9A}" destId="{80C04E4A-E277-43B5-A72A-D62D81C00256}" srcOrd="10" destOrd="0" presId="urn:microsoft.com/office/officeart/2005/8/layout/gear1"/>
    <dgm:cxn modelId="{9F6A4E93-61E6-42AC-A5C4-8B8AB3D55962}" type="presParOf" srcId="{5864B99D-8FF2-4BBF-93F9-F6E99785CC9A}" destId="{F39DC79F-039B-48AD-97B6-CF6DA7A7F649}" srcOrd="11" destOrd="0" presId="urn:microsoft.com/office/officeart/2005/8/layout/gear1"/>
    <dgm:cxn modelId="{25F5D007-B2B3-456B-90FE-C214DA410DEA}" type="presParOf" srcId="{5864B99D-8FF2-4BBF-93F9-F6E99785CC9A}" destId="{7F0229EC-C66C-40F6-9695-57C9C6781746}" srcOrd="12" destOrd="0" presId="urn:microsoft.com/office/officeart/2005/8/layout/gear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7BBB3DC-00F2-4708-9F2C-B32878CBA62D}" type="datetimeFigureOut">
              <a:rPr lang="en-US" smtClean="0"/>
              <a:pPr/>
              <a:t>3/10/2014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smtClean="0"/>
              <a:t>Last Saved: 10/11/2013 10:28 AM</a:t>
            </a: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A76FF32-4AD0-448E-9E22-CA506D794CC2}" type="slidenum">
              <a:rPr lang="en-US" smtClean="0"/>
              <a:pPr/>
              <a:t>‹#›</a:t>
            </a:fld>
            <a:endParaRPr lang="en-US"/>
          </a:p>
        </p:txBody>
      </p:sp>
    </p:spTree>
    <p:extLst>
      <p:ext uri="{BB962C8B-B14F-4D97-AF65-F5344CB8AC3E}">
        <p14:creationId xmlns:p14="http://schemas.microsoft.com/office/powerpoint/2010/main" xmlns="" val="4154534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76FF32-4AD0-448E-9E22-CA506D794CC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1" dirty="0" smtClean="0"/>
              <a:t>Student Costs – Billable Hours – MARGIE </a:t>
            </a:r>
          </a:p>
          <a:p>
            <a:pPr marL="0" indent="0">
              <a:buNone/>
            </a:pPr>
            <a:endParaRPr lang="en-US" sz="1600" dirty="0" smtClean="0"/>
          </a:p>
          <a:p>
            <a:pPr marL="0" indent="0">
              <a:buNone/>
            </a:pPr>
            <a:r>
              <a:rPr lang="en-US" sz="1600" dirty="0" smtClean="0"/>
              <a:t>Two factors impacting program costs for students in HHS programs – WE CAN CONTROL Billable Hours and Course Fees </a:t>
            </a:r>
          </a:p>
          <a:p>
            <a:pPr marL="0" indent="0">
              <a:buNone/>
            </a:pPr>
            <a:endParaRPr lang="en-US" sz="1600" dirty="0" smtClean="0"/>
          </a:p>
          <a:p>
            <a:pPr marL="285750" indent="-285750">
              <a:buFont typeface="Arial" pitchFamily="34" charset="0"/>
              <a:buChar char="•"/>
            </a:pPr>
            <a:r>
              <a:rPr lang="en-US" sz="1600" dirty="0" smtClean="0"/>
              <a:t>Billable Hours represent the number of contact hours the student spends with the instructor</a:t>
            </a:r>
          </a:p>
          <a:p>
            <a:pPr marL="742950" lvl="1" indent="-285750">
              <a:buFont typeface="Arial" pitchFamily="34" charset="0"/>
              <a:buChar char="•"/>
            </a:pPr>
            <a:endParaRPr lang="en-US" sz="1600" dirty="0" smtClean="0"/>
          </a:p>
          <a:p>
            <a:pPr marL="742950" lvl="1" indent="-285750">
              <a:buFont typeface="Arial" pitchFamily="34" charset="0"/>
              <a:buChar char="•"/>
            </a:pPr>
            <a:r>
              <a:rPr lang="en-US" sz="1600" dirty="0" smtClean="0"/>
              <a:t>Not necessarily reflected</a:t>
            </a:r>
            <a:r>
              <a:rPr lang="en-US" sz="1600" baseline="0" dirty="0" smtClean="0"/>
              <a:t> in credit hours – some courses require more instructor time </a:t>
            </a:r>
            <a:endParaRPr lang="en-US" sz="1600" dirty="0" smtClean="0"/>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dirty="0" smtClean="0"/>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Tuition rates are set by the LCC BOT</a:t>
            </a:r>
          </a:p>
          <a:p>
            <a:pPr marL="285750" lvl="0" indent="-285750">
              <a:buFont typeface="Arial" pitchFamily="34" charset="0"/>
              <a:buChar char="•"/>
            </a:pPr>
            <a:endParaRPr lang="en-US" sz="1600" dirty="0" smtClean="0"/>
          </a:p>
          <a:p>
            <a:pPr marL="285750" lvl="0" indent="-285750">
              <a:buFont typeface="Arial" pitchFamily="34" charset="0"/>
              <a:buChar char="•"/>
            </a:pPr>
            <a:r>
              <a:rPr lang="en-US" sz="1600" dirty="0" smtClean="0"/>
              <a:t>Billable Hours are paid by student as tuition dollars</a:t>
            </a:r>
          </a:p>
          <a:p>
            <a:pPr marL="285750" lvl="0" indent="-285750">
              <a:buFont typeface="Arial" pitchFamily="34" charset="0"/>
              <a:buChar char="•"/>
            </a:pPr>
            <a:endParaRPr lang="en-US" sz="1600" dirty="0" smtClean="0"/>
          </a:p>
          <a:p>
            <a:pPr marL="285750" lvl="0" indent="-285750">
              <a:buFont typeface="Arial" pitchFamily="34" charset="0"/>
              <a:buChar char="•"/>
            </a:pPr>
            <a:r>
              <a:rPr lang="en-US" sz="1600" dirty="0" smtClean="0"/>
              <a:t>Tuition is based on the billable hours</a:t>
            </a:r>
          </a:p>
          <a:p>
            <a:pPr marL="742950" lvl="1" indent="-285750">
              <a:buFont typeface="Arial" pitchFamily="34" charset="0"/>
              <a:buNone/>
            </a:pPr>
            <a:endParaRPr lang="en-US" sz="1600" dirty="0" smtClean="0"/>
          </a:p>
          <a:p>
            <a:pPr marL="742950" lvl="1" indent="-285750">
              <a:buFont typeface="Arial" pitchFamily="34" charset="0"/>
              <a:buNone/>
            </a:pPr>
            <a:r>
              <a:rPr lang="en-US" sz="1600" dirty="0" smtClean="0"/>
              <a:t>THIS IS AN IMPORTANT DISTINCTION TO MAKE AS WE’LL SEE ON</a:t>
            </a:r>
            <a:r>
              <a:rPr lang="en-US" sz="1600" baseline="0" dirty="0" smtClean="0"/>
              <a:t> THE NEXT SLIDE</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DA76FF32-4AD0-448E-9E22-CA506D794CC2}" type="slidenum">
              <a:rPr lang="en-US" smtClean="0"/>
              <a:pPr/>
              <a:t>10</a:t>
            </a:fld>
            <a:endParaRPr lang="en-US"/>
          </a:p>
        </p:txBody>
      </p:sp>
    </p:spTree>
    <p:extLst>
      <p:ext uri="{BB962C8B-B14F-4D97-AF65-F5344CB8AC3E}">
        <p14:creationId xmlns:p14="http://schemas.microsoft.com/office/powerpoint/2010/main" xmlns="" val="3581233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Micro-Sections = More Instructors –</a:t>
            </a:r>
            <a:r>
              <a:rPr lang="en-US" sz="1600" b="1" baseline="0" dirty="0" smtClean="0"/>
              <a:t> </a:t>
            </a:r>
            <a:r>
              <a:rPr lang="en-US" sz="1600" b="1" dirty="0" smtClean="0"/>
              <a:t>MARGIE </a:t>
            </a:r>
          </a:p>
          <a:p>
            <a:pPr marL="461963" indent="-461963"/>
            <a:r>
              <a:rPr lang="en-US" sz="1600" dirty="0" smtClean="0"/>
              <a:t>A section has average faculty / student ratio of 1:30</a:t>
            </a:r>
          </a:p>
          <a:p>
            <a:pPr marL="919163" marR="0" lvl="2" indent="-461963" algn="l" defTabSz="914400" rtl="0" eaLnBrk="1" fontAlgn="auto" latinLnBrk="0" hangingPunct="1">
              <a:lnSpc>
                <a:spcPct val="100000"/>
              </a:lnSpc>
              <a:spcBef>
                <a:spcPts val="0"/>
              </a:spcBef>
              <a:spcAft>
                <a:spcPts val="0"/>
              </a:spcAft>
              <a:buClrTx/>
              <a:buSzTx/>
              <a:buFontTx/>
              <a:buNone/>
              <a:tabLst/>
              <a:defRPr/>
            </a:pPr>
            <a:r>
              <a:rPr lang="en-US" sz="1600" dirty="0" smtClean="0"/>
              <a:t>HIGHLIGHT</a:t>
            </a:r>
            <a:r>
              <a:rPr lang="en-US" sz="1600" baseline="0" dirty="0" smtClean="0"/>
              <a:t> CHART ON SCREEN</a:t>
            </a:r>
            <a:endParaRPr lang="en-US" sz="1600" dirty="0" smtClean="0"/>
          </a:p>
          <a:p>
            <a:pPr marL="461963" indent="-461963"/>
            <a:endParaRPr lang="en-US" sz="1600" dirty="0" smtClean="0"/>
          </a:p>
          <a:p>
            <a:pPr marL="461963" indent="-461963"/>
            <a:r>
              <a:rPr lang="en-US" sz="1600" dirty="0" smtClean="0"/>
              <a:t>Many health-related programs have smaller ratios PER SECTION</a:t>
            </a:r>
          </a:p>
          <a:p>
            <a:pPr marL="919163" lvl="1" indent="-461963"/>
            <a:r>
              <a:rPr lang="en-US" sz="1600" dirty="0" smtClean="0"/>
              <a:t>EXPLAIN WHY</a:t>
            </a:r>
          </a:p>
          <a:p>
            <a:pPr marL="461963" indent="-461963"/>
            <a:endParaRPr lang="en-US" sz="1600" dirty="0" smtClean="0"/>
          </a:p>
          <a:p>
            <a:pPr marL="461963" marR="0" indent="-461963" algn="l" defTabSz="914400" rtl="0" eaLnBrk="1" fontAlgn="auto" latinLnBrk="0" hangingPunct="1">
              <a:lnSpc>
                <a:spcPct val="100000"/>
              </a:lnSpc>
              <a:spcBef>
                <a:spcPts val="0"/>
              </a:spcBef>
              <a:spcAft>
                <a:spcPts val="0"/>
              </a:spcAft>
              <a:buClrTx/>
              <a:buSzTx/>
              <a:buFontTx/>
              <a:buNone/>
              <a:tabLst/>
              <a:defRPr/>
            </a:pPr>
            <a:r>
              <a:rPr lang="en-US" sz="1600" dirty="0" smtClean="0"/>
              <a:t>A micro-section is a subset of students enrolled in a class that includes additional instructors required to meet clinical and lab faculty to student ratios </a:t>
            </a:r>
          </a:p>
          <a:p>
            <a:pPr lvl="1"/>
            <a:r>
              <a:rPr lang="en-US" sz="1600" dirty="0" smtClean="0"/>
              <a:t>EXPLAIN NURS </a:t>
            </a:r>
            <a:r>
              <a:rPr lang="en-US" sz="1600" b="1" dirty="0" smtClean="0"/>
              <a:t>285</a:t>
            </a:r>
            <a:r>
              <a:rPr lang="en-US" sz="1600" dirty="0" smtClean="0"/>
              <a:t> EXAMPLE</a:t>
            </a:r>
          </a:p>
          <a:p>
            <a:endParaRPr lang="en-US" sz="1600" dirty="0" smtClean="0"/>
          </a:p>
          <a:p>
            <a:endParaRPr lang="en-US" dirty="0"/>
          </a:p>
        </p:txBody>
      </p:sp>
      <p:sp>
        <p:nvSpPr>
          <p:cNvPr id="4" name="Slide Number Placeholder 3"/>
          <p:cNvSpPr>
            <a:spLocks noGrp="1"/>
          </p:cNvSpPr>
          <p:nvPr>
            <p:ph type="sldNum" sz="quarter" idx="10"/>
          </p:nvPr>
        </p:nvSpPr>
        <p:spPr/>
        <p:txBody>
          <a:bodyPr/>
          <a:lstStyle/>
          <a:p>
            <a:fld id="{DA76FF32-4AD0-448E-9E22-CA506D794CC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NURS 150: Fundamentals of Nursing – MARGIE</a:t>
            </a:r>
            <a:r>
              <a:rPr lang="en-US" sz="1600" b="1" baseline="0" dirty="0" smtClean="0"/>
              <a:t> </a:t>
            </a:r>
            <a:endParaRPr lang="en-US" sz="1600" b="1" dirty="0" smtClean="0"/>
          </a:p>
          <a:p>
            <a:endParaRPr lang="en-US" sz="1600" dirty="0" smtClean="0"/>
          </a:p>
          <a:p>
            <a:r>
              <a:rPr lang="en-US" sz="1600" dirty="0" smtClean="0"/>
              <a:t>Micro</a:t>
            </a:r>
            <a:r>
              <a:rPr lang="en-US" sz="1600" baseline="0" dirty="0" smtClean="0"/>
              <a:t> sections means increased faculty hours</a:t>
            </a:r>
          </a:p>
          <a:p>
            <a:endParaRPr lang="en-US" sz="1600" baseline="0" dirty="0" smtClean="0"/>
          </a:p>
          <a:p>
            <a:r>
              <a:rPr lang="en-US" sz="1600" baseline="0" dirty="0" smtClean="0"/>
              <a:t>EXPLAIN THE CIRCLE GRAPHIC</a:t>
            </a:r>
          </a:p>
          <a:p>
            <a:endParaRPr lang="en-US" sz="1600" baseline="0" dirty="0" smtClean="0"/>
          </a:p>
          <a:p>
            <a:r>
              <a:rPr lang="en-US" sz="1600" b="1" u="sng" baseline="0" dirty="0" smtClean="0"/>
              <a:t>CLICK </a:t>
            </a:r>
            <a:r>
              <a:rPr lang="en-US" sz="1600" b="0" u="none" baseline="0" dirty="0" smtClean="0"/>
              <a:t>(brings up the faculty hours box)</a:t>
            </a:r>
            <a:endParaRPr lang="en-US" sz="1600" b="1" u="sng" baseline="0" dirty="0" smtClean="0"/>
          </a:p>
          <a:p>
            <a:endParaRPr lang="en-US" sz="1600" baseline="0" dirty="0" smtClean="0"/>
          </a:p>
          <a:p>
            <a:r>
              <a:rPr lang="en-US" sz="1600" baseline="0" dirty="0" smtClean="0"/>
              <a:t>EXPLAIN THE BREAKDOWN OF FACULTY HOURS GRAPHIC</a:t>
            </a:r>
            <a:endParaRPr lang="en-US" sz="1600" dirty="0"/>
          </a:p>
        </p:txBody>
      </p:sp>
      <p:sp>
        <p:nvSpPr>
          <p:cNvPr id="4" name="Slide Number Placeholder 3"/>
          <p:cNvSpPr>
            <a:spLocks noGrp="1"/>
          </p:cNvSpPr>
          <p:nvPr>
            <p:ph type="sldNum" sz="quarter" idx="10"/>
          </p:nvPr>
        </p:nvSpPr>
        <p:spPr/>
        <p:txBody>
          <a:bodyPr/>
          <a:lstStyle/>
          <a:p>
            <a:fld id="{DA76FF32-4AD0-448E-9E22-CA506D794CC2}" type="slidenum">
              <a:rPr lang="en-US" smtClean="0"/>
              <a:pPr/>
              <a:t>12</a:t>
            </a:fld>
            <a:endParaRPr lang="en-US"/>
          </a:p>
        </p:txBody>
      </p:sp>
    </p:spTree>
    <p:extLst>
      <p:ext uri="{BB962C8B-B14F-4D97-AF65-F5344CB8AC3E}">
        <p14:creationId xmlns:p14="http://schemas.microsoft.com/office/powerpoint/2010/main" xmlns="" val="1400317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NURS 150: Fundamentals of Nursing – MARGIE </a:t>
            </a:r>
          </a:p>
          <a:p>
            <a:pPr>
              <a:buNone/>
            </a:pPr>
            <a:endParaRPr lang="en-US" sz="1600" dirty="0" smtClean="0"/>
          </a:p>
          <a:p>
            <a:pPr>
              <a:buNone/>
            </a:pPr>
            <a:r>
              <a:rPr lang="en-US" sz="1600" dirty="0" smtClean="0"/>
              <a:t>9 Credit Hours = 15.5 Billable Hours</a:t>
            </a:r>
          </a:p>
          <a:p>
            <a:pPr lvl="1"/>
            <a:r>
              <a:rPr lang="en-US" sz="1600" dirty="0" smtClean="0"/>
              <a:t>Calculate Total Student Contact Hours</a:t>
            </a:r>
          </a:p>
          <a:p>
            <a:pPr lvl="2"/>
            <a:r>
              <a:rPr lang="en-US" sz="1600" dirty="0" smtClean="0"/>
              <a:t>92 Contact Hours of Lecture (1:1 ratio)</a:t>
            </a:r>
          </a:p>
          <a:p>
            <a:pPr lvl="2"/>
            <a:r>
              <a:rPr lang="en-US" sz="1600" dirty="0" smtClean="0"/>
              <a:t>39 Contact Hours of Lab (3:1 ratio)</a:t>
            </a:r>
          </a:p>
          <a:p>
            <a:pPr lvl="2"/>
            <a:r>
              <a:rPr lang="en-US" sz="1600" u="sng" dirty="0" smtClean="0"/>
              <a:t>117 Contact Hours of Clinical (3:1 ratio)</a:t>
            </a:r>
          </a:p>
          <a:p>
            <a:pPr marL="1203325" lvl="2" indent="0">
              <a:buNone/>
            </a:pPr>
            <a:r>
              <a:rPr lang="en-US" sz="1600" b="1" dirty="0" smtClean="0">
                <a:solidFill>
                  <a:srgbClr val="800000"/>
                </a:solidFill>
              </a:rPr>
              <a:t>248 Total Contact Hours</a:t>
            </a:r>
          </a:p>
          <a:p>
            <a:pPr lvl="1"/>
            <a:endParaRPr lang="en-US" sz="1600" dirty="0" smtClean="0"/>
          </a:p>
          <a:p>
            <a:pPr lvl="1"/>
            <a:r>
              <a:rPr lang="en-US" sz="1600" dirty="0" smtClean="0"/>
              <a:t>Calculate Billable Hours from Contact Hours</a:t>
            </a:r>
          </a:p>
          <a:p>
            <a:pPr lvl="2"/>
            <a:r>
              <a:rPr lang="en-US" sz="1600" dirty="0" smtClean="0"/>
              <a:t>16 Contact Hours = 1 Credit Hour</a:t>
            </a:r>
          </a:p>
          <a:p>
            <a:pPr lvl="2"/>
            <a:r>
              <a:rPr lang="en-US" sz="1600" u="sng" dirty="0" smtClean="0"/>
              <a:t>248/16 = 15.5</a:t>
            </a:r>
          </a:p>
          <a:p>
            <a:pPr marL="1203325" lvl="2" indent="0">
              <a:buNone/>
            </a:pPr>
            <a:r>
              <a:rPr lang="en-US" sz="1600" b="1" dirty="0" smtClean="0">
                <a:solidFill>
                  <a:srgbClr val="800000"/>
                </a:solidFill>
              </a:rPr>
              <a:t>15.5 Billable Hours</a:t>
            </a:r>
          </a:p>
        </p:txBody>
      </p:sp>
      <p:sp>
        <p:nvSpPr>
          <p:cNvPr id="4" name="Slide Number Placeholder 3"/>
          <p:cNvSpPr>
            <a:spLocks noGrp="1"/>
          </p:cNvSpPr>
          <p:nvPr>
            <p:ph type="sldNum" sz="quarter" idx="10"/>
          </p:nvPr>
        </p:nvSpPr>
        <p:spPr/>
        <p:txBody>
          <a:bodyPr/>
          <a:lstStyle/>
          <a:p>
            <a:fld id="{DA76FF32-4AD0-448E-9E22-CA506D794CC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CHDV 284: Early Childhood Practicum – MARGIE</a:t>
            </a:r>
            <a:r>
              <a:rPr lang="en-US" sz="1600" b="1" baseline="0" dirty="0" smtClean="0"/>
              <a:t> </a:t>
            </a:r>
            <a:endParaRPr lang="en-US" sz="1600" b="1" dirty="0" smtClean="0"/>
          </a:p>
          <a:p>
            <a:endParaRPr lang="pt-BR" sz="1600" dirty="0" smtClean="0"/>
          </a:p>
          <a:p>
            <a:r>
              <a:rPr lang="pt-BR" sz="1600" dirty="0" smtClean="0"/>
              <a:t>2007-2008</a:t>
            </a:r>
            <a:endParaRPr lang="en-US" sz="1600" dirty="0" smtClean="0"/>
          </a:p>
          <a:p>
            <a:pPr lvl="1"/>
            <a:r>
              <a:rPr lang="pt-BR" sz="1600" dirty="0" smtClean="0"/>
              <a:t>5 Credit Hours (48 Lecture, 0 Lab, 128 Other)</a:t>
            </a:r>
          </a:p>
          <a:p>
            <a:pPr lvl="1"/>
            <a:r>
              <a:rPr lang="pt-BR" sz="1600" dirty="0" smtClean="0"/>
              <a:t>5 Billable Hours</a:t>
            </a:r>
          </a:p>
          <a:p>
            <a:r>
              <a:rPr lang="pt-BR" sz="1600" dirty="0" smtClean="0"/>
              <a:t>2012-2013</a:t>
            </a:r>
          </a:p>
          <a:p>
            <a:pPr lvl="1"/>
            <a:r>
              <a:rPr lang="pt-BR" sz="1600" dirty="0" smtClean="0"/>
              <a:t>6 Credit Hours (48 Lecture, 0 Lab, 192 Other)</a:t>
            </a:r>
          </a:p>
          <a:p>
            <a:pPr lvl="1"/>
            <a:r>
              <a:rPr lang="pt-BR" sz="1600" dirty="0" smtClean="0"/>
              <a:t>6 Billable Hours</a:t>
            </a:r>
          </a:p>
          <a:p>
            <a:endParaRPr lang="en-US" sz="1600" dirty="0" smtClean="0"/>
          </a:p>
          <a:p>
            <a:pPr rtl="0" eaLnBrk="1" fontAlgn="ctr" latinLnBrk="0" hangingPunct="1"/>
            <a:r>
              <a:rPr lang="en-US" sz="1200" b="0" i="0" u="none" strike="noStrike" kern="1200" dirty="0" smtClean="0">
                <a:solidFill>
                  <a:schemeClr val="tx1"/>
                </a:solidFill>
                <a:effectLst/>
                <a:latin typeface="+mn-lt"/>
                <a:ea typeface="+mn-ea"/>
                <a:cs typeface="+mn-cs"/>
              </a:rPr>
              <a:t>Hours at Worksite Per Semester</a:t>
            </a:r>
          </a:p>
          <a:p>
            <a:pPr rtl="0" eaLnBrk="1" fontAlgn="auto" latinLnBrk="0" hangingPunct="1"/>
            <a:r>
              <a:rPr lang="en-US" sz="1200" b="0" i="0" u="none" strike="noStrike" kern="1200" dirty="0" smtClean="0">
                <a:solidFill>
                  <a:schemeClr val="tx1"/>
                </a:solidFill>
                <a:effectLst/>
                <a:latin typeface="+mn-lt"/>
                <a:ea typeface="+mn-ea"/>
                <a:cs typeface="+mn-cs"/>
              </a:rPr>
              <a:t>108 – 159 hours = 2 credit course</a:t>
            </a:r>
          </a:p>
          <a:p>
            <a:pPr rtl="0" eaLnBrk="1" fontAlgn="ctr" latinLnBrk="0" hangingPunct="1"/>
            <a:r>
              <a:rPr lang="en-US" sz="1200" b="0" i="0" u="none" strike="noStrike" kern="1200" dirty="0" smtClean="0">
                <a:solidFill>
                  <a:schemeClr val="tx1"/>
                </a:solidFill>
                <a:effectLst/>
                <a:latin typeface="+mn-lt"/>
                <a:ea typeface="+mn-ea"/>
                <a:cs typeface="+mn-cs"/>
              </a:rPr>
              <a:t>160 – 211 hours = 3 credit course</a:t>
            </a:r>
          </a:p>
          <a:p>
            <a:pPr rtl="0" eaLnBrk="1" fontAlgn="ctr" latinLnBrk="0" hangingPunct="1"/>
            <a:r>
              <a:rPr lang="en-US" sz="1200" b="0" i="0" u="none" strike="noStrike" kern="1200" dirty="0" smtClean="0">
                <a:solidFill>
                  <a:schemeClr val="tx1"/>
                </a:solidFill>
                <a:effectLst/>
                <a:latin typeface="+mn-lt"/>
                <a:ea typeface="+mn-ea"/>
                <a:cs typeface="+mn-cs"/>
              </a:rPr>
              <a:t>212 – 263 hours = 4 credit course</a:t>
            </a:r>
          </a:p>
          <a:p>
            <a:pPr rtl="0" eaLnBrk="1" fontAlgn="t" latinLnBrk="0" hangingPunct="1"/>
            <a:r>
              <a:rPr lang="en-US" sz="1200" b="0" i="0" u="none" strike="noStrike" kern="1200" dirty="0" smtClean="0">
                <a:solidFill>
                  <a:schemeClr val="tx1"/>
                </a:solidFill>
                <a:effectLst/>
                <a:latin typeface="+mn-lt"/>
                <a:ea typeface="+mn-ea"/>
                <a:cs typeface="+mn-cs"/>
              </a:rPr>
              <a:t>264+ hours = 5 credit course</a:t>
            </a:r>
          </a:p>
          <a:p>
            <a:endParaRPr lang="en-US" sz="1600" dirty="0" smtClean="0"/>
          </a:p>
          <a:p>
            <a:r>
              <a:rPr lang="en-US" sz="1200" kern="1200" dirty="0" smtClean="0">
                <a:solidFill>
                  <a:schemeClr val="tx1"/>
                </a:solidFill>
                <a:effectLst/>
                <a:latin typeface="+mn-lt"/>
                <a:ea typeface="+mn-ea"/>
                <a:cs typeface="+mn-cs"/>
              </a:rPr>
              <a:t>Example: A program with a worksite component currently has a student working 8 hours per week for 16 weeks totaling 128 hours. This is a 2 credit course because 128 hours is within the identified range of 108 - 159 hours.</a:t>
            </a:r>
            <a:endParaRPr lang="en-US" sz="1600" dirty="0"/>
          </a:p>
        </p:txBody>
      </p:sp>
      <p:sp>
        <p:nvSpPr>
          <p:cNvPr id="4" name="Slide Number Placeholder 3"/>
          <p:cNvSpPr>
            <a:spLocks noGrp="1"/>
          </p:cNvSpPr>
          <p:nvPr>
            <p:ph type="sldNum" sz="quarter" idx="10"/>
          </p:nvPr>
        </p:nvSpPr>
        <p:spPr/>
        <p:txBody>
          <a:bodyPr/>
          <a:lstStyle/>
          <a:p>
            <a:fld id="{DA76FF32-4AD0-448E-9E22-CA506D794CC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457200" marR="0" lvl="0" indent="-457200" algn="l" defTabSz="914400" rtl="0" eaLnBrk="1" fontAlgn="auto" latinLnBrk="0" hangingPunct="1">
              <a:lnSpc>
                <a:spcPct val="100000"/>
              </a:lnSpc>
              <a:spcBef>
                <a:spcPct val="20000"/>
              </a:spcBef>
              <a:spcAft>
                <a:spcPts val="0"/>
              </a:spcAft>
              <a:buClr>
                <a:srgbClr val="800000"/>
              </a:buClr>
              <a:buSzTx/>
              <a:buFont typeface="Wingdings" pitchFamily="2" charset="2"/>
              <a:buNone/>
              <a:tabLst/>
              <a:defRPr/>
            </a:pPr>
            <a:r>
              <a:rPr lang="en-US" sz="1600" b="1" dirty="0" smtClean="0"/>
              <a:t>Student Costs – Course Fees – SEAN </a:t>
            </a:r>
          </a:p>
          <a:p>
            <a:pPr marL="457200" marR="0" lvl="0" indent="-457200" algn="l" defTabSz="914400" rtl="0" eaLnBrk="1" fontAlgn="auto" latinLnBrk="0" hangingPunct="1">
              <a:lnSpc>
                <a:spcPct val="100000"/>
              </a:lnSpc>
              <a:spcBef>
                <a:spcPct val="20000"/>
              </a:spcBef>
              <a:spcAft>
                <a:spcPts val="0"/>
              </a:spcAft>
              <a:buClr>
                <a:srgbClr val="800000"/>
              </a:buClr>
              <a:buSzTx/>
              <a:buFont typeface="Wingdings" pitchFamily="2" charset="2"/>
              <a:buNone/>
              <a:tabLst/>
              <a:defRPr/>
            </a:pPr>
            <a:endParaRPr lang="en-US" sz="1600" dirty="0" smtClean="0"/>
          </a:p>
          <a:p>
            <a:pPr marL="457200" marR="0" lvl="0" indent="-457200" algn="l" defTabSz="914400" rtl="0" eaLnBrk="1" fontAlgn="auto" latinLnBrk="0" hangingPunct="1">
              <a:lnSpc>
                <a:spcPct val="100000"/>
              </a:lnSpc>
              <a:spcBef>
                <a:spcPct val="20000"/>
              </a:spcBef>
              <a:spcAft>
                <a:spcPts val="0"/>
              </a:spcAft>
              <a:buClr>
                <a:srgbClr val="800000"/>
              </a:buClr>
              <a:buSzTx/>
              <a:buFont typeface="Wingdings" pitchFamily="2" charset="2"/>
              <a:buNone/>
              <a:tabLst/>
              <a:defRPr/>
            </a:pPr>
            <a:r>
              <a:rPr lang="en-US" sz="1600" dirty="0" smtClean="0"/>
              <a:t>Factors impacting program costs for students in HHS programs – Billable Hours and Course Fees</a:t>
            </a:r>
          </a:p>
          <a:p>
            <a:pPr marL="457200" marR="0" lvl="0" indent="-457200" algn="l" defTabSz="914400" rtl="0" eaLnBrk="1" fontAlgn="auto" latinLnBrk="0" hangingPunct="1">
              <a:lnSpc>
                <a:spcPct val="100000"/>
              </a:lnSpc>
              <a:spcBef>
                <a:spcPct val="20000"/>
              </a:spcBef>
              <a:spcAft>
                <a:spcPts val="0"/>
              </a:spcAft>
              <a:buClr>
                <a:srgbClr val="800000"/>
              </a:buClr>
              <a:buSzTx/>
              <a:buFont typeface="Wingdings" pitchFamily="2" charset="2"/>
              <a:buChar char="¶"/>
              <a:tabLst/>
              <a:defRPr/>
            </a:pPr>
            <a:r>
              <a:rPr kumimoji="0" lang="en-US" sz="16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Course Fees:</a:t>
            </a:r>
          </a:p>
          <a:p>
            <a:pPr marL="914400" marR="0" lvl="1" indent="-457200" algn="l" defTabSz="914400" rtl="0" eaLnBrk="1" fontAlgn="auto" latinLnBrk="0" hangingPunct="1">
              <a:lnSpc>
                <a:spcPct val="100000"/>
              </a:lnSpc>
              <a:spcBef>
                <a:spcPct val="20000"/>
              </a:spcBef>
              <a:spcAft>
                <a:spcPts val="0"/>
              </a:spcAft>
              <a:buClr>
                <a:srgbClr val="800000"/>
              </a:buClr>
              <a:buSzTx/>
              <a:buFont typeface="Wingdings" pitchFamily="2" charset="2"/>
              <a:buChar char="§"/>
              <a:tabLst/>
              <a:defRPr/>
            </a:pPr>
            <a:r>
              <a:rPr kumimoji="0" lang="en-US" sz="16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Consumable items (e.g. supplies) </a:t>
            </a:r>
          </a:p>
          <a:p>
            <a:pPr marL="914400" marR="0" lvl="1" indent="-457200" algn="l" defTabSz="914400" rtl="0" eaLnBrk="1" fontAlgn="auto" latinLnBrk="0" hangingPunct="1">
              <a:lnSpc>
                <a:spcPct val="100000"/>
              </a:lnSpc>
              <a:spcBef>
                <a:spcPct val="20000"/>
              </a:spcBef>
              <a:spcAft>
                <a:spcPts val="0"/>
              </a:spcAft>
              <a:buClr>
                <a:srgbClr val="800000"/>
              </a:buClr>
              <a:buSzTx/>
              <a:buFont typeface="Wingdings" pitchFamily="2" charset="2"/>
              <a:buChar char="§"/>
              <a:tabLst/>
              <a:defRPr/>
            </a:pPr>
            <a:r>
              <a:rPr kumimoji="0" lang="en-US" sz="16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Equipment maintenance </a:t>
            </a:r>
          </a:p>
          <a:p>
            <a:pPr marL="914400" marR="0" lvl="1" indent="-457200" algn="l" defTabSz="914400" rtl="0" eaLnBrk="1" fontAlgn="auto" latinLnBrk="0" hangingPunct="1">
              <a:lnSpc>
                <a:spcPct val="100000"/>
              </a:lnSpc>
              <a:spcBef>
                <a:spcPct val="20000"/>
              </a:spcBef>
              <a:spcAft>
                <a:spcPts val="0"/>
              </a:spcAft>
              <a:buClr>
                <a:srgbClr val="800000"/>
              </a:buClr>
              <a:buSzTx/>
              <a:buFont typeface="Wingdings" pitchFamily="2" charset="2"/>
              <a:buChar char="§"/>
              <a:tabLst/>
              <a:defRPr/>
            </a:pPr>
            <a:r>
              <a:rPr kumimoji="0" lang="en-US" sz="16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Pay for additional required instructors (based on ratios), administrators , and professional staff (e.g. dentist, medical director)</a:t>
            </a:r>
          </a:p>
          <a:p>
            <a:pPr marL="914400" marR="0" lvl="1" indent="-457200" algn="l" defTabSz="914400" rtl="0" eaLnBrk="1" fontAlgn="auto" latinLnBrk="0" hangingPunct="1">
              <a:lnSpc>
                <a:spcPct val="100000"/>
              </a:lnSpc>
              <a:spcBef>
                <a:spcPct val="20000"/>
              </a:spcBef>
              <a:spcAft>
                <a:spcPts val="0"/>
              </a:spcAft>
              <a:buClr>
                <a:srgbClr val="800000"/>
              </a:buClr>
              <a:buSzTx/>
              <a:buFont typeface="Wingdings" pitchFamily="2" charset="2"/>
              <a:buChar char="§"/>
              <a:tabLst/>
              <a:defRPr/>
            </a:pPr>
            <a:r>
              <a:rPr kumimoji="0" lang="en-US" sz="16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Faculty costs to support Mastery learning </a:t>
            </a:r>
          </a:p>
          <a:p>
            <a:pPr marL="914400" marR="0" lvl="1" indent="-457200" algn="l" defTabSz="914400" rtl="0" eaLnBrk="1" fontAlgn="auto" latinLnBrk="0" hangingPunct="1">
              <a:lnSpc>
                <a:spcPct val="100000"/>
              </a:lnSpc>
              <a:spcBef>
                <a:spcPct val="20000"/>
              </a:spcBef>
              <a:spcAft>
                <a:spcPts val="0"/>
              </a:spcAft>
              <a:buClr>
                <a:srgbClr val="800000"/>
              </a:buClr>
              <a:buSzTx/>
              <a:buFont typeface="Wingdings" pitchFamily="2" charset="2"/>
              <a:buChar char="§"/>
              <a:tabLst/>
              <a:defRPr/>
            </a:pPr>
            <a:r>
              <a:rPr lang="en-US" sz="1600" dirty="0" smtClean="0"/>
              <a:t>Provide simulation education throughout curricula</a:t>
            </a:r>
          </a:p>
          <a:p>
            <a:pPr marL="914400" marR="0" lvl="1" indent="-457200" algn="l" defTabSz="914400" rtl="0" eaLnBrk="1" fontAlgn="auto" latinLnBrk="0" hangingPunct="1">
              <a:lnSpc>
                <a:spcPct val="100000"/>
              </a:lnSpc>
              <a:spcBef>
                <a:spcPct val="20000"/>
              </a:spcBef>
              <a:spcAft>
                <a:spcPts val="0"/>
              </a:spcAft>
              <a:buClr>
                <a:srgbClr val="800000"/>
              </a:buClr>
              <a:buSzTx/>
              <a:buFont typeface="Wingdings" pitchFamily="2" charset="2"/>
              <a:buChar char="§"/>
              <a:tabLst/>
              <a:defRPr/>
            </a:pPr>
            <a:r>
              <a:rPr kumimoji="0" lang="en-US" sz="16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(Nursing and EMT/PARA courses)</a:t>
            </a:r>
          </a:p>
          <a:p>
            <a:pPr marL="914400" marR="0" lvl="1" indent="-457200" algn="l" defTabSz="914400" rtl="0" eaLnBrk="1" fontAlgn="auto" latinLnBrk="0" hangingPunct="1">
              <a:lnSpc>
                <a:spcPct val="100000"/>
              </a:lnSpc>
              <a:spcBef>
                <a:spcPct val="20000"/>
              </a:spcBef>
              <a:spcAft>
                <a:spcPts val="0"/>
              </a:spcAft>
              <a:buClr>
                <a:srgbClr val="800000"/>
              </a:buClr>
              <a:buSzTx/>
              <a:buFont typeface="Wingdings" pitchFamily="2" charset="2"/>
              <a:buChar char="§"/>
              <a:tabLst/>
              <a:defRPr/>
            </a:pPr>
            <a:r>
              <a:rPr kumimoji="0" lang="en-US" sz="16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Increase in liability insurance costs</a:t>
            </a:r>
          </a:p>
          <a:p>
            <a:endParaRPr lang="en-US" dirty="0"/>
          </a:p>
        </p:txBody>
      </p:sp>
      <p:sp>
        <p:nvSpPr>
          <p:cNvPr id="4" name="Slide Number Placeholder 3"/>
          <p:cNvSpPr>
            <a:spLocks noGrp="1"/>
          </p:cNvSpPr>
          <p:nvPr>
            <p:ph type="sldNum" sz="quarter" idx="10"/>
          </p:nvPr>
        </p:nvSpPr>
        <p:spPr/>
        <p:txBody>
          <a:bodyPr/>
          <a:lstStyle/>
          <a:p>
            <a:fld id="{DA76FF32-4AD0-448E-9E22-CA506D794CC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Evolution of Course Fees – SEAN </a:t>
            </a:r>
          </a:p>
          <a:p>
            <a:r>
              <a:rPr lang="en-US" sz="1600" dirty="0" smtClean="0"/>
              <a:t>Spreadsheets updated annually by programs</a:t>
            </a:r>
          </a:p>
          <a:p>
            <a:r>
              <a:rPr lang="en-US" sz="1600" dirty="0" smtClean="0"/>
              <a:t>General categories identified</a:t>
            </a:r>
          </a:p>
          <a:p>
            <a:r>
              <a:rPr lang="en-US" sz="1600" dirty="0" smtClean="0"/>
              <a:t>No guidelines for determining some fees</a:t>
            </a:r>
          </a:p>
          <a:p>
            <a:endParaRPr lang="en-US" sz="1600" dirty="0" smtClean="0"/>
          </a:p>
          <a:p>
            <a:r>
              <a:rPr lang="en-US" sz="1600" b="1" dirty="0" smtClean="0"/>
              <a:t>CLICK</a:t>
            </a:r>
          </a:p>
          <a:p>
            <a:endParaRPr lang="en-US" sz="1600" dirty="0" smtClean="0"/>
          </a:p>
          <a:p>
            <a:r>
              <a:rPr lang="en-US" sz="1600" dirty="0" smtClean="0"/>
              <a:t>Supplies and Materials – consumable items</a:t>
            </a:r>
          </a:p>
          <a:p>
            <a:r>
              <a:rPr lang="en-US" sz="1600" dirty="0" smtClean="0"/>
              <a:t>Personnel – personnel beyond the instructor</a:t>
            </a:r>
          </a:p>
          <a:p>
            <a:r>
              <a:rPr lang="en-US" sz="1600" dirty="0" smtClean="0"/>
              <a:t>Equipment &amp; Facilities – program specific</a:t>
            </a:r>
          </a:p>
          <a:p>
            <a:endParaRPr lang="en-US" sz="1600" dirty="0" smtClean="0"/>
          </a:p>
          <a:p>
            <a:endParaRPr lang="en-US" dirty="0"/>
          </a:p>
        </p:txBody>
      </p:sp>
      <p:sp>
        <p:nvSpPr>
          <p:cNvPr id="4" name="Slide Number Placeholder 3"/>
          <p:cNvSpPr>
            <a:spLocks noGrp="1"/>
          </p:cNvSpPr>
          <p:nvPr>
            <p:ph type="sldNum" sz="quarter" idx="10"/>
          </p:nvPr>
        </p:nvSpPr>
        <p:spPr/>
        <p:txBody>
          <a:bodyPr/>
          <a:lstStyle/>
          <a:p>
            <a:fld id="{DA76FF32-4AD0-448E-9E22-CA506D794CC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600" b="1" dirty="0" smtClean="0"/>
              <a:t>Limited Ability to Adjust Course Fees – MARGIE</a:t>
            </a:r>
            <a:r>
              <a:rPr lang="en-US" sz="1600" b="1" baseline="0" dirty="0" smtClean="0"/>
              <a:t> </a:t>
            </a:r>
            <a:endParaRPr lang="en-US" sz="1600" b="1" dirty="0" smtClean="0"/>
          </a:p>
          <a:p>
            <a:pPr marL="285750" lvl="0" indent="-285750">
              <a:buFont typeface="Arial" pitchFamily="34" charset="0"/>
              <a:buChar char="•"/>
            </a:pPr>
            <a:r>
              <a:rPr lang="en-US" sz="1400" dirty="0" smtClean="0"/>
              <a:t>Historically, varied approaches to collect funds to cover course costs.</a:t>
            </a:r>
          </a:p>
          <a:p>
            <a:pPr marL="285750" indent="-285750">
              <a:buFont typeface="Arial" pitchFamily="34" charset="0"/>
              <a:buChar char="•"/>
            </a:pPr>
            <a:r>
              <a:rPr lang="en-US" sz="1400" dirty="0" smtClean="0"/>
              <a:t>1990s to 2000s: Tuition and fees charged but Board of Trustees rule that only 15% increase allowed each year</a:t>
            </a:r>
            <a:endParaRPr lang="en-US" sz="1400" i="1" dirty="0" smtClean="0"/>
          </a:p>
          <a:p>
            <a:pPr marL="285750" indent="-285750">
              <a:buFont typeface="Arial" pitchFamily="34" charset="0"/>
              <a:buChar char="•"/>
            </a:pPr>
            <a:r>
              <a:rPr lang="en-US" sz="1400" dirty="0" smtClean="0"/>
              <a:t>Fall 2004 College implements Bill Hours to </a:t>
            </a:r>
            <a:r>
              <a:rPr lang="en-US" sz="1400" b="1" dirty="0" smtClean="0"/>
              <a:t>help capture costs, especially in small class size situations</a:t>
            </a:r>
            <a:r>
              <a:rPr lang="en-US" sz="1400" dirty="0" smtClean="0"/>
              <a:t>. – To allow the college to capture the revenue necessary to cover the additional instructor contact hour costs associated with courses.</a:t>
            </a:r>
          </a:p>
          <a:p>
            <a:pPr marL="285750" lvl="0" indent="-285750">
              <a:buFont typeface="Arial" pitchFamily="34" charset="0"/>
              <a:buChar char="•"/>
            </a:pPr>
            <a:r>
              <a:rPr lang="en-US" sz="1400" dirty="0" smtClean="0"/>
              <a:t>Upon implementation of the billing hour model. BOT implemented a 3 credit hour cap - Billing hours for internships and independent studies would continue to be charged same as credit hours.</a:t>
            </a:r>
          </a:p>
          <a:p>
            <a:pPr marL="285750" indent="-285750">
              <a:buFont typeface="Arial" pitchFamily="34" charset="0"/>
              <a:buChar char="•"/>
            </a:pPr>
            <a:r>
              <a:rPr lang="en-US" sz="1400" dirty="0" smtClean="0"/>
              <a:t>The College lowered course fees by $225,000 along with the billing hour implementation. Because of the higher level of additional instructional hours associated with health career programs, it was originally recommended that health career course fees be allowed to continue to reflect additional costs of instruction. However, some health career course fees were reduced upon implementation of the billing hour model.</a:t>
            </a:r>
          </a:p>
          <a:p>
            <a:pPr marL="285750" indent="-285750">
              <a:buFont typeface="Arial" pitchFamily="34" charset="0"/>
              <a:buChar char="•"/>
            </a:pPr>
            <a:r>
              <a:rPr lang="en-US" sz="1400" dirty="0" smtClean="0"/>
              <a:t>Fall 2007 BOT approved Program Areas’ request to removal of cap Mostly health careers clinical and lab courses</a:t>
            </a:r>
          </a:p>
          <a:p>
            <a:pPr marL="285750" lvl="0" indent="-285750">
              <a:buFont typeface="Arial" pitchFamily="34" charset="0"/>
              <a:buChar char="•"/>
            </a:pPr>
            <a:r>
              <a:rPr lang="en-US" sz="1400" dirty="0" smtClean="0"/>
              <a:t>2009: Fall 2011 Course fee update process began to capture course costs in health careers programs </a:t>
            </a:r>
            <a:endParaRPr lang="en-US" sz="1600" dirty="0" smtClean="0"/>
          </a:p>
        </p:txBody>
      </p:sp>
      <p:sp>
        <p:nvSpPr>
          <p:cNvPr id="4" name="Slide Number Placeholder 3"/>
          <p:cNvSpPr>
            <a:spLocks noGrp="1"/>
          </p:cNvSpPr>
          <p:nvPr>
            <p:ph type="sldNum" sz="quarter" idx="10"/>
          </p:nvPr>
        </p:nvSpPr>
        <p:spPr/>
        <p:txBody>
          <a:bodyPr/>
          <a:lstStyle/>
          <a:p>
            <a:fld id="{DA76FF32-4AD0-448E-9E22-CA506D794CC2}" type="slidenum">
              <a:rPr lang="en-US" smtClean="0"/>
              <a:pPr/>
              <a:t>17</a:t>
            </a:fld>
            <a:endParaRPr lang="en-US"/>
          </a:p>
        </p:txBody>
      </p:sp>
    </p:spTree>
    <p:extLst>
      <p:ext uri="{BB962C8B-B14F-4D97-AF65-F5344CB8AC3E}">
        <p14:creationId xmlns:p14="http://schemas.microsoft.com/office/powerpoint/2010/main" xmlns="" val="2452365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600" b="1" dirty="0" smtClean="0"/>
              <a:t>Course Cost Review Process – SEAN</a:t>
            </a:r>
            <a:r>
              <a:rPr lang="en-US" sz="1600" b="1" baseline="0" dirty="0" smtClean="0"/>
              <a:t> </a:t>
            </a:r>
            <a:endParaRPr lang="en-US" sz="1600" b="1" dirty="0" smtClean="0"/>
          </a:p>
          <a:p>
            <a:pPr lvl="0"/>
            <a:r>
              <a:rPr lang="en-US" sz="1600" dirty="0" smtClean="0"/>
              <a:t>Created a review process to identify instructional delivery costs for academic programs</a:t>
            </a:r>
          </a:p>
          <a:p>
            <a:pPr lvl="1"/>
            <a:r>
              <a:rPr lang="en-US" sz="1600" dirty="0" smtClean="0"/>
              <a:t>Did not focus on course creation or updates, which are covered elsewhere</a:t>
            </a:r>
          </a:p>
          <a:p>
            <a:pPr lvl="0"/>
            <a:endParaRPr lang="en-US" sz="1600" dirty="0" smtClean="0"/>
          </a:p>
          <a:p>
            <a:pPr lvl="0"/>
            <a:r>
              <a:rPr lang="en-US" sz="1600" dirty="0" smtClean="0"/>
              <a:t>Created a tool to document instructional delivery costs for academic programs</a:t>
            </a:r>
          </a:p>
          <a:p>
            <a:pPr lvl="0"/>
            <a:endParaRPr lang="en-US" sz="1600" dirty="0" smtClean="0"/>
          </a:p>
          <a:p>
            <a:pPr lvl="0"/>
            <a:r>
              <a:rPr lang="en-US" sz="1600" dirty="0" smtClean="0"/>
              <a:t>Formulas for calculating cost types</a:t>
            </a:r>
          </a:p>
          <a:p>
            <a:pPr lvl="1"/>
            <a:r>
              <a:rPr lang="en-US" sz="1600" dirty="0" smtClean="0"/>
              <a:t>Delivery costs</a:t>
            </a:r>
          </a:p>
          <a:p>
            <a:pPr lvl="1"/>
            <a:r>
              <a:rPr lang="en-US" sz="1600" dirty="0" smtClean="0"/>
              <a:t>Accreditation-required costs</a:t>
            </a:r>
          </a:p>
          <a:p>
            <a:endParaRPr lang="en-US" sz="1600" dirty="0" smtClean="0"/>
          </a:p>
          <a:p>
            <a:r>
              <a:rPr lang="en-US" sz="1600" dirty="0" smtClean="0"/>
              <a:t>Formulas used to calculate standard costs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Transition: We needed a tool to identify true costs to deliver courses.</a:t>
            </a: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DA76FF32-4AD0-448E-9E22-CA506D794CC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600" b="1" dirty="0" smtClean="0"/>
              <a:t>Excel Spreadsheet Tool – SEAN </a:t>
            </a:r>
          </a:p>
          <a:p>
            <a:endParaRPr lang="en-US" sz="1600" dirty="0" smtClean="0"/>
          </a:p>
          <a:p>
            <a:r>
              <a:rPr lang="en-US" sz="1600" dirty="0" smtClean="0"/>
              <a:t>Created a spreadsheet to document costs</a:t>
            </a:r>
          </a:p>
          <a:p>
            <a:endParaRPr lang="en-US" sz="1600" dirty="0" smtClean="0"/>
          </a:p>
          <a:p>
            <a:r>
              <a:rPr lang="en-US" sz="1600" dirty="0" smtClean="0"/>
              <a:t>Tracked courses by program area</a:t>
            </a:r>
          </a:p>
          <a:p>
            <a:endParaRPr lang="en-US" sz="1600" dirty="0" smtClean="0"/>
          </a:p>
          <a:p>
            <a:r>
              <a:rPr lang="en-US" sz="1600" dirty="0" smtClean="0"/>
              <a:t>Included instruction methods for each section (Lecture, Lab, Other)</a:t>
            </a:r>
          </a:p>
          <a:p>
            <a:endParaRPr lang="en-US" sz="1600" dirty="0" smtClean="0"/>
          </a:p>
          <a:p>
            <a:r>
              <a:rPr lang="en-US" sz="1600" dirty="0" smtClean="0"/>
              <a:t>Documented all related fees – EXPANDING</a:t>
            </a:r>
            <a:r>
              <a:rPr lang="en-US" sz="1600" baseline="0" dirty="0" smtClean="0"/>
              <a:t> BEYOND WHAT WAS ALREADY TRACKED</a:t>
            </a:r>
          </a:p>
          <a:p>
            <a:pPr lvl="1"/>
            <a:r>
              <a:rPr lang="en-US" sz="1600" baseline="0" dirty="0" smtClean="0"/>
              <a:t>YEILDED UPDATED COURSE FEE SHEET ACROSS CAMPUS</a:t>
            </a:r>
            <a:endParaRPr lang="en-US" sz="1600" dirty="0" smtClean="0"/>
          </a:p>
          <a:p>
            <a:endParaRPr lang="en-US" sz="1600" dirty="0" smtClean="0"/>
          </a:p>
          <a:p>
            <a:r>
              <a:rPr lang="en-US" sz="1600" dirty="0" smtClean="0"/>
              <a:t>Used multiple tabs to document common info.</a:t>
            </a:r>
          </a:p>
          <a:p>
            <a:pPr lvl="1"/>
            <a:r>
              <a:rPr lang="en-US" sz="1600" dirty="0" smtClean="0"/>
              <a:t>Revenue Summary, Projected Revenue, Course</a:t>
            </a:r>
            <a:r>
              <a:rPr lang="en-US" sz="1600" baseline="0" dirty="0" smtClean="0"/>
              <a:t> Data, Common Costs</a:t>
            </a:r>
            <a:endParaRPr lang="en-US" sz="1600" dirty="0" smtClean="0"/>
          </a:p>
          <a:p>
            <a:pPr lvl="1"/>
            <a:endParaRPr lang="en-US" sz="1600" dirty="0" smtClean="0"/>
          </a:p>
          <a:p>
            <a:pPr lvl="1"/>
            <a:r>
              <a:rPr lang="en-US" sz="1600" dirty="0" smtClean="0"/>
              <a:t>USED TO ID COMMON COSTS</a:t>
            </a:r>
          </a:p>
          <a:p>
            <a:pPr lvl="1"/>
            <a:r>
              <a:rPr lang="en-US" sz="1600" dirty="0" smtClean="0"/>
              <a:t>CREATE FORMULAS </a:t>
            </a:r>
          </a:p>
          <a:p>
            <a:pPr lvl="1"/>
            <a:r>
              <a:rPr lang="en-US" sz="1600" dirty="0" smtClean="0"/>
              <a:t>EVENLY ISTRIBUTE</a:t>
            </a:r>
            <a:r>
              <a:rPr lang="en-US" sz="1600" baseline="0" dirty="0" smtClean="0"/>
              <a:t> COSTS ACROSS COURSES/STUDENTS</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DA76FF32-4AD0-448E-9E22-CA506D794CC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Presentation Description –</a:t>
            </a:r>
            <a:r>
              <a:rPr lang="en-US" sz="1600" b="1" baseline="0" dirty="0" smtClean="0"/>
              <a:t> MARGIE </a:t>
            </a:r>
            <a:endParaRPr lang="en-US" sz="1600" b="1"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smtClean="0"/>
              <a:t>Several nursing and allied health programs have varying accreditation-directed and quality focused requirements. This presentation will address a process and spreadsheet template created to capture the variety of staffing and additional equipment costs associated with course delivery.</a:t>
            </a:r>
          </a:p>
          <a:p>
            <a:endParaRPr lang="en-US" dirty="0"/>
          </a:p>
        </p:txBody>
      </p:sp>
      <p:sp>
        <p:nvSpPr>
          <p:cNvPr id="4" name="Slide Number Placeholder 3"/>
          <p:cNvSpPr>
            <a:spLocks noGrp="1"/>
          </p:cNvSpPr>
          <p:nvPr>
            <p:ph type="sldNum" sz="quarter" idx="10"/>
          </p:nvPr>
        </p:nvSpPr>
        <p:spPr/>
        <p:txBody>
          <a:bodyPr/>
          <a:lstStyle/>
          <a:p>
            <a:fld id="{DA76FF32-4AD0-448E-9E22-CA506D794CC2}" type="slidenum">
              <a:rPr lang="en-US" smtClean="0"/>
              <a:pPr/>
              <a:t>2</a:t>
            </a:fld>
            <a:endParaRPr lang="en-US"/>
          </a:p>
        </p:txBody>
      </p:sp>
    </p:spTree>
    <p:extLst>
      <p:ext uri="{BB962C8B-B14F-4D97-AF65-F5344CB8AC3E}">
        <p14:creationId xmlns:p14="http://schemas.microsoft.com/office/powerpoint/2010/main" xmlns="" val="1247313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Spreadsheet Tool Tour – SEAN </a:t>
            </a:r>
          </a:p>
          <a:p>
            <a:endParaRPr lang="en-US" sz="1600" dirty="0" smtClean="0"/>
          </a:p>
          <a:p>
            <a:r>
              <a:rPr lang="en-US" sz="1600" dirty="0" smtClean="0"/>
              <a:t>TOUR ON SPREADSHEET</a:t>
            </a:r>
          </a:p>
          <a:p>
            <a:endParaRPr lang="en-US" sz="1600" dirty="0" smtClean="0"/>
          </a:p>
          <a:p>
            <a:r>
              <a:rPr lang="en-US" sz="1600" dirty="0" smtClean="0"/>
              <a:t>USE NOTES</a:t>
            </a:r>
            <a:r>
              <a:rPr lang="en-US" sz="1600" baseline="0" dirty="0" smtClean="0"/>
              <a:t> FROM WORD DOC</a:t>
            </a:r>
            <a:endParaRPr lang="en-US" sz="1600" dirty="0" smtClean="0"/>
          </a:p>
        </p:txBody>
      </p:sp>
      <p:sp>
        <p:nvSpPr>
          <p:cNvPr id="4" name="Slide Number Placeholder 3"/>
          <p:cNvSpPr>
            <a:spLocks noGrp="1"/>
          </p:cNvSpPr>
          <p:nvPr>
            <p:ph type="sldNum" sz="quarter" idx="10"/>
          </p:nvPr>
        </p:nvSpPr>
        <p:spPr/>
        <p:txBody>
          <a:bodyPr/>
          <a:lstStyle/>
          <a:p>
            <a:fld id="{DA76FF32-4AD0-448E-9E22-CA506D794CC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Common Costs Tab – SEAN </a:t>
            </a:r>
          </a:p>
          <a:p>
            <a:endParaRPr lang="en-US" sz="1600" dirty="0" smtClean="0"/>
          </a:p>
          <a:p>
            <a:r>
              <a:rPr lang="en-US" sz="1600" dirty="0" smtClean="0"/>
              <a:t>TOUR ON SPREADSHEET</a:t>
            </a:r>
          </a:p>
          <a:p>
            <a:endParaRPr lang="en-US" sz="1600" dirty="0" smtClean="0"/>
          </a:p>
          <a:p>
            <a:r>
              <a:rPr lang="en-US" sz="1600" dirty="0" smtClean="0"/>
              <a:t>USE NOTES</a:t>
            </a:r>
            <a:r>
              <a:rPr lang="en-US" sz="1600" baseline="0" dirty="0" smtClean="0"/>
              <a:t> FROM WORD DOC</a:t>
            </a:r>
            <a:endParaRPr lang="en-US" sz="1600" dirty="0" smtClean="0"/>
          </a:p>
        </p:txBody>
      </p:sp>
      <p:sp>
        <p:nvSpPr>
          <p:cNvPr id="4" name="Slide Number Placeholder 3"/>
          <p:cNvSpPr>
            <a:spLocks noGrp="1"/>
          </p:cNvSpPr>
          <p:nvPr>
            <p:ph type="sldNum" sz="quarter" idx="10"/>
          </p:nvPr>
        </p:nvSpPr>
        <p:spPr/>
        <p:txBody>
          <a:bodyPr/>
          <a:lstStyle/>
          <a:p>
            <a:fld id="{DA76FF32-4AD0-448E-9E22-CA506D794CC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Fee Increase Implementation – SEAN </a:t>
            </a:r>
          </a:p>
          <a:p>
            <a:endParaRPr lang="en-US" sz="1600" dirty="0" smtClean="0"/>
          </a:p>
          <a:p>
            <a:r>
              <a:rPr lang="en-US" sz="1600" dirty="0" smtClean="0"/>
              <a:t>Three year implementation plan</a:t>
            </a:r>
          </a:p>
          <a:p>
            <a:endParaRPr lang="en-US" sz="1600" dirty="0" smtClean="0"/>
          </a:p>
          <a:p>
            <a:r>
              <a:rPr lang="en-US" sz="1600" b="1" dirty="0" smtClean="0"/>
              <a:t>CLICK</a:t>
            </a:r>
          </a:p>
          <a:p>
            <a:endParaRPr lang="en-US" sz="1600" dirty="0" smtClean="0"/>
          </a:p>
          <a:p>
            <a:r>
              <a:rPr lang="en-US" sz="1600" dirty="0" smtClean="0"/>
              <a:t>Spreadsheet</a:t>
            </a:r>
            <a:r>
              <a:rPr lang="en-US" sz="1600" baseline="0" dirty="0" smtClean="0"/>
              <a:t> page provided to staff for updates in Banner</a:t>
            </a:r>
            <a:endParaRPr lang="en-US" sz="1600" dirty="0"/>
          </a:p>
        </p:txBody>
      </p:sp>
      <p:sp>
        <p:nvSpPr>
          <p:cNvPr id="4" name="Slide Number Placeholder 3"/>
          <p:cNvSpPr>
            <a:spLocks noGrp="1"/>
          </p:cNvSpPr>
          <p:nvPr>
            <p:ph type="sldNum" sz="quarter" idx="10"/>
          </p:nvPr>
        </p:nvSpPr>
        <p:spPr/>
        <p:txBody>
          <a:bodyPr/>
          <a:lstStyle/>
          <a:p>
            <a:fld id="{DA76FF32-4AD0-448E-9E22-CA506D794CC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Projected Revenue – MARGIE</a:t>
            </a:r>
            <a:r>
              <a:rPr lang="en-US" b="1" baseline="0" dirty="0" smtClean="0"/>
              <a:t> </a:t>
            </a:r>
            <a:endParaRPr lang="en-US" b="1" dirty="0" smtClean="0"/>
          </a:p>
          <a:p>
            <a:endParaRPr lang="en-US" dirty="0" smtClean="0"/>
          </a:p>
          <a:p>
            <a:r>
              <a:rPr lang="en-US" dirty="0" smtClean="0"/>
              <a:t>Used for planning purposes</a:t>
            </a:r>
          </a:p>
          <a:p>
            <a:endParaRPr lang="en-US" dirty="0" smtClean="0"/>
          </a:p>
          <a:p>
            <a:r>
              <a:rPr lang="en-US" dirty="0" smtClean="0"/>
              <a:t>Based on average</a:t>
            </a:r>
            <a:r>
              <a:rPr lang="en-US" baseline="0" dirty="0" smtClean="0"/>
              <a:t> </a:t>
            </a:r>
            <a:r>
              <a:rPr lang="en-US" baseline="0" dirty="0" err="1" smtClean="0"/>
              <a:t>seatcount</a:t>
            </a:r>
            <a:r>
              <a:rPr lang="en-US" baseline="0" dirty="0" smtClean="0"/>
              <a:t> </a:t>
            </a:r>
          </a:p>
          <a:p>
            <a:r>
              <a:rPr lang="en-US" baseline="0" dirty="0" smtClean="0"/>
              <a:t>Multiplied </a:t>
            </a:r>
            <a:r>
              <a:rPr lang="en-US" baseline="0" dirty="0" err="1" smtClean="0"/>
              <a:t>seatcount</a:t>
            </a:r>
            <a:r>
              <a:rPr lang="en-US" baseline="0" dirty="0" smtClean="0"/>
              <a:t> by student fees </a:t>
            </a:r>
            <a:endParaRPr lang="en-US" dirty="0"/>
          </a:p>
        </p:txBody>
      </p:sp>
      <p:sp>
        <p:nvSpPr>
          <p:cNvPr id="4" name="Slide Number Placeholder 3"/>
          <p:cNvSpPr>
            <a:spLocks noGrp="1"/>
          </p:cNvSpPr>
          <p:nvPr>
            <p:ph type="sldNum" sz="quarter" idx="10"/>
          </p:nvPr>
        </p:nvSpPr>
        <p:spPr/>
        <p:txBody>
          <a:bodyPr/>
          <a:lstStyle/>
          <a:p>
            <a:fld id="{DA76FF32-4AD0-448E-9E22-CA506D794CC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600" b="1" dirty="0" smtClean="0"/>
              <a:t>Program Cost Review Process – SEAN</a:t>
            </a:r>
            <a:r>
              <a:rPr lang="en-US" sz="1600" b="1" baseline="0" dirty="0" smtClean="0"/>
              <a:t> </a:t>
            </a:r>
          </a:p>
          <a:p>
            <a:endParaRPr lang="en-US" sz="1600" dirty="0" smtClean="0"/>
          </a:p>
          <a:p>
            <a:pPr lvl="0">
              <a:buFont typeface="+mj-lt"/>
              <a:buAutoNum type="arabicPeriod"/>
            </a:pPr>
            <a:r>
              <a:rPr lang="en-US" sz="1600" dirty="0" smtClean="0"/>
              <a:t>Visioning discussion with the Dean</a:t>
            </a:r>
          </a:p>
          <a:p>
            <a:pPr marL="688975" lvl="1" indent="-231775"/>
            <a:r>
              <a:rPr lang="en-US" sz="1200" dirty="0" smtClean="0"/>
              <a:t>Process for Identifying Costs</a:t>
            </a:r>
          </a:p>
          <a:p>
            <a:pPr marL="688975" lvl="1" indent="-231775"/>
            <a:r>
              <a:rPr lang="en-US" sz="1200" dirty="0" smtClean="0"/>
              <a:t>Elements in course fees</a:t>
            </a:r>
          </a:p>
          <a:p>
            <a:pPr marL="688975" lvl="1" indent="-231775"/>
            <a:r>
              <a:rPr lang="en-US" sz="1200" dirty="0" smtClean="0"/>
              <a:t>Determine true costs beyond instruction</a:t>
            </a:r>
          </a:p>
          <a:p>
            <a:pPr lvl="0">
              <a:buFont typeface="+mj-lt"/>
              <a:buAutoNum type="arabicPeriod"/>
            </a:pPr>
            <a:endParaRPr lang="en-US" sz="1600" dirty="0" smtClean="0"/>
          </a:p>
          <a:p>
            <a:pPr lvl="0">
              <a:buFont typeface="+mj-lt"/>
              <a:buAutoNum type="arabicPeriod"/>
            </a:pPr>
            <a:r>
              <a:rPr lang="en-US" sz="1600" dirty="0" smtClean="0"/>
              <a:t>Created spreadsheet drafts to capture known data</a:t>
            </a:r>
          </a:p>
          <a:p>
            <a:pPr lvl="0">
              <a:buFont typeface="+mj-lt"/>
              <a:buAutoNum type="arabicPeriod"/>
            </a:pPr>
            <a:endParaRPr lang="en-US" sz="1600" dirty="0" smtClean="0"/>
          </a:p>
          <a:p>
            <a:pPr lvl="0">
              <a:buFont typeface="+mj-lt"/>
              <a:buAutoNum type="arabicPeriod"/>
            </a:pPr>
            <a:r>
              <a:rPr lang="en-US" sz="1600" dirty="0" smtClean="0"/>
              <a:t>Iterative review process of costs with program administrators and chairs </a:t>
            </a:r>
          </a:p>
          <a:p>
            <a:pPr lvl="0">
              <a:buFont typeface="+mj-lt"/>
              <a:buAutoNum type="arabicPeriod"/>
            </a:pPr>
            <a:endParaRPr lang="en-US" sz="1600" dirty="0" smtClean="0"/>
          </a:p>
          <a:p>
            <a:pPr lvl="0">
              <a:buFont typeface="+mj-lt"/>
              <a:buAutoNum type="arabicPeriod"/>
            </a:pPr>
            <a:r>
              <a:rPr lang="en-US" sz="1600" dirty="0" smtClean="0"/>
              <a:t>Honed information on spreadsheets</a:t>
            </a:r>
          </a:p>
          <a:p>
            <a:pPr lvl="0">
              <a:buFont typeface="+mj-lt"/>
              <a:buAutoNum type="arabicPeriod"/>
            </a:pPr>
            <a:endParaRPr lang="en-US" sz="1600" dirty="0" smtClean="0"/>
          </a:p>
          <a:p>
            <a:pPr lvl="0">
              <a:buFont typeface="+mj-lt"/>
              <a:buAutoNum type="arabicPeriod"/>
            </a:pPr>
            <a:r>
              <a:rPr lang="en-US" sz="1600" dirty="0" smtClean="0"/>
              <a:t>Reviewed information with Provost</a:t>
            </a:r>
          </a:p>
          <a:p>
            <a:pPr>
              <a:buFont typeface="+mj-lt"/>
              <a:buAutoNum type="arabicPeriod"/>
            </a:pPr>
            <a:endParaRPr lang="en-US" sz="1600" dirty="0" smtClean="0"/>
          </a:p>
          <a:p>
            <a:pPr>
              <a:buFont typeface="+mj-lt"/>
              <a:buAutoNum type="arabicPeriod"/>
            </a:pPr>
            <a:r>
              <a:rPr lang="en-US" sz="1600" dirty="0" smtClean="0"/>
              <a:t>BOT approval after request for comparison with competitor schools</a:t>
            </a:r>
          </a:p>
          <a:p>
            <a:pPr lvl="0">
              <a:buFont typeface="+mj-lt"/>
              <a:buAutoNum type="arabicPeriod"/>
            </a:pPr>
            <a:endParaRPr lang="en-US" sz="1600" dirty="0" smtClean="0"/>
          </a:p>
          <a:p>
            <a:pPr lvl="0">
              <a:buFont typeface="+mj-lt"/>
              <a:buAutoNum type="arabicPeriod"/>
            </a:pPr>
            <a:r>
              <a:rPr lang="en-US" sz="1600" dirty="0" smtClean="0"/>
              <a:t>Communicated increases with students and accreditation agencies</a:t>
            </a:r>
          </a:p>
          <a:p>
            <a:pPr>
              <a:buFont typeface="+mj-lt"/>
              <a:buAutoNum type="arabicPeriod"/>
            </a:pPr>
            <a:endParaRPr lang="en-US" sz="1600" dirty="0" smtClean="0"/>
          </a:p>
          <a:p>
            <a:pPr>
              <a:buFont typeface="+mj-lt"/>
              <a:buAutoNum type="arabicPeriod"/>
            </a:pPr>
            <a:r>
              <a:rPr lang="en-US" sz="1600" dirty="0" smtClean="0"/>
              <a:t>Rolled out over three years (4 for DENT)</a:t>
            </a:r>
          </a:p>
        </p:txBody>
      </p:sp>
      <p:sp>
        <p:nvSpPr>
          <p:cNvPr id="4" name="Slide Number Placeholder 3"/>
          <p:cNvSpPr>
            <a:spLocks noGrp="1"/>
          </p:cNvSpPr>
          <p:nvPr>
            <p:ph type="sldNum" sz="quarter" idx="10"/>
          </p:nvPr>
        </p:nvSpPr>
        <p:spPr/>
        <p:txBody>
          <a:bodyPr/>
          <a:lstStyle/>
          <a:p>
            <a:fld id="{DA76FF32-4AD0-448E-9E22-CA506D794CC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Health and Human Services Division</a:t>
            </a:r>
          </a:p>
          <a:p>
            <a:r>
              <a:rPr lang="en-US" sz="1600" dirty="0" smtClean="0"/>
              <a:t>Animation of programs (in blue) and courses (in green)</a:t>
            </a:r>
            <a:r>
              <a:rPr lang="en-US" sz="1600" baseline="0" dirty="0" smtClean="0"/>
              <a:t> </a:t>
            </a:r>
            <a:r>
              <a:rPr lang="en-US" sz="1600" dirty="0" smtClean="0"/>
              <a:t>reviewed</a:t>
            </a:r>
            <a:endParaRPr lang="en-US" sz="1600" dirty="0"/>
          </a:p>
        </p:txBody>
      </p:sp>
      <p:sp>
        <p:nvSpPr>
          <p:cNvPr id="4" name="Slide Number Placeholder 3"/>
          <p:cNvSpPr>
            <a:spLocks noGrp="1"/>
          </p:cNvSpPr>
          <p:nvPr>
            <p:ph type="sldNum" sz="quarter" idx="10"/>
          </p:nvPr>
        </p:nvSpPr>
        <p:spPr/>
        <p:txBody>
          <a:bodyPr/>
          <a:lstStyle/>
          <a:p>
            <a:fld id="{DA76FF32-4AD0-448E-9E22-CA506D794CC2}" type="slidenum">
              <a:rPr lang="en-US" smtClean="0"/>
              <a:pPr/>
              <a:t>25</a:t>
            </a:fld>
            <a:endParaRPr lang="en-US"/>
          </a:p>
        </p:txBody>
      </p:sp>
    </p:spTree>
    <p:extLst>
      <p:ext uri="{BB962C8B-B14F-4D97-AF65-F5344CB8AC3E}">
        <p14:creationId xmlns:p14="http://schemas.microsoft.com/office/powerpoint/2010/main" xmlns="" val="4069010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Here’s What Happened</a:t>
            </a:r>
          </a:p>
          <a:p>
            <a:endParaRPr lang="en-US" sz="1600" b="1" dirty="0" smtClean="0"/>
          </a:p>
          <a:p>
            <a:pPr lvl="0"/>
            <a:r>
              <a:rPr lang="en-US" sz="1600" dirty="0" smtClean="0"/>
              <a:t>Project Outcomes – </a:t>
            </a:r>
            <a:r>
              <a:rPr lang="en-US" sz="1600" b="1" dirty="0" smtClean="0"/>
              <a:t>MARGIE </a:t>
            </a:r>
          </a:p>
          <a:p>
            <a:pPr lvl="1"/>
            <a:r>
              <a:rPr lang="en-US" sz="1600" dirty="0" smtClean="0"/>
              <a:t>HHS academic programs reviewed</a:t>
            </a:r>
          </a:p>
          <a:p>
            <a:pPr lvl="1"/>
            <a:r>
              <a:rPr lang="en-US" sz="1600" dirty="0" smtClean="0"/>
              <a:t>Fee changes being implemented  </a:t>
            </a:r>
          </a:p>
          <a:p>
            <a:pPr lvl="1"/>
            <a:r>
              <a:rPr lang="en-US" sz="1600" dirty="0" smtClean="0"/>
              <a:t>Program RER improving = less LCC subsidies </a:t>
            </a:r>
          </a:p>
          <a:p>
            <a:endParaRPr lang="en-US" sz="1600" dirty="0" smtClean="0"/>
          </a:p>
          <a:p>
            <a:r>
              <a:rPr lang="en-US" sz="1600" b="1" dirty="0" smtClean="0"/>
              <a:t>CLICK</a:t>
            </a:r>
          </a:p>
          <a:p>
            <a:endParaRPr lang="en-US" sz="1600" dirty="0" smtClean="0"/>
          </a:p>
          <a:p>
            <a:r>
              <a:rPr lang="en-US" sz="1600" dirty="0" smtClean="0"/>
              <a:t>Lessons Learned – </a:t>
            </a:r>
            <a:r>
              <a:rPr lang="en-US" sz="1600" b="1" dirty="0" smtClean="0"/>
              <a:t>SEAN </a:t>
            </a:r>
          </a:p>
          <a:p>
            <a:pPr lvl="1"/>
            <a:r>
              <a:rPr lang="en-US" sz="1600" dirty="0" smtClean="0"/>
              <a:t>Took time to create spreadsheet</a:t>
            </a:r>
          </a:p>
          <a:p>
            <a:pPr lvl="1"/>
            <a:endParaRPr lang="en-US" sz="1600" dirty="0" smtClean="0"/>
          </a:p>
          <a:p>
            <a:pPr lvl="0"/>
            <a:r>
              <a:rPr lang="en-US" sz="1600" b="1" dirty="0" smtClean="0"/>
              <a:t>CLICK</a:t>
            </a:r>
          </a:p>
          <a:p>
            <a:pPr lvl="1"/>
            <a:endParaRPr lang="en-US" sz="1600" dirty="0" smtClean="0"/>
          </a:p>
          <a:p>
            <a:pPr lvl="1"/>
            <a:r>
              <a:rPr lang="en-US" sz="1600" dirty="0" smtClean="0"/>
              <a:t>Need for improved communication with program areas </a:t>
            </a:r>
          </a:p>
          <a:p>
            <a:pPr lvl="2"/>
            <a:r>
              <a:rPr lang="en-US" sz="1600" dirty="0" smtClean="0"/>
              <a:t>THERE</a:t>
            </a:r>
            <a:r>
              <a:rPr lang="en-US" sz="1600" baseline="0" dirty="0" smtClean="0"/>
              <a:t> WERE ISSUES WITH THIS – WHAT WAS THE INTENTION</a:t>
            </a:r>
          </a:p>
          <a:p>
            <a:pPr lvl="2"/>
            <a:r>
              <a:rPr lang="en-US" sz="1600" baseline="0" dirty="0" smtClean="0"/>
              <a:t>SOME FACULTY MEMBERS DIDN’T UNDERSTAND WHAT</a:t>
            </a:r>
          </a:p>
          <a:p>
            <a:pPr lvl="2"/>
            <a:r>
              <a:rPr lang="en-US" sz="1600" baseline="0" dirty="0" smtClean="0"/>
              <a:t>NEED FOR MORE COLLABORATION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Good to focus on similar programs first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Promote ongoing ownership within program areas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lvl="1"/>
            <a:endParaRPr lang="en-US" sz="1600" dirty="0" smtClean="0"/>
          </a:p>
          <a:p>
            <a:pPr lvl="1"/>
            <a:endParaRPr lang="en-US" sz="1600" dirty="0" smtClean="0"/>
          </a:p>
          <a:p>
            <a:pPr lvl="0"/>
            <a:r>
              <a:rPr lang="en-US" sz="1600" dirty="0" smtClean="0"/>
              <a:t> </a:t>
            </a:r>
            <a:endParaRPr lang="en-US" sz="1600" dirty="0"/>
          </a:p>
        </p:txBody>
      </p:sp>
      <p:sp>
        <p:nvSpPr>
          <p:cNvPr id="4" name="Slide Number Placeholder 3"/>
          <p:cNvSpPr>
            <a:spLocks noGrp="1"/>
          </p:cNvSpPr>
          <p:nvPr>
            <p:ph type="sldNum" sz="quarter" idx="10"/>
          </p:nvPr>
        </p:nvSpPr>
        <p:spPr/>
        <p:txBody>
          <a:bodyPr/>
          <a:lstStyle/>
          <a:p>
            <a:fld id="{DA76FF32-4AD0-448E-9E22-CA506D794CC2}"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600" b="1" dirty="0" smtClean="0"/>
              <a:t>Topics – SEAN</a:t>
            </a:r>
            <a:r>
              <a:rPr lang="en-US" sz="1600" b="1" baseline="0" dirty="0" smtClean="0"/>
              <a:t> </a:t>
            </a:r>
            <a:endParaRPr lang="en-US" sz="1600" b="1" dirty="0" smtClean="0"/>
          </a:p>
          <a:p>
            <a:pPr>
              <a:buNone/>
            </a:pPr>
            <a:r>
              <a:rPr lang="en-US" sz="1600" dirty="0" smtClean="0"/>
              <a:t>The topics covered in this presentation include:</a:t>
            </a:r>
          </a:p>
          <a:p>
            <a:pPr marL="514350" indent="-514350">
              <a:buFont typeface="+mj-lt"/>
              <a:buAutoNum type="arabicPeriod"/>
            </a:pPr>
            <a:r>
              <a:rPr lang="en-US" sz="1600" dirty="0" smtClean="0"/>
              <a:t>Financial challenges in high cost programs</a:t>
            </a:r>
          </a:p>
          <a:p>
            <a:pPr marL="514350" indent="-514350">
              <a:buFont typeface="+mj-lt"/>
              <a:buAutoNum type="arabicPeriod"/>
            </a:pPr>
            <a:r>
              <a:rPr lang="en-US" sz="1600" dirty="0" smtClean="0"/>
              <a:t>Financial implications of program accreditation</a:t>
            </a:r>
          </a:p>
          <a:p>
            <a:pPr marL="514350" indent="-514350">
              <a:buFont typeface="+mj-lt"/>
              <a:buAutoNum type="arabicPeriod"/>
            </a:pPr>
            <a:r>
              <a:rPr lang="en-US" sz="1600" dirty="0" smtClean="0"/>
              <a:t>Definition of tuition, billable hours, and course fees</a:t>
            </a:r>
          </a:p>
          <a:p>
            <a:pPr marL="514350" indent="-514350">
              <a:buFont typeface="+mj-lt"/>
              <a:buAutoNum type="arabicPeriod"/>
            </a:pPr>
            <a:r>
              <a:rPr lang="en-US" sz="1600" dirty="0" smtClean="0"/>
              <a:t>Challenges identified when charging student fees</a:t>
            </a:r>
          </a:p>
          <a:p>
            <a:pPr marL="514350" indent="-514350">
              <a:buFont typeface="+mj-lt"/>
              <a:buAutoNum type="arabicPeriod"/>
            </a:pPr>
            <a:r>
              <a:rPr lang="en-US" sz="1600" dirty="0" smtClean="0"/>
              <a:t>Explanation of a “micro-section”</a:t>
            </a:r>
          </a:p>
          <a:p>
            <a:pPr marL="514350" indent="-514350">
              <a:buFont typeface="+mj-lt"/>
              <a:buAutoNum type="arabicPeriod"/>
            </a:pPr>
            <a:r>
              <a:rPr lang="en-US" sz="1600" dirty="0" smtClean="0"/>
              <a:t>Process used for identifying program costs</a:t>
            </a:r>
          </a:p>
          <a:p>
            <a:pPr marL="514350" indent="-514350">
              <a:buFont typeface="+mj-lt"/>
              <a:buAutoNum type="arabicPeriod"/>
            </a:pPr>
            <a:r>
              <a:rPr lang="en-US" sz="1600" dirty="0" smtClean="0"/>
              <a:t>Cost tracking spreadsheet</a:t>
            </a:r>
            <a:endParaRPr lang="en-US" sz="1600" strike="sngStrike" dirty="0" smtClean="0"/>
          </a:p>
          <a:p>
            <a:pPr marL="514350" indent="-514350">
              <a:buFont typeface="+mj-lt"/>
              <a:buAutoNum type="arabicPeriod"/>
            </a:pPr>
            <a:r>
              <a:rPr lang="en-US" sz="1600" dirty="0" smtClean="0"/>
              <a:t>List of LCC academic programs reviewed </a:t>
            </a:r>
          </a:p>
          <a:p>
            <a:pPr marL="514350" indent="-514350">
              <a:buFont typeface="+mj-lt"/>
              <a:buAutoNum type="arabicPeriod"/>
            </a:pPr>
            <a:r>
              <a:rPr lang="en-US" sz="1600" dirty="0" smtClean="0"/>
              <a:t>Discussion of the “lessons learned”</a:t>
            </a:r>
          </a:p>
        </p:txBody>
      </p:sp>
      <p:sp>
        <p:nvSpPr>
          <p:cNvPr id="4" name="Slide Number Placeholder 3"/>
          <p:cNvSpPr>
            <a:spLocks noGrp="1"/>
          </p:cNvSpPr>
          <p:nvPr>
            <p:ph type="sldNum" sz="quarter" idx="10"/>
          </p:nvPr>
        </p:nvSpPr>
        <p:spPr/>
        <p:txBody>
          <a:bodyPr/>
          <a:lstStyle/>
          <a:p>
            <a:fld id="{DA76FF32-4AD0-448E-9E22-CA506D794CC2}" type="slidenum">
              <a:rPr lang="en-US" smtClean="0"/>
              <a:pPr/>
              <a:t>3</a:t>
            </a:fld>
            <a:endParaRPr lang="en-US"/>
          </a:p>
        </p:txBody>
      </p:sp>
    </p:spTree>
    <p:extLst>
      <p:ext uri="{BB962C8B-B14F-4D97-AF65-F5344CB8AC3E}">
        <p14:creationId xmlns:p14="http://schemas.microsoft.com/office/powerpoint/2010/main" xmlns="" val="3224760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Financial Challenges in the Division – MARGIE</a:t>
            </a:r>
          </a:p>
          <a:p>
            <a:pPr lvl="0"/>
            <a:r>
              <a:rPr lang="en-US" sz="1600" dirty="0" smtClean="0"/>
              <a:t>Programs are expensive and not cost-neutral</a:t>
            </a:r>
          </a:p>
          <a:p>
            <a:pPr lvl="1"/>
            <a:r>
              <a:rPr lang="en-US" sz="1600" dirty="0" smtClean="0"/>
              <a:t>LCC supplemented high-cost academic programs</a:t>
            </a:r>
          </a:p>
          <a:p>
            <a:pPr lvl="1"/>
            <a:r>
              <a:rPr lang="en-US" sz="1600" dirty="0" smtClean="0"/>
              <a:t>RERs (Revenue-to-Expenses Ratio) were below college expectations</a:t>
            </a:r>
          </a:p>
          <a:p>
            <a:pPr lvl="1"/>
            <a:endParaRPr lang="en-US" sz="1600" dirty="0" smtClean="0"/>
          </a:p>
          <a:p>
            <a:pPr lvl="0"/>
            <a:r>
              <a:rPr lang="en-US" sz="1600" dirty="0" smtClean="0"/>
              <a:t>CHDV</a:t>
            </a:r>
            <a:r>
              <a:rPr lang="en-US" sz="1600" baseline="0" dirty="0" smtClean="0"/>
              <a:t> – study clarified true costs</a:t>
            </a:r>
          </a:p>
          <a:p>
            <a:pPr lvl="0"/>
            <a:r>
              <a:rPr lang="en-US" sz="1600" baseline="0" dirty="0" smtClean="0"/>
              <a:t>NURS – loss would have been larger w/o fee increase (was .69 in 2008)</a:t>
            </a:r>
          </a:p>
          <a:p>
            <a:pPr lvl="0"/>
            <a:r>
              <a:rPr lang="en-US" sz="1600" baseline="0" dirty="0" smtClean="0"/>
              <a:t>MASG – implemented cohorts </a:t>
            </a:r>
            <a:endParaRPr lang="en-US" sz="1600" dirty="0" smtClean="0"/>
          </a:p>
        </p:txBody>
      </p:sp>
      <p:sp>
        <p:nvSpPr>
          <p:cNvPr id="4" name="Slide Number Placeholder 3"/>
          <p:cNvSpPr>
            <a:spLocks noGrp="1"/>
          </p:cNvSpPr>
          <p:nvPr>
            <p:ph type="sldNum" sz="quarter" idx="10"/>
          </p:nvPr>
        </p:nvSpPr>
        <p:spPr/>
        <p:txBody>
          <a:bodyPr/>
          <a:lstStyle/>
          <a:p>
            <a:fld id="{DA76FF32-4AD0-448E-9E22-CA506D794CC2}" type="slidenum">
              <a:rPr lang="en-US" smtClean="0"/>
              <a:pPr/>
              <a:t>4</a:t>
            </a:fld>
            <a:endParaRPr lang="en-US"/>
          </a:p>
        </p:txBody>
      </p:sp>
    </p:spTree>
    <p:extLst>
      <p:ext uri="{BB962C8B-B14F-4D97-AF65-F5344CB8AC3E}">
        <p14:creationId xmlns:p14="http://schemas.microsoft.com/office/powerpoint/2010/main" xmlns="" val="351634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Financial Challenges in the Division – MARGIE </a:t>
            </a:r>
          </a:p>
          <a:p>
            <a:pPr lvl="0"/>
            <a:endParaRPr lang="en-US" sz="1600" dirty="0" smtClean="0"/>
          </a:p>
          <a:p>
            <a:pPr lvl="0"/>
            <a:r>
              <a:rPr lang="en-US" sz="1600" dirty="0" smtClean="0"/>
              <a:t>Programs costly because of small group instruction</a:t>
            </a:r>
          </a:p>
          <a:p>
            <a:pPr lvl="0"/>
            <a:endParaRPr lang="en-US" sz="1600" dirty="0" smtClean="0"/>
          </a:p>
          <a:p>
            <a:pPr lvl="1"/>
            <a:r>
              <a:rPr lang="en-US" sz="1600" dirty="0" smtClean="0"/>
              <a:t>Additional faculty members required to meet instructor/student ratios in lab and clinical settings</a:t>
            </a:r>
          </a:p>
          <a:p>
            <a:pPr lvl="1"/>
            <a:r>
              <a:rPr lang="en-US" sz="1600" dirty="0" smtClean="0"/>
              <a:t>Every section is running under enrolled (&lt;12 students) course sections</a:t>
            </a:r>
          </a:p>
          <a:p>
            <a:pPr lvl="1"/>
            <a:r>
              <a:rPr lang="en-US" sz="1600" dirty="0" smtClean="0"/>
              <a:t>Some accreditors mandate staffing others do not</a:t>
            </a:r>
          </a:p>
          <a:p>
            <a:pPr lvl="0"/>
            <a:endParaRPr lang="en-US" sz="1600" dirty="0" smtClean="0"/>
          </a:p>
          <a:p>
            <a:pPr lvl="0"/>
            <a:r>
              <a:rPr lang="en-US" sz="1600" dirty="0" smtClean="0"/>
              <a:t>Needed the ability to track program-specific costs </a:t>
            </a:r>
          </a:p>
          <a:p>
            <a:pPr lvl="0"/>
            <a:endParaRPr lang="en-US" sz="1600" dirty="0" smtClean="0"/>
          </a:p>
          <a:p>
            <a:pPr lvl="0"/>
            <a:r>
              <a:rPr lang="en-US" sz="1600" dirty="0" smtClean="0"/>
              <a:t>Needed to identify opportunities for savings</a:t>
            </a:r>
          </a:p>
        </p:txBody>
      </p:sp>
      <p:sp>
        <p:nvSpPr>
          <p:cNvPr id="4" name="Slide Number Placeholder 3"/>
          <p:cNvSpPr>
            <a:spLocks noGrp="1"/>
          </p:cNvSpPr>
          <p:nvPr>
            <p:ph type="sldNum" sz="quarter" idx="10"/>
          </p:nvPr>
        </p:nvSpPr>
        <p:spPr/>
        <p:txBody>
          <a:bodyPr/>
          <a:lstStyle/>
          <a:p>
            <a:fld id="{DA76FF32-4AD0-448E-9E22-CA506D794CC2}" type="slidenum">
              <a:rPr lang="en-US" smtClean="0"/>
              <a:pPr/>
              <a:t>5</a:t>
            </a:fld>
            <a:endParaRPr lang="en-US"/>
          </a:p>
        </p:txBody>
      </p:sp>
    </p:spTree>
    <p:extLst>
      <p:ext uri="{BB962C8B-B14F-4D97-AF65-F5344CB8AC3E}">
        <p14:creationId xmlns:p14="http://schemas.microsoft.com/office/powerpoint/2010/main" xmlns="" val="3516345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Financial Impact of Accreditation – MARGIE</a:t>
            </a:r>
            <a:r>
              <a:rPr lang="en-US" sz="1600" b="1" baseline="0" dirty="0" smtClean="0"/>
              <a:t> </a:t>
            </a:r>
          </a:p>
          <a:p>
            <a:endParaRPr lang="en-US" sz="1600" b="1" dirty="0" smtClean="0"/>
          </a:p>
          <a:p>
            <a:r>
              <a:rPr lang="en-US" sz="1600" i="1" dirty="0" smtClean="0"/>
              <a:t>ADDING TO THE FINANCIAL CHALLENGES ARE THE REQUIREMENTS FOR PROGRAM</a:t>
            </a:r>
            <a:r>
              <a:rPr lang="en-US" sz="1600" i="1" baseline="0" dirty="0" smtClean="0"/>
              <a:t> ACCREDIATION</a:t>
            </a:r>
            <a:endParaRPr lang="en-US" sz="1600" i="1" dirty="0" smtClean="0"/>
          </a:p>
          <a:p>
            <a:r>
              <a:rPr lang="en-US" sz="1600" dirty="0" smtClean="0"/>
              <a:t>Accredited programs cost money</a:t>
            </a:r>
          </a:p>
          <a:p>
            <a:pPr lvl="1"/>
            <a:r>
              <a:rPr lang="en-US" sz="1600" dirty="0" smtClean="0"/>
              <a:t>Modest costs to become accredited</a:t>
            </a:r>
          </a:p>
          <a:p>
            <a:pPr marL="800100" lvl="1" indent="-342900">
              <a:buFont typeface="+mj-lt"/>
              <a:buAutoNum type="arabicPeriod"/>
            </a:pPr>
            <a:r>
              <a:rPr lang="en-US" sz="1600" dirty="0" smtClean="0"/>
              <a:t>Fees </a:t>
            </a:r>
          </a:p>
          <a:p>
            <a:pPr marL="800100" lvl="1" indent="-342900">
              <a:buFont typeface="+mj-lt"/>
              <a:buAutoNum type="arabicPeriod"/>
            </a:pPr>
            <a:r>
              <a:rPr lang="en-US" sz="1600" dirty="0" smtClean="0"/>
              <a:t>Internal paperwork, etc.</a:t>
            </a:r>
          </a:p>
          <a:p>
            <a:pPr lvl="1"/>
            <a:endParaRPr lang="en-US" sz="1600" dirty="0" smtClean="0"/>
          </a:p>
          <a:p>
            <a:pPr lvl="1"/>
            <a:r>
              <a:rPr lang="en-US" sz="1600" dirty="0" smtClean="0"/>
              <a:t>Maintaining accreditation requires</a:t>
            </a:r>
            <a:r>
              <a:rPr lang="en-US" sz="1600" baseline="0" dirty="0" smtClean="0"/>
              <a:t> funding</a:t>
            </a:r>
          </a:p>
          <a:p>
            <a:endParaRPr lang="en-US" sz="1600" dirty="0" smtClean="0"/>
          </a:p>
          <a:p>
            <a:r>
              <a:rPr lang="en-US" sz="1600" dirty="0" smtClean="0"/>
              <a:t>Requirements of maintaining accreditation:</a:t>
            </a:r>
          </a:p>
          <a:p>
            <a:pPr lvl="1"/>
            <a:r>
              <a:rPr lang="en-US" sz="1600" dirty="0" smtClean="0"/>
              <a:t>Administrative positions are required</a:t>
            </a:r>
          </a:p>
          <a:p>
            <a:pPr marL="800100" lvl="1" indent="-342900">
              <a:buFont typeface="+mj-lt"/>
              <a:buAutoNum type="arabicPeriod"/>
            </a:pPr>
            <a:r>
              <a:rPr lang="en-US" sz="1600" dirty="0" smtClean="0"/>
              <a:t>DENT</a:t>
            </a:r>
            <a:r>
              <a:rPr lang="en-US" sz="1600" baseline="0" dirty="0" smtClean="0"/>
              <a:t> REQUIRES FT DIRECTOR, SUPPORT, AND PT DENTIST</a:t>
            </a:r>
          </a:p>
          <a:p>
            <a:pPr marL="800100" lvl="1" indent="-342900">
              <a:buFont typeface="+mj-lt"/>
              <a:buAutoNum type="arabicPeriod"/>
            </a:pPr>
            <a:r>
              <a:rPr lang="en-US" sz="1600" baseline="0" dirty="0" smtClean="0"/>
              <a:t>IDMS REQUIRES FT DIRECTOR, CLINICAL COORDINATOR</a:t>
            </a:r>
            <a:endParaRPr lang="en-US" sz="1600" dirty="0" smtClean="0"/>
          </a:p>
          <a:p>
            <a:pPr lvl="1"/>
            <a:r>
              <a:rPr lang="en-US" sz="1600" dirty="0" smtClean="0"/>
              <a:t>Additional instructors are required to maintain faculty to student instruction ratios</a:t>
            </a:r>
          </a:p>
          <a:p>
            <a:pPr marL="800100" lvl="1" indent="-342900">
              <a:buFont typeface="+mj-lt"/>
              <a:buAutoNum type="arabicPeriod"/>
            </a:pPr>
            <a:r>
              <a:rPr lang="en-US" sz="1600" dirty="0" smtClean="0"/>
              <a:t>WE’LL TALK MORE ABOUT</a:t>
            </a:r>
            <a:r>
              <a:rPr lang="en-US" sz="1600" baseline="0" dirty="0" smtClean="0"/>
              <a:t> THIS IN A FEW MINUTES</a:t>
            </a:r>
            <a:endParaRPr lang="en-US" sz="1600" dirty="0" smtClean="0"/>
          </a:p>
          <a:p>
            <a:pPr lvl="1"/>
            <a:r>
              <a:rPr lang="en-US" sz="1600" dirty="0" smtClean="0"/>
              <a:t>Ongoing data collection/analysis is needed</a:t>
            </a:r>
          </a:p>
          <a:p>
            <a:pPr lvl="1"/>
            <a:r>
              <a:rPr lang="en-US" sz="1600" dirty="0" smtClean="0"/>
              <a:t>Annual review of accreditation requirements is needed and may include:</a:t>
            </a:r>
          </a:p>
          <a:p>
            <a:pPr marL="800100" lvl="1" indent="-342900">
              <a:buFont typeface="+mj-lt"/>
              <a:buAutoNum type="arabicPeriod"/>
            </a:pPr>
            <a:r>
              <a:rPr lang="en-US" sz="1600" dirty="0" smtClean="0"/>
              <a:t>SITE</a:t>
            </a:r>
            <a:r>
              <a:rPr lang="en-US" sz="1600" baseline="0" dirty="0" smtClean="0"/>
              <a:t> VISITS</a:t>
            </a:r>
          </a:p>
          <a:p>
            <a:pPr marL="800100" lvl="1" indent="-342900">
              <a:buFont typeface="+mj-lt"/>
              <a:buAutoNum type="arabicPeriod"/>
            </a:pPr>
            <a:r>
              <a:rPr lang="en-US" sz="1600" baseline="0" dirty="0" smtClean="0"/>
              <a:t>REPORTS</a:t>
            </a:r>
          </a:p>
          <a:p>
            <a:pPr marL="800100" lvl="1" indent="-342900">
              <a:buFont typeface="+mj-lt"/>
              <a:buAutoNum type="arabicPeriod"/>
            </a:pPr>
            <a:r>
              <a:rPr lang="en-US" sz="1600" baseline="0" dirty="0" smtClean="0"/>
              <a:t>ANNUAL FEES</a:t>
            </a:r>
            <a:endParaRPr lang="en-US" sz="1600" dirty="0" smtClean="0"/>
          </a:p>
          <a:p>
            <a:endParaRPr lang="en-US" sz="1600" dirty="0" smtClean="0"/>
          </a:p>
          <a:p>
            <a:r>
              <a:rPr lang="en-US" sz="1600" i="1" dirty="0" smtClean="0"/>
              <a:t>WE NEEDED A TOOL TO  </a:t>
            </a:r>
            <a:r>
              <a:rPr lang="en-US" sz="1600" i="1" baseline="0" dirty="0" smtClean="0"/>
              <a:t>KEEP TRACK OF ACCREDITATION RELATED COSTS AND REQUIREMENTS</a:t>
            </a:r>
            <a:endParaRPr lang="en-US" sz="1600" i="1" dirty="0"/>
          </a:p>
        </p:txBody>
      </p:sp>
      <p:sp>
        <p:nvSpPr>
          <p:cNvPr id="4" name="Slide Number Placeholder 3"/>
          <p:cNvSpPr>
            <a:spLocks noGrp="1"/>
          </p:cNvSpPr>
          <p:nvPr>
            <p:ph type="sldNum" sz="quarter" idx="10"/>
          </p:nvPr>
        </p:nvSpPr>
        <p:spPr/>
        <p:txBody>
          <a:bodyPr/>
          <a:lstStyle/>
          <a:p>
            <a:fld id="{DA76FF32-4AD0-448E-9E22-CA506D794CC2}" type="slidenum">
              <a:rPr lang="en-US" smtClean="0"/>
              <a:pPr/>
              <a:t>6</a:t>
            </a:fld>
            <a:endParaRPr lang="en-US"/>
          </a:p>
        </p:txBody>
      </p:sp>
    </p:spTree>
    <p:extLst>
      <p:ext uri="{BB962C8B-B14F-4D97-AF65-F5344CB8AC3E}">
        <p14:creationId xmlns:p14="http://schemas.microsoft.com/office/powerpoint/2010/main" xmlns="" val="828519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Tracking Accreditation Requirements – SEAN </a:t>
            </a:r>
          </a:p>
          <a:p>
            <a:r>
              <a:rPr lang="en-US" sz="1600" dirty="0" smtClean="0"/>
              <a:t>THIS IS THE FIRST OF TWO TOOLS USED.</a:t>
            </a:r>
            <a:r>
              <a:rPr lang="en-US" sz="1600" baseline="0" dirty="0" smtClean="0"/>
              <a:t> </a:t>
            </a:r>
          </a:p>
          <a:p>
            <a:endParaRPr lang="en-US" sz="1600" dirty="0" smtClean="0"/>
          </a:p>
          <a:p>
            <a:r>
              <a:rPr lang="en-US" sz="1600" dirty="0" smtClean="0"/>
              <a:t>Accreditation information</a:t>
            </a:r>
            <a:r>
              <a:rPr lang="en-US" sz="1600" baseline="0" dirty="0" smtClean="0"/>
              <a:t> tracking sheet.</a:t>
            </a:r>
          </a:p>
          <a:p>
            <a:r>
              <a:rPr lang="en-US" sz="1600" baseline="0" dirty="0" smtClean="0"/>
              <a:t>THIS SHEET IS ONE TAB IN A SPREADSHEET USED TO TRACK ACCREDITATION INFORMATION FOR PROGRAMS. </a:t>
            </a:r>
          </a:p>
          <a:p>
            <a:endParaRPr lang="en-US" sz="1600" baseline="0" dirty="0" smtClean="0"/>
          </a:p>
          <a:p>
            <a:r>
              <a:rPr lang="en-US" sz="1600" baseline="0" dirty="0" smtClean="0"/>
              <a:t>HIGHLIGHT:</a:t>
            </a:r>
          </a:p>
          <a:p>
            <a:pPr marL="342900" indent="-342900">
              <a:buFont typeface="+mj-lt"/>
              <a:buAutoNum type="arabicPeriod"/>
            </a:pPr>
            <a:r>
              <a:rPr lang="en-US" sz="1600" baseline="0" dirty="0" smtClean="0"/>
              <a:t>ACCREDITATION INFO</a:t>
            </a:r>
          </a:p>
          <a:p>
            <a:pPr marL="342900" indent="-342900">
              <a:buFont typeface="+mj-lt"/>
              <a:buAutoNum type="arabicPeriod"/>
            </a:pPr>
            <a:r>
              <a:rPr lang="en-US" sz="1600" baseline="0" dirty="0" smtClean="0"/>
              <a:t>FEES</a:t>
            </a:r>
          </a:p>
          <a:p>
            <a:pPr marL="342900" indent="-342900">
              <a:buFont typeface="+mj-lt"/>
              <a:buAutoNum type="arabicPeriod"/>
            </a:pPr>
            <a:r>
              <a:rPr lang="en-US" sz="1600" baseline="0" dirty="0" smtClean="0"/>
              <a:t>RATIOS</a:t>
            </a:r>
          </a:p>
          <a:p>
            <a:pPr marL="342900" indent="-342900">
              <a:buFont typeface="+mj-lt"/>
              <a:buAutoNum type="arabicPeriod"/>
            </a:pPr>
            <a:r>
              <a:rPr lang="en-US" sz="1600" baseline="0" dirty="0" smtClean="0"/>
              <a:t>STAFFING REQS</a:t>
            </a:r>
            <a:endParaRPr lang="en-US" sz="1600" baseline="0" dirty="0"/>
          </a:p>
          <a:p>
            <a:pPr marL="342900" indent="-342900">
              <a:buFont typeface="+mj-lt"/>
              <a:buAutoNum type="arabicPeriod"/>
            </a:pPr>
            <a:endParaRPr lang="en-US" sz="1600" baseline="0" dirty="0"/>
          </a:p>
          <a:p>
            <a:pPr marL="342900" indent="-342900">
              <a:buFont typeface="+mj-lt"/>
              <a:buNone/>
            </a:pPr>
            <a:r>
              <a:rPr lang="en-US" sz="1600" baseline="0" dirty="0" smtClean="0"/>
              <a:t>ADDITIONAL INFORMATION IS ALSO TRACKED (NEXT SLIDE)</a:t>
            </a:r>
          </a:p>
        </p:txBody>
      </p:sp>
      <p:sp>
        <p:nvSpPr>
          <p:cNvPr id="4" name="Slide Number Placeholder 3"/>
          <p:cNvSpPr>
            <a:spLocks noGrp="1"/>
          </p:cNvSpPr>
          <p:nvPr>
            <p:ph type="sldNum" sz="quarter" idx="10"/>
          </p:nvPr>
        </p:nvSpPr>
        <p:spPr/>
        <p:txBody>
          <a:bodyPr/>
          <a:lstStyle/>
          <a:p>
            <a:fld id="{DA76FF32-4AD0-448E-9E22-CA506D794CC2}" type="slidenum">
              <a:rPr lang="en-US" smtClean="0"/>
              <a:pPr/>
              <a:t>7</a:t>
            </a:fld>
            <a:endParaRPr lang="en-US"/>
          </a:p>
        </p:txBody>
      </p:sp>
    </p:spTree>
    <p:extLst>
      <p:ext uri="{BB962C8B-B14F-4D97-AF65-F5344CB8AC3E}">
        <p14:creationId xmlns:p14="http://schemas.microsoft.com/office/powerpoint/2010/main" xmlns="" val="231881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Tracking Accreditation Requirements – SEAN </a:t>
            </a:r>
          </a:p>
          <a:p>
            <a:endParaRPr lang="en-US"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Accreditation information</a:t>
            </a:r>
            <a:r>
              <a:rPr lang="en-US" sz="1600" baseline="0" dirty="0" smtClean="0"/>
              <a:t> tracking sheet.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THE LOWER PART OF THE TAB INCLUDES NOTES THAT EXPLAIN STAFFING REQUIREMENTS, FACULTY EVALUATIONS, PROFESSIONAL DEVELOPMENT, AND FACILITIES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NEXT, WE’LL PRESENT INFORMATION ON STUDENT COSTS</a:t>
            </a: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DA76FF32-4AD0-448E-9E22-CA506D794CC2}" type="slidenum">
              <a:rPr lang="en-US" smtClean="0"/>
              <a:pPr/>
              <a:t>8</a:t>
            </a:fld>
            <a:endParaRPr lang="en-US"/>
          </a:p>
        </p:txBody>
      </p:sp>
    </p:spTree>
    <p:extLst>
      <p:ext uri="{BB962C8B-B14F-4D97-AF65-F5344CB8AC3E}">
        <p14:creationId xmlns:p14="http://schemas.microsoft.com/office/powerpoint/2010/main" xmlns="" val="374662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What Students Pay – SEAN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Factors impacting program costs for students in HHS programs – Billable Hours and Course Fees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Today’s focus is on Billable Hours and Course Fees</a:t>
            </a:r>
          </a:p>
        </p:txBody>
      </p:sp>
      <p:sp>
        <p:nvSpPr>
          <p:cNvPr id="4" name="Slide Number Placeholder 3"/>
          <p:cNvSpPr>
            <a:spLocks noGrp="1"/>
          </p:cNvSpPr>
          <p:nvPr>
            <p:ph type="sldNum" sz="quarter" idx="10"/>
          </p:nvPr>
        </p:nvSpPr>
        <p:spPr/>
        <p:txBody>
          <a:bodyPr/>
          <a:lstStyle/>
          <a:p>
            <a:fld id="{DA76FF32-4AD0-448E-9E22-CA506D794CC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6934200" y="6416675"/>
            <a:ext cx="2133600" cy="365125"/>
          </a:xfrm>
        </p:spPr>
        <p:txBody>
          <a:bodyPr/>
          <a:lstStyle/>
          <a:p>
            <a:fld id="{8BE87C20-A187-48D3-A4A4-476D36FD951B}" type="slidenum">
              <a:rPr lang="en-US" smtClean="0"/>
              <a:pPr/>
              <a:t>‹#›</a:t>
            </a:fld>
            <a:endParaRPr lang="en-US"/>
          </a:p>
        </p:txBody>
      </p:sp>
    </p:spTree>
    <p:extLst>
      <p:ext uri="{BB962C8B-B14F-4D97-AF65-F5344CB8AC3E}">
        <p14:creationId xmlns:p14="http://schemas.microsoft.com/office/powerpoint/2010/main" xmlns="" val="1131762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87C20-A187-48D3-A4A4-476D36FD951B}" type="slidenum">
              <a:rPr lang="en-US" smtClean="0"/>
              <a:pPr/>
              <a:t>‹#›</a:t>
            </a:fld>
            <a:endParaRPr lang="en-US"/>
          </a:p>
        </p:txBody>
      </p:sp>
    </p:spTree>
    <p:extLst>
      <p:ext uri="{BB962C8B-B14F-4D97-AF65-F5344CB8AC3E}">
        <p14:creationId xmlns:p14="http://schemas.microsoft.com/office/powerpoint/2010/main" xmlns="" val="211487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87C20-A187-48D3-A4A4-476D36FD951B}" type="slidenum">
              <a:rPr lang="en-US" smtClean="0"/>
              <a:pPr/>
              <a:t>‹#›</a:t>
            </a:fld>
            <a:endParaRPr lang="en-US"/>
          </a:p>
        </p:txBody>
      </p:sp>
    </p:spTree>
    <p:extLst>
      <p:ext uri="{BB962C8B-B14F-4D97-AF65-F5344CB8AC3E}">
        <p14:creationId xmlns:p14="http://schemas.microsoft.com/office/powerpoint/2010/main" xmlns="" val="131150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52400" y="274638"/>
            <a:ext cx="8839200" cy="1143000"/>
          </a:xfrm>
        </p:spPr>
        <p:txBody>
          <a:bodyPr/>
          <a:lstStyle>
            <a:lvl1pPr>
              <a:defRPr>
                <a:solidFill>
                  <a:srgbClr val="8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686800" cy="5257800"/>
          </a:xfrm>
        </p:spPr>
        <p:txBody>
          <a:bodyPr/>
          <a:lstStyle>
            <a:lvl1pPr marL="457200" indent="-457200">
              <a:buClr>
                <a:srgbClr val="800000"/>
              </a:buClr>
              <a:buFont typeface="Wingdings" pitchFamily="2" charset="2"/>
              <a:buChar char="¶"/>
              <a:defRPr>
                <a:solidFill>
                  <a:schemeClr val="tx1">
                    <a:lumMod val="85000"/>
                    <a:lumOff val="15000"/>
                  </a:schemeClr>
                </a:solidFill>
              </a:defRPr>
            </a:lvl1pPr>
            <a:lvl2pPr marL="914400" indent="-457200">
              <a:buClr>
                <a:srgbClr val="800000"/>
              </a:buClr>
              <a:buFont typeface="Wingdings" pitchFamily="2" charset="2"/>
              <a:buChar cha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12"/>
          </p:nvPr>
        </p:nvSpPr>
        <p:spPr>
          <a:xfrm>
            <a:off x="8382000" y="6492875"/>
            <a:ext cx="762000" cy="365125"/>
          </a:xfrm>
        </p:spPr>
        <p:txBody>
          <a:bodyPr/>
          <a:lstStyle/>
          <a:p>
            <a:fld id="{8BE87C20-A187-48D3-A4A4-476D36FD951B}" type="slidenum">
              <a:rPr lang="en-US" smtClean="0"/>
              <a:pPr/>
              <a:t>‹#›</a:t>
            </a:fld>
            <a:endParaRPr lang="en-US" dirty="0"/>
          </a:p>
        </p:txBody>
      </p:sp>
    </p:spTree>
    <p:extLst>
      <p:ext uri="{BB962C8B-B14F-4D97-AF65-F5344CB8AC3E}">
        <p14:creationId xmlns:p14="http://schemas.microsoft.com/office/powerpoint/2010/main" xmlns="" val="3117150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0" cap="none" baseline="0">
                <a:solidFill>
                  <a:srgbClr val="8000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Slide Number Placeholder 5"/>
          <p:cNvSpPr>
            <a:spLocks noGrp="1"/>
          </p:cNvSpPr>
          <p:nvPr>
            <p:ph type="sldNum" sz="quarter" idx="12"/>
          </p:nvPr>
        </p:nvSpPr>
        <p:spPr>
          <a:xfrm>
            <a:off x="8382000" y="6492875"/>
            <a:ext cx="762000" cy="365125"/>
          </a:xfrm>
        </p:spPr>
        <p:txBody>
          <a:bodyPr/>
          <a:lstStyle/>
          <a:p>
            <a:fld id="{8BE87C20-A187-48D3-A4A4-476D36FD951B}" type="slidenum">
              <a:rPr lang="en-US" smtClean="0"/>
              <a:pPr/>
              <a:t>‹#›</a:t>
            </a:fld>
            <a:endParaRPr lang="en-US" dirty="0"/>
          </a:p>
        </p:txBody>
      </p:sp>
    </p:spTree>
    <p:extLst>
      <p:ext uri="{BB962C8B-B14F-4D97-AF65-F5344CB8AC3E}">
        <p14:creationId xmlns:p14="http://schemas.microsoft.com/office/powerpoint/2010/main" xmlns="" val="423359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87C20-A187-48D3-A4A4-476D36FD951B}" type="slidenum">
              <a:rPr lang="en-US" smtClean="0"/>
              <a:pPr/>
              <a:t>‹#›</a:t>
            </a:fld>
            <a:endParaRPr lang="en-US"/>
          </a:p>
        </p:txBody>
      </p:sp>
    </p:spTree>
    <p:extLst>
      <p:ext uri="{BB962C8B-B14F-4D97-AF65-F5344CB8AC3E}">
        <p14:creationId xmlns:p14="http://schemas.microsoft.com/office/powerpoint/2010/main" xmlns="" val="3164179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E87C20-A187-48D3-A4A4-476D36FD951B}" type="slidenum">
              <a:rPr lang="en-US" smtClean="0"/>
              <a:pPr/>
              <a:t>‹#›</a:t>
            </a:fld>
            <a:endParaRPr lang="en-US"/>
          </a:p>
        </p:txBody>
      </p:sp>
    </p:spTree>
    <p:extLst>
      <p:ext uri="{BB962C8B-B14F-4D97-AF65-F5344CB8AC3E}">
        <p14:creationId xmlns:p14="http://schemas.microsoft.com/office/powerpoint/2010/main" xmlns="" val="292999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E87C20-A187-48D3-A4A4-476D36FD951B}" type="slidenum">
              <a:rPr lang="en-US" smtClean="0"/>
              <a:pPr/>
              <a:t>‹#›</a:t>
            </a:fld>
            <a:endParaRPr lang="en-US"/>
          </a:p>
        </p:txBody>
      </p:sp>
    </p:spTree>
    <p:extLst>
      <p:ext uri="{BB962C8B-B14F-4D97-AF65-F5344CB8AC3E}">
        <p14:creationId xmlns:p14="http://schemas.microsoft.com/office/powerpoint/2010/main" xmlns="" val="371926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E87C20-A187-48D3-A4A4-476D36FD951B}" type="slidenum">
              <a:rPr lang="en-US" smtClean="0"/>
              <a:pPr/>
              <a:t>‹#›</a:t>
            </a:fld>
            <a:endParaRPr lang="en-US"/>
          </a:p>
        </p:txBody>
      </p:sp>
    </p:spTree>
    <p:extLst>
      <p:ext uri="{BB962C8B-B14F-4D97-AF65-F5344CB8AC3E}">
        <p14:creationId xmlns:p14="http://schemas.microsoft.com/office/powerpoint/2010/main" xmlns="" val="304339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87C20-A187-48D3-A4A4-476D36FD951B}" type="slidenum">
              <a:rPr lang="en-US" smtClean="0"/>
              <a:pPr/>
              <a:t>‹#›</a:t>
            </a:fld>
            <a:endParaRPr lang="en-US"/>
          </a:p>
        </p:txBody>
      </p:sp>
    </p:spTree>
    <p:extLst>
      <p:ext uri="{BB962C8B-B14F-4D97-AF65-F5344CB8AC3E}">
        <p14:creationId xmlns:p14="http://schemas.microsoft.com/office/powerpoint/2010/main" xmlns="" val="1524268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87C20-A187-48D3-A4A4-476D36FD951B}" type="slidenum">
              <a:rPr lang="en-US" smtClean="0"/>
              <a:pPr/>
              <a:t>‹#›</a:t>
            </a:fld>
            <a:endParaRPr lang="en-US"/>
          </a:p>
        </p:txBody>
      </p:sp>
    </p:spTree>
    <p:extLst>
      <p:ext uri="{BB962C8B-B14F-4D97-AF65-F5344CB8AC3E}">
        <p14:creationId xmlns:p14="http://schemas.microsoft.com/office/powerpoint/2010/main" xmlns="" val="1303490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87C20-A187-48D3-A4A4-476D36FD951B}" type="slidenum">
              <a:rPr lang="en-US" smtClean="0"/>
              <a:pPr/>
              <a:t>‹#›</a:t>
            </a:fld>
            <a:endParaRPr lang="en-US"/>
          </a:p>
        </p:txBody>
      </p:sp>
    </p:spTree>
    <p:extLst>
      <p:ext uri="{BB962C8B-B14F-4D97-AF65-F5344CB8AC3E}">
        <p14:creationId xmlns:p14="http://schemas.microsoft.com/office/powerpoint/2010/main" xmlns="" val="881065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quinns@lcc.edu" TargetMode="External"/><Relationship Id="rId2" Type="http://schemas.openxmlformats.org/officeDocument/2006/relationships/hyperlink" Target="mailto:chapell@lcc.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HS_Bld_Ext1.png"/>
          <p:cNvPicPr>
            <a:picLocks noChangeAspect="1"/>
          </p:cNvPicPr>
          <p:nvPr/>
        </p:nvPicPr>
        <p:blipFill>
          <a:blip r:embed="rId3" cstate="print">
            <a:lum bright="-4000"/>
          </a:blip>
          <a:stretch>
            <a:fillRect/>
          </a:stretch>
        </p:blipFill>
        <p:spPr>
          <a:xfrm>
            <a:off x="0" y="-1"/>
            <a:ext cx="9144000" cy="5506659"/>
          </a:xfrm>
          <a:prstGeom prst="rect">
            <a:avLst/>
          </a:prstGeom>
        </p:spPr>
      </p:pic>
      <p:sp>
        <p:nvSpPr>
          <p:cNvPr id="3" name="Subtitle 2"/>
          <p:cNvSpPr>
            <a:spLocks noGrp="1"/>
          </p:cNvSpPr>
          <p:nvPr>
            <p:ph type="subTitle" idx="1"/>
          </p:nvPr>
        </p:nvSpPr>
        <p:spPr>
          <a:xfrm>
            <a:off x="914400" y="5562600"/>
            <a:ext cx="7315200" cy="1219200"/>
          </a:xfrm>
        </p:spPr>
        <p:txBody>
          <a:bodyPr>
            <a:normAutofit/>
          </a:bodyPr>
          <a:lstStyle/>
          <a:p>
            <a:pPr algn="r"/>
            <a:r>
              <a:rPr lang="en-US" sz="2800" dirty="0" smtClean="0">
                <a:solidFill>
                  <a:srgbClr val="002060"/>
                </a:solidFill>
                <a:effectLst>
                  <a:outerShdw blurRad="38100" dist="38100" dir="2700000" algn="tl">
                    <a:srgbClr val="000000">
                      <a:alpha val="43137"/>
                    </a:srgbClr>
                  </a:outerShdw>
                </a:effectLst>
              </a:rPr>
              <a:t>Health and Human Services Division</a:t>
            </a:r>
          </a:p>
          <a:p>
            <a:pPr algn="r"/>
            <a:r>
              <a:rPr lang="en-US" sz="2800" dirty="0" smtClean="0">
                <a:solidFill>
                  <a:srgbClr val="002060"/>
                </a:solidFill>
                <a:effectLst>
                  <a:outerShdw blurRad="38100" dist="38100" dir="2700000" algn="tl">
                    <a:srgbClr val="000000">
                      <a:alpha val="43137"/>
                    </a:srgbClr>
                  </a:outerShdw>
                </a:effectLst>
              </a:rPr>
              <a:t>Margie Clark, MSN, RN, GNP – Dean</a:t>
            </a:r>
          </a:p>
        </p:txBody>
      </p:sp>
      <p:sp>
        <p:nvSpPr>
          <p:cNvPr id="4" name="Slide Number Placeholder 3"/>
          <p:cNvSpPr>
            <a:spLocks noGrp="1"/>
          </p:cNvSpPr>
          <p:nvPr>
            <p:ph type="sldNum" sz="quarter" idx="12"/>
          </p:nvPr>
        </p:nvSpPr>
        <p:spPr/>
        <p:txBody>
          <a:bodyPr/>
          <a:lstStyle/>
          <a:p>
            <a:fld id="{8BE87C20-A187-48D3-A4A4-476D36FD951B}" type="slidenum">
              <a:rPr lang="en-US" smtClean="0"/>
              <a:pPr/>
              <a:t>1</a:t>
            </a:fld>
            <a:endParaRPr lang="en-US" dirty="0"/>
          </a:p>
        </p:txBody>
      </p:sp>
      <p:sp>
        <p:nvSpPr>
          <p:cNvPr id="2" name="Title 1"/>
          <p:cNvSpPr>
            <a:spLocks noGrp="1"/>
          </p:cNvSpPr>
          <p:nvPr>
            <p:ph type="ctrTitle"/>
          </p:nvPr>
        </p:nvSpPr>
        <p:spPr>
          <a:xfrm>
            <a:off x="685800" y="2057400"/>
            <a:ext cx="7772400" cy="1828799"/>
          </a:xfrm>
        </p:spPr>
        <p:txBody>
          <a:bodyPr>
            <a:noAutofit/>
          </a:bodyPr>
          <a:lstStyle/>
          <a:p>
            <a:r>
              <a:rPr lang="en-US" b="1" i="1" spc="170" dirty="0" smtClean="0">
                <a:solidFill>
                  <a:srgbClr val="FFFF00"/>
                </a:solidFill>
                <a:effectLst>
                  <a:outerShdw blurRad="38100" dist="38100" dir="2700000" algn="tl">
                    <a:srgbClr val="000000">
                      <a:alpha val="43137"/>
                    </a:srgbClr>
                  </a:outerShdw>
                </a:effectLst>
              </a:rPr>
              <a:t>Capturing True Delivery Costs of Accredited Nursing and Allied Health Programs</a:t>
            </a:r>
            <a:endParaRPr lang="en-US" spc="170"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4173601" y="0"/>
            <a:ext cx="4970399" cy="584775"/>
          </a:xfrm>
          <a:prstGeom prst="rect">
            <a:avLst/>
          </a:prstGeom>
        </p:spPr>
        <p:txBody>
          <a:bodyPr wrap="none">
            <a:spAutoFit/>
          </a:bodyPr>
          <a:lstStyle/>
          <a:p>
            <a:pPr algn="r"/>
            <a:r>
              <a:rPr lang="en-US" sz="3200" b="1" i="1" spc="150" dirty="0" smtClean="0">
                <a:solidFill>
                  <a:srgbClr val="FFFF00"/>
                </a:solidFill>
                <a:effectLst>
                  <a:outerShdw blurRad="38100" dist="38100" dir="2700000" algn="tl">
                    <a:srgbClr val="000000">
                      <a:alpha val="43137"/>
                    </a:srgbClr>
                  </a:outerShdw>
                </a:effectLst>
              </a:rPr>
              <a:t>MCCBOA – March 6, 2014</a:t>
            </a:r>
            <a:endParaRPr lang="en-US" sz="3200" dirty="0"/>
          </a:p>
        </p:txBody>
      </p:sp>
    </p:spTree>
    <p:extLst>
      <p:ext uri="{BB962C8B-B14F-4D97-AF65-F5344CB8AC3E}">
        <p14:creationId xmlns:p14="http://schemas.microsoft.com/office/powerpoint/2010/main" xmlns="" val="1894196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Student Costs – Billable Hours</a:t>
            </a:r>
            <a:endParaRPr lang="en-US" dirty="0"/>
          </a:p>
        </p:txBody>
      </p:sp>
      <p:sp>
        <p:nvSpPr>
          <p:cNvPr id="3" name="Content Placeholder 2"/>
          <p:cNvSpPr>
            <a:spLocks noGrp="1"/>
          </p:cNvSpPr>
          <p:nvPr>
            <p:ph idx="1"/>
          </p:nvPr>
        </p:nvSpPr>
        <p:spPr>
          <a:xfrm>
            <a:off x="3810000" y="1447800"/>
            <a:ext cx="5334000" cy="5257800"/>
          </a:xfrm>
          <a:noFill/>
        </p:spPr>
        <p:txBody>
          <a:bodyPr>
            <a:noAutofit/>
          </a:bodyPr>
          <a:lstStyle/>
          <a:p>
            <a:pPr marL="463550" indent="-463550"/>
            <a:r>
              <a:rPr lang="en-US" dirty="0" smtClean="0"/>
              <a:t>Represent number of contact hours the student spends with instructor </a:t>
            </a:r>
          </a:p>
          <a:p>
            <a:pPr marL="463550" indent="-463550"/>
            <a:r>
              <a:rPr lang="en-US" dirty="0" smtClean="0"/>
              <a:t>Tuition is set by the LCC BOT</a:t>
            </a:r>
          </a:p>
          <a:p>
            <a:pPr marL="463550" indent="-463550"/>
            <a:r>
              <a:rPr lang="en-US" dirty="0" smtClean="0"/>
              <a:t>Tuition equated credits</a:t>
            </a:r>
          </a:p>
          <a:p>
            <a:pPr marL="463550" indent="-463550"/>
            <a:r>
              <a:rPr lang="en-US" dirty="0" smtClean="0"/>
              <a:t>Tuition based on billable hours</a:t>
            </a:r>
          </a:p>
        </p:txBody>
      </p:sp>
      <p:sp>
        <p:nvSpPr>
          <p:cNvPr id="4" name="Slide Number Placeholder 3"/>
          <p:cNvSpPr>
            <a:spLocks noGrp="1"/>
          </p:cNvSpPr>
          <p:nvPr>
            <p:ph type="sldNum" sz="quarter" idx="12"/>
          </p:nvPr>
        </p:nvSpPr>
        <p:spPr/>
        <p:txBody>
          <a:bodyPr/>
          <a:lstStyle/>
          <a:p>
            <a:fld id="{8BE87C20-A187-48D3-A4A4-476D36FD951B}" type="slidenum">
              <a:rPr lang="en-US" smtClean="0"/>
              <a:pPr/>
              <a:t>10</a:t>
            </a:fld>
            <a:endParaRPr lang="en-US" dirty="0"/>
          </a:p>
        </p:txBody>
      </p:sp>
      <p:pic>
        <p:nvPicPr>
          <p:cNvPr id="13" name="Picture 12" descr="Course Costs-Bill Hour.png"/>
          <p:cNvPicPr>
            <a:picLocks noChangeAspect="1"/>
          </p:cNvPicPr>
          <p:nvPr/>
        </p:nvPicPr>
        <p:blipFill>
          <a:blip r:embed="rId3" cstate="print"/>
          <a:stretch>
            <a:fillRect/>
          </a:stretch>
        </p:blipFill>
        <p:spPr>
          <a:xfrm>
            <a:off x="152400" y="1600200"/>
            <a:ext cx="3637326" cy="393192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Micro-Sections = More Instructors</a:t>
            </a:r>
            <a:endParaRPr lang="en-US" dirty="0"/>
          </a:p>
        </p:txBody>
      </p:sp>
      <p:sp>
        <p:nvSpPr>
          <p:cNvPr id="3" name="Content Placeholder 2"/>
          <p:cNvSpPr>
            <a:spLocks noGrp="1"/>
          </p:cNvSpPr>
          <p:nvPr>
            <p:ph idx="1"/>
          </p:nvPr>
        </p:nvSpPr>
        <p:spPr>
          <a:xfrm>
            <a:off x="457200" y="1447800"/>
            <a:ext cx="8686800" cy="2667000"/>
          </a:xfrm>
        </p:spPr>
        <p:txBody>
          <a:bodyPr>
            <a:noAutofit/>
          </a:bodyPr>
          <a:lstStyle/>
          <a:p>
            <a:pPr marL="461963" indent="-461963"/>
            <a:r>
              <a:rPr lang="en-US" sz="3000" dirty="0" smtClean="0"/>
              <a:t>Section has average faculty/student ratio of 1:30</a:t>
            </a:r>
          </a:p>
          <a:p>
            <a:pPr marL="461963" indent="-461963"/>
            <a:r>
              <a:rPr lang="en-US" sz="3000" dirty="0" smtClean="0"/>
              <a:t>Many health-related programs have smaller ratios </a:t>
            </a:r>
          </a:p>
          <a:p>
            <a:pPr marL="461963" indent="-461963"/>
            <a:r>
              <a:rPr lang="en-US" sz="3000" dirty="0" smtClean="0"/>
              <a:t>A micro-section is a subset of students enrolled in a class that includes additional instructors required to meet clinical and lab faculty to student ratios </a:t>
            </a:r>
            <a:endParaRPr lang="en-US" sz="3000" dirty="0"/>
          </a:p>
        </p:txBody>
      </p:sp>
      <p:sp>
        <p:nvSpPr>
          <p:cNvPr id="4" name="Slide Number Placeholder 3"/>
          <p:cNvSpPr>
            <a:spLocks noGrp="1"/>
          </p:cNvSpPr>
          <p:nvPr>
            <p:ph type="sldNum" sz="quarter" idx="12"/>
          </p:nvPr>
        </p:nvSpPr>
        <p:spPr/>
        <p:txBody>
          <a:bodyPr/>
          <a:lstStyle/>
          <a:p>
            <a:fld id="{8BE87C20-A187-48D3-A4A4-476D36FD951B}" type="slidenum">
              <a:rPr lang="en-US" smtClean="0"/>
              <a:pPr/>
              <a:t>11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926324735"/>
              </p:ext>
            </p:extLst>
          </p:nvPr>
        </p:nvGraphicFramePr>
        <p:xfrm>
          <a:off x="838200" y="4114800"/>
          <a:ext cx="7848600" cy="2377440"/>
        </p:xfrm>
        <a:graphic>
          <a:graphicData uri="http://schemas.openxmlformats.org/drawingml/2006/table">
            <a:tbl>
              <a:tblPr firstRow="1" bandRow="1">
                <a:tableStyleId>{5940675A-B579-460E-94D1-54222C63F5DA}</a:tableStyleId>
              </a:tblPr>
              <a:tblGrid>
                <a:gridCol w="4038600"/>
                <a:gridCol w="914400"/>
                <a:gridCol w="990600"/>
                <a:gridCol w="838200"/>
                <a:gridCol w="1066800"/>
              </a:tblGrid>
              <a:tr h="370840">
                <a:tc rowSpan="2">
                  <a:txBody>
                    <a:bodyPr/>
                    <a:lstStyle/>
                    <a:p>
                      <a:pPr algn="l"/>
                      <a:r>
                        <a:rPr lang="en-US" sz="2000" dirty="0" smtClean="0"/>
                        <a:t>Course</a:t>
                      </a:r>
                      <a:endParaRPr lang="en-US" sz="2000" dirty="0"/>
                    </a:p>
                  </a:txBody>
                  <a:tcPr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r>
                        <a:rPr lang="en-US" sz="2000" dirty="0" smtClean="0"/>
                        <a:t>Ratio</a:t>
                      </a:r>
                    </a:p>
                    <a:p>
                      <a:pPr algn="ctr"/>
                      <a:r>
                        <a:rPr lang="en-US" sz="2000" dirty="0" smtClean="0"/>
                        <a:t>(F:S)</a:t>
                      </a:r>
                      <a:endParaRPr lang="en-US" sz="20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r>
                        <a:rPr lang="en-US" sz="2000" dirty="0" smtClean="0"/>
                        <a:t>Number of Instructors</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bg1">
                        <a:lumMod val="85000"/>
                      </a:schemeClr>
                    </a:solidFill>
                  </a:tcPr>
                </a:tc>
                <a:tc hMerge="1">
                  <a:txBody>
                    <a:bodyPr/>
                    <a:lstStyle/>
                    <a:p>
                      <a:pPr algn="ctr"/>
                      <a:endParaRPr lang="en-US" dirty="0"/>
                    </a:p>
                  </a:txBody>
                  <a:tcPr/>
                </a:tc>
                <a:tc hMerge="1">
                  <a:txBody>
                    <a:bodyPr/>
                    <a:lstStyle/>
                    <a:p>
                      <a:pPr algn="ctr"/>
                      <a:endParaRPr lang="en-US" dirty="0"/>
                    </a:p>
                  </a:txBody>
                  <a:tcPr/>
                </a:tc>
              </a:tr>
              <a:tr h="370840">
                <a:tc vMerge="1">
                  <a:txBody>
                    <a:bodyPr/>
                    <a:lstStyle/>
                    <a:p>
                      <a:pPr algn="ctr"/>
                      <a:endParaRPr lang="en-US" dirty="0"/>
                    </a:p>
                  </a:txBody>
                  <a:tcPr/>
                </a:tc>
                <a:tc vMerge="1">
                  <a:txBody>
                    <a:bodyPr/>
                    <a:lstStyle/>
                    <a:p>
                      <a:pPr algn="ctr"/>
                      <a:endParaRPr lang="en-US" dirty="0"/>
                    </a:p>
                  </a:txBody>
                  <a:tcPr/>
                </a:tc>
                <a:tc>
                  <a:txBody>
                    <a:bodyPr/>
                    <a:lstStyle/>
                    <a:p>
                      <a:pPr algn="ctr"/>
                      <a:r>
                        <a:rPr lang="en-US" sz="2000" dirty="0" smtClean="0"/>
                        <a:t>Lecture</a:t>
                      </a:r>
                      <a:endParaRPr lang="en-US" sz="2000" dirty="0"/>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Lab</a:t>
                      </a:r>
                      <a:endParaRPr lang="en-US" sz="2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Clinical</a:t>
                      </a:r>
                      <a:endParaRPr lang="en-US" sz="2000" dirty="0"/>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sz="2000" dirty="0" smtClean="0"/>
                        <a:t>WRIT 121</a:t>
                      </a:r>
                      <a:r>
                        <a:rPr lang="en-US" sz="2000" baseline="0" dirty="0" smtClean="0"/>
                        <a:t> (Composition I)</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1:25</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1</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0</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0</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sz="2000" dirty="0" smtClean="0"/>
                        <a:t>MATH 112  (Intermediate Algebra)</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1:30</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1</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0</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0</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BUSN</a:t>
                      </a:r>
                      <a:r>
                        <a:rPr lang="en-US" sz="2000" baseline="0" dirty="0" smtClean="0"/>
                        <a:t>  118 (Intro to Business)</a:t>
                      </a:r>
                      <a:endParaRPr lang="en-US" sz="2000" dirty="0" smtClean="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1:35</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1</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0</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0</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NURS 285</a:t>
                      </a:r>
                      <a:r>
                        <a:rPr lang="en-US" sz="2000" baseline="0" dirty="0" smtClean="0"/>
                        <a:t> (Adv. Acute Nursing Care)</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Varies</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1</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6</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8</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URS150.png"/>
          <p:cNvPicPr>
            <a:picLocks noChangeAspect="1"/>
          </p:cNvPicPr>
          <p:nvPr/>
        </p:nvPicPr>
        <p:blipFill>
          <a:blip r:embed="rId3" cstate="print"/>
          <a:stretch>
            <a:fillRect/>
          </a:stretch>
        </p:blipFill>
        <p:spPr>
          <a:xfrm>
            <a:off x="762000" y="1447800"/>
            <a:ext cx="7620000" cy="5341856"/>
          </a:xfrm>
          <a:prstGeom prst="rect">
            <a:avLst/>
          </a:prstGeom>
        </p:spPr>
      </p:pic>
      <p:sp>
        <p:nvSpPr>
          <p:cNvPr id="2" name="Title 1"/>
          <p:cNvSpPr>
            <a:spLocks noGrp="1"/>
          </p:cNvSpPr>
          <p:nvPr>
            <p:ph type="title"/>
          </p:nvPr>
        </p:nvSpPr>
        <p:spPr/>
        <p:txBody>
          <a:bodyPr/>
          <a:lstStyle/>
          <a:p>
            <a:r>
              <a:rPr lang="en-US" dirty="0" smtClean="0"/>
              <a:t>NURS 150: Fundamentals of Nursing</a:t>
            </a:r>
            <a:endParaRPr lang="en-US" dirty="0"/>
          </a:p>
        </p:txBody>
      </p:sp>
      <p:sp>
        <p:nvSpPr>
          <p:cNvPr id="4" name="Slide Number Placeholder 3"/>
          <p:cNvSpPr>
            <a:spLocks noGrp="1"/>
          </p:cNvSpPr>
          <p:nvPr>
            <p:ph type="sldNum" sz="quarter" idx="12"/>
          </p:nvPr>
        </p:nvSpPr>
        <p:spPr/>
        <p:txBody>
          <a:bodyPr/>
          <a:lstStyle/>
          <a:p>
            <a:fld id="{8BE87C20-A187-48D3-A4A4-476D36FD951B}" type="slidenum">
              <a:rPr lang="en-US" smtClean="0"/>
              <a:pPr/>
              <a:t>12</a:t>
            </a:fld>
            <a:endParaRPr lang="en-US" dirty="0"/>
          </a:p>
        </p:txBody>
      </p:sp>
      <p:pic>
        <p:nvPicPr>
          <p:cNvPr id="5" name="Picture 4" descr="NURS150.png"/>
          <p:cNvPicPr>
            <a:picLocks noChangeAspect="1"/>
          </p:cNvPicPr>
          <p:nvPr/>
        </p:nvPicPr>
        <p:blipFill>
          <a:blip r:embed="rId3" cstate="print">
            <a:duotone>
              <a:schemeClr val="bg2">
                <a:shade val="45000"/>
                <a:satMod val="135000"/>
              </a:schemeClr>
              <a:prstClr val="white"/>
            </a:duotone>
          </a:blip>
          <a:stretch>
            <a:fillRect/>
          </a:stretch>
        </p:blipFill>
        <p:spPr>
          <a:xfrm>
            <a:off x="762000" y="1439944"/>
            <a:ext cx="7620000" cy="5341856"/>
          </a:xfrm>
          <a:prstGeom prst="rect">
            <a:avLst/>
          </a:prstGeom>
        </p:spPr>
      </p:pic>
      <p:pic>
        <p:nvPicPr>
          <p:cNvPr id="6" name="Picture 5" descr="NURS150 Hours.png"/>
          <p:cNvPicPr>
            <a:picLocks noChangeAspect="1"/>
          </p:cNvPicPr>
          <p:nvPr/>
        </p:nvPicPr>
        <p:blipFill>
          <a:blip r:embed="rId4" cstate="print"/>
          <a:stretch>
            <a:fillRect/>
          </a:stretch>
        </p:blipFill>
        <p:spPr>
          <a:xfrm>
            <a:off x="457200" y="2971800"/>
            <a:ext cx="8515195" cy="2514600"/>
          </a:xfrm>
          <a:prstGeom prst="rect">
            <a:avLst/>
          </a:prstGeom>
          <a:ln w="38100">
            <a:solidFill>
              <a:srgbClr val="FF0000"/>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3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1000" fill="hold"/>
                                        <p:tgtEl>
                                          <p:spTgt spid="6"/>
                                        </p:tgtEl>
                                        <p:attrNameLst>
                                          <p:attrName>ppt_w</p:attrName>
                                        </p:attrNameLst>
                                      </p:cBhvr>
                                      <p:tavLst>
                                        <p:tav tm="0">
                                          <p:val>
                                            <p:fltVal val="0"/>
                                          </p:val>
                                        </p:tav>
                                        <p:tav tm="100000">
                                          <p:val>
                                            <p:strVal val="#ppt_w"/>
                                          </p:val>
                                        </p:tav>
                                      </p:tavLst>
                                    </p:anim>
                                    <p:anim calcmode="lin" valueType="num">
                                      <p:cBhvr>
                                        <p:cTn id="10" dur="1000" fill="hold"/>
                                        <p:tgtEl>
                                          <p:spTgt spid="6"/>
                                        </p:tgtEl>
                                        <p:attrNameLst>
                                          <p:attrName>ppt_h</p:attrName>
                                        </p:attrNameLst>
                                      </p:cBhvr>
                                      <p:tavLst>
                                        <p:tav tm="0">
                                          <p:val>
                                            <p:fltVal val="0"/>
                                          </p:val>
                                        </p:tav>
                                        <p:tav tm="100000">
                                          <p:val>
                                            <p:strVal val="#ppt_h"/>
                                          </p:val>
                                        </p:tav>
                                      </p:tavLst>
                                    </p:anim>
                                    <p:anim calcmode="lin" valueType="num">
                                      <p:cBhvr>
                                        <p:cTn id="11" dur="1000" fill="hold"/>
                                        <p:tgtEl>
                                          <p:spTgt spid="6"/>
                                        </p:tgtEl>
                                        <p:attrNameLst>
                                          <p:attrName>style.rotation</p:attrName>
                                        </p:attrNameLst>
                                      </p:cBhvr>
                                      <p:tavLst>
                                        <p:tav tm="0">
                                          <p:val>
                                            <p:fltVal val="90"/>
                                          </p:val>
                                        </p:tav>
                                        <p:tav tm="100000">
                                          <p:val>
                                            <p:fltVal val="0"/>
                                          </p:val>
                                        </p:tav>
                                      </p:tavLst>
                                    </p:anim>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dirty="0" smtClean="0"/>
              <a:t>NURS 150: Fundamentals of Nursing</a:t>
            </a:r>
            <a:endParaRPr lang="en-US" dirty="0"/>
          </a:p>
        </p:txBody>
      </p:sp>
      <p:sp>
        <p:nvSpPr>
          <p:cNvPr id="3" name="Content Placeholder 2"/>
          <p:cNvSpPr>
            <a:spLocks noGrp="1"/>
          </p:cNvSpPr>
          <p:nvPr>
            <p:ph idx="1"/>
          </p:nvPr>
        </p:nvSpPr>
        <p:spPr/>
        <p:txBody>
          <a:bodyPr>
            <a:normAutofit/>
          </a:bodyPr>
          <a:lstStyle/>
          <a:p>
            <a:pPr>
              <a:buNone/>
            </a:pPr>
            <a:r>
              <a:rPr lang="en-US" dirty="0" smtClean="0"/>
              <a:t>9 Credit Hours = 15.5 Billable Hours</a:t>
            </a:r>
          </a:p>
          <a:p>
            <a:pPr lvl="1"/>
            <a:r>
              <a:rPr lang="en-US" dirty="0" smtClean="0"/>
              <a:t>Calculate Total Student Contact Hours</a:t>
            </a:r>
          </a:p>
          <a:p>
            <a:pPr lvl="2"/>
            <a:r>
              <a:rPr lang="en-US" dirty="0" smtClean="0"/>
              <a:t>92 Contact Hours of Lecture (1:1 ratio)</a:t>
            </a:r>
          </a:p>
          <a:p>
            <a:pPr lvl="2"/>
            <a:r>
              <a:rPr lang="en-US" dirty="0" smtClean="0"/>
              <a:t>39 Contact Hours of Lab (1:3 ratio)</a:t>
            </a:r>
          </a:p>
          <a:p>
            <a:pPr lvl="2"/>
            <a:r>
              <a:rPr lang="en-US" u="sng" dirty="0" smtClean="0"/>
              <a:t>117 Contact Hours of Clinical (1:3 ratio)</a:t>
            </a:r>
          </a:p>
          <a:p>
            <a:pPr marL="1203325" lvl="2" indent="0">
              <a:buNone/>
            </a:pPr>
            <a:r>
              <a:rPr lang="en-US" b="1" dirty="0" smtClean="0">
                <a:solidFill>
                  <a:srgbClr val="800000"/>
                </a:solidFill>
              </a:rPr>
              <a:t>248 Total Contact Hours</a:t>
            </a:r>
          </a:p>
          <a:p>
            <a:pPr lvl="1"/>
            <a:r>
              <a:rPr lang="en-US" dirty="0" smtClean="0"/>
              <a:t>Calculate Billable Hours from Contact Hours</a:t>
            </a:r>
          </a:p>
          <a:p>
            <a:pPr lvl="2"/>
            <a:r>
              <a:rPr lang="en-US" dirty="0" smtClean="0"/>
              <a:t>16 Contact Hours = 1 Credit Hour</a:t>
            </a:r>
          </a:p>
          <a:p>
            <a:pPr lvl="2"/>
            <a:r>
              <a:rPr lang="en-US" u="sng" dirty="0" smtClean="0"/>
              <a:t>248/16 = 15.5</a:t>
            </a:r>
          </a:p>
          <a:p>
            <a:pPr marL="1203325" lvl="2" indent="0">
              <a:buNone/>
            </a:pPr>
            <a:r>
              <a:rPr lang="en-US" b="1" dirty="0" smtClean="0">
                <a:solidFill>
                  <a:srgbClr val="800000"/>
                </a:solidFill>
              </a:rPr>
              <a:t>15.5 Billable Hours</a:t>
            </a:r>
          </a:p>
          <a:p>
            <a:pPr lvl="2"/>
            <a:endParaRPr lang="en-US" dirty="0"/>
          </a:p>
        </p:txBody>
      </p:sp>
      <p:sp>
        <p:nvSpPr>
          <p:cNvPr id="4" name="Slide Number Placeholder 3"/>
          <p:cNvSpPr>
            <a:spLocks noGrp="1"/>
          </p:cNvSpPr>
          <p:nvPr>
            <p:ph type="sldNum" sz="quarter" idx="12"/>
          </p:nvPr>
        </p:nvSpPr>
        <p:spPr/>
        <p:txBody>
          <a:bodyPr/>
          <a:lstStyle/>
          <a:p>
            <a:fld id="{8BE87C20-A187-48D3-A4A4-476D36FD951B}"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CHDV 284: Early Childhood Practicum</a:t>
            </a:r>
            <a:endParaRPr lang="en-US" dirty="0"/>
          </a:p>
        </p:txBody>
      </p:sp>
      <p:sp>
        <p:nvSpPr>
          <p:cNvPr id="3" name="Content Placeholder 2"/>
          <p:cNvSpPr>
            <a:spLocks noGrp="1"/>
          </p:cNvSpPr>
          <p:nvPr>
            <p:ph idx="1"/>
          </p:nvPr>
        </p:nvSpPr>
        <p:spPr/>
        <p:txBody>
          <a:bodyPr/>
          <a:lstStyle/>
          <a:p>
            <a:r>
              <a:rPr lang="pt-BR" dirty="0" smtClean="0"/>
              <a:t>2007-2008</a:t>
            </a:r>
            <a:endParaRPr lang="en-US" dirty="0" smtClean="0"/>
          </a:p>
          <a:p>
            <a:pPr lvl="1"/>
            <a:r>
              <a:rPr lang="pt-BR" dirty="0" smtClean="0"/>
              <a:t>5 Credit Hours (48 Lecture, 0 Lab, 128 Other)</a:t>
            </a:r>
          </a:p>
          <a:p>
            <a:pPr lvl="1"/>
            <a:r>
              <a:rPr lang="pt-BR" dirty="0" smtClean="0"/>
              <a:t>5 Billable Hours</a:t>
            </a:r>
          </a:p>
          <a:p>
            <a:r>
              <a:rPr lang="pt-BR" dirty="0" smtClean="0"/>
              <a:t>2012-2013</a:t>
            </a:r>
          </a:p>
          <a:p>
            <a:pPr lvl="1"/>
            <a:r>
              <a:rPr lang="pt-BR" dirty="0" smtClean="0"/>
              <a:t>6 Credit Hours (48 Lecture, 0 Lab, 192 Other)</a:t>
            </a:r>
          </a:p>
          <a:p>
            <a:pPr lvl="1"/>
            <a:r>
              <a:rPr lang="pt-BR" dirty="0" smtClean="0"/>
              <a:t>6 Billable Hours</a:t>
            </a:r>
          </a:p>
          <a:p>
            <a:pPr lvl="1"/>
            <a:endParaRPr lang="pt-BR" dirty="0" smtClean="0"/>
          </a:p>
          <a:p>
            <a:pPr lvl="1"/>
            <a:endParaRPr lang="en-US" dirty="0" smtClean="0"/>
          </a:p>
          <a:p>
            <a:pPr lvl="2"/>
            <a:endParaRPr lang="en-US" dirty="0"/>
          </a:p>
        </p:txBody>
      </p:sp>
      <p:sp>
        <p:nvSpPr>
          <p:cNvPr id="4" name="Slide Number Placeholder 3"/>
          <p:cNvSpPr>
            <a:spLocks noGrp="1"/>
          </p:cNvSpPr>
          <p:nvPr>
            <p:ph type="sldNum" sz="quarter" idx="12"/>
          </p:nvPr>
        </p:nvSpPr>
        <p:spPr/>
        <p:txBody>
          <a:bodyPr/>
          <a:lstStyle/>
          <a:p>
            <a:fld id="{8BE87C20-A187-48D3-A4A4-476D36FD951B}" type="slidenum">
              <a:rPr lang="en-US" smtClean="0"/>
              <a:pPr/>
              <a:t>14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208020929"/>
              </p:ext>
            </p:extLst>
          </p:nvPr>
        </p:nvGraphicFramePr>
        <p:xfrm>
          <a:off x="990600" y="4724400"/>
          <a:ext cx="7239000" cy="2011680"/>
        </p:xfrm>
        <a:graphic>
          <a:graphicData uri="http://schemas.openxmlformats.org/drawingml/2006/table">
            <a:tbl>
              <a:tblPr>
                <a:tableStyleId>{5C22544A-7EE6-4342-B048-85BDC9FD1C3A}</a:tableStyleId>
              </a:tblPr>
              <a:tblGrid>
                <a:gridCol w="457200"/>
                <a:gridCol w="4343400"/>
                <a:gridCol w="2438400"/>
              </a:tblGrid>
              <a:tr h="140970">
                <a:tc gridSpan="2">
                  <a:txBody>
                    <a:bodyPr/>
                    <a:lstStyle/>
                    <a:p>
                      <a:pPr marL="0" marR="0">
                        <a:spcBef>
                          <a:spcPts val="0"/>
                        </a:spcBef>
                        <a:spcAft>
                          <a:spcPts val="0"/>
                        </a:spcAft>
                      </a:pPr>
                      <a:r>
                        <a:rPr lang="en-US" sz="2600" dirty="0">
                          <a:solidFill>
                            <a:schemeClr val="tx1">
                              <a:lumMod val="85000"/>
                              <a:lumOff val="15000"/>
                            </a:schemeClr>
                          </a:solidFill>
                          <a:effectLst/>
                          <a:latin typeface="+mn-lt"/>
                        </a:rPr>
                        <a:t>Hours at Worksite Per Semester</a:t>
                      </a:r>
                      <a:endParaRPr lang="en-US" sz="2600" dirty="0">
                        <a:solidFill>
                          <a:schemeClr val="tx1">
                            <a:lumMod val="85000"/>
                            <a:lumOff val="15000"/>
                          </a:schemeClr>
                        </a:solidFill>
                        <a:effectLst/>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marL="0" marR="0" algn="ctr">
                        <a:spcBef>
                          <a:spcPts val="0"/>
                        </a:spcBef>
                        <a:spcAft>
                          <a:spcPts val="0"/>
                        </a:spcAft>
                      </a:pPr>
                      <a:r>
                        <a:rPr lang="en-US" sz="2600">
                          <a:solidFill>
                            <a:schemeClr val="tx1">
                              <a:lumMod val="85000"/>
                              <a:lumOff val="15000"/>
                            </a:schemeClr>
                          </a:solidFill>
                          <a:effectLst/>
                          <a:latin typeface="+mn-lt"/>
                        </a:rPr>
                        <a:t>Credits</a:t>
                      </a:r>
                      <a:endParaRPr lang="en-US" sz="2600">
                        <a:solidFill>
                          <a:schemeClr val="tx1">
                            <a:lumMod val="85000"/>
                            <a:lumOff val="15000"/>
                          </a:schemeClr>
                        </a:solidFill>
                        <a:effectLst/>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5900">
                <a:tc>
                  <a:txBody>
                    <a:bodyPr/>
                    <a:lstStyle/>
                    <a:p>
                      <a:pPr marL="0" marR="0" algn="ctr">
                        <a:spcBef>
                          <a:spcPts val="0"/>
                        </a:spcBef>
                        <a:spcAft>
                          <a:spcPts val="0"/>
                        </a:spcAft>
                      </a:pPr>
                      <a:r>
                        <a:rPr lang="en-US" sz="2600" dirty="0">
                          <a:solidFill>
                            <a:schemeClr val="tx1">
                              <a:lumMod val="85000"/>
                              <a:lumOff val="15000"/>
                            </a:schemeClr>
                          </a:solidFill>
                          <a:effectLst/>
                          <a:latin typeface="+mn-lt"/>
                        </a:rPr>
                        <a:t> </a:t>
                      </a:r>
                      <a:endParaRPr lang="en-US" sz="2600" dirty="0">
                        <a:solidFill>
                          <a:schemeClr val="tx1">
                            <a:lumMod val="85000"/>
                            <a:lumOff val="15000"/>
                          </a:schemeClr>
                        </a:solidFill>
                        <a:effectLst/>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spc="-30" dirty="0" smtClean="0">
                          <a:solidFill>
                            <a:schemeClr val="tx1">
                              <a:lumMod val="85000"/>
                              <a:lumOff val="15000"/>
                            </a:schemeClr>
                          </a:solidFill>
                          <a:effectLst/>
                          <a:latin typeface="+mn-lt"/>
                        </a:rPr>
                        <a:t>108 – </a:t>
                      </a:r>
                      <a:r>
                        <a:rPr lang="en-US" sz="2600" dirty="0" smtClean="0">
                          <a:solidFill>
                            <a:schemeClr val="tx1">
                              <a:lumMod val="85000"/>
                              <a:lumOff val="15000"/>
                            </a:schemeClr>
                          </a:solidFill>
                          <a:effectLst/>
                          <a:latin typeface="+mn-lt"/>
                        </a:rPr>
                        <a:t>159 </a:t>
                      </a:r>
                      <a:r>
                        <a:rPr lang="en-US" sz="2600" dirty="0">
                          <a:solidFill>
                            <a:schemeClr val="tx1">
                              <a:lumMod val="85000"/>
                              <a:lumOff val="15000"/>
                            </a:schemeClr>
                          </a:solidFill>
                          <a:effectLst/>
                          <a:latin typeface="+mn-lt"/>
                        </a:rPr>
                        <a:t>hours</a:t>
                      </a:r>
                      <a:endParaRPr lang="en-US" sz="2600" dirty="0">
                        <a:solidFill>
                          <a:schemeClr val="tx1">
                            <a:lumMod val="85000"/>
                            <a:lumOff val="15000"/>
                          </a:schemeClr>
                        </a:solidFill>
                        <a:effectLst/>
                        <a:latin typeface="+mn-lt"/>
                        <a:ea typeface="Times New Roman"/>
                        <a:cs typeface="Times New Roman"/>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2600" spc="-15" dirty="0">
                          <a:solidFill>
                            <a:schemeClr val="tx1">
                              <a:lumMod val="85000"/>
                              <a:lumOff val="15000"/>
                            </a:schemeClr>
                          </a:solidFill>
                          <a:effectLst/>
                          <a:latin typeface="+mn-lt"/>
                        </a:rPr>
                        <a:t>2 credit course</a:t>
                      </a:r>
                      <a:endParaRPr lang="en-US" sz="2600" dirty="0">
                        <a:solidFill>
                          <a:schemeClr val="tx1">
                            <a:lumMod val="85000"/>
                            <a:lumOff val="15000"/>
                          </a:schemeClr>
                        </a:solidFill>
                        <a:effectLst/>
                        <a:latin typeface="+mn-lt"/>
                        <a:ea typeface="Times New Roman"/>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86055">
                <a:tc>
                  <a:txBody>
                    <a:bodyPr/>
                    <a:lstStyle/>
                    <a:p>
                      <a:pPr marL="0" marR="0">
                        <a:spcBef>
                          <a:spcPts val="0"/>
                        </a:spcBef>
                        <a:spcAft>
                          <a:spcPts val="0"/>
                        </a:spcAft>
                      </a:pPr>
                      <a:r>
                        <a:rPr lang="en-US" sz="2600">
                          <a:solidFill>
                            <a:schemeClr val="tx1">
                              <a:lumMod val="85000"/>
                              <a:lumOff val="15000"/>
                            </a:schemeClr>
                          </a:solidFill>
                          <a:effectLst/>
                          <a:latin typeface="+mn-lt"/>
                        </a:rPr>
                        <a:t> </a:t>
                      </a:r>
                      <a:endParaRPr lang="en-US" sz="2600">
                        <a:solidFill>
                          <a:schemeClr val="tx1">
                            <a:lumMod val="85000"/>
                            <a:lumOff val="15000"/>
                          </a:schemeClr>
                        </a:solidFill>
                        <a:effectLst/>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spc="-30" dirty="0" smtClean="0">
                          <a:solidFill>
                            <a:schemeClr val="tx1">
                              <a:lumMod val="85000"/>
                              <a:lumOff val="15000"/>
                            </a:schemeClr>
                          </a:solidFill>
                          <a:effectLst/>
                          <a:latin typeface="+mn-lt"/>
                        </a:rPr>
                        <a:t>160 – </a:t>
                      </a:r>
                      <a:r>
                        <a:rPr lang="en-US" sz="2600" dirty="0" smtClean="0">
                          <a:solidFill>
                            <a:schemeClr val="tx1">
                              <a:lumMod val="85000"/>
                              <a:lumOff val="15000"/>
                            </a:schemeClr>
                          </a:solidFill>
                          <a:effectLst/>
                          <a:latin typeface="+mn-lt"/>
                        </a:rPr>
                        <a:t>211 </a:t>
                      </a:r>
                      <a:r>
                        <a:rPr lang="en-US" sz="2600" dirty="0">
                          <a:solidFill>
                            <a:schemeClr val="tx1">
                              <a:lumMod val="85000"/>
                              <a:lumOff val="15000"/>
                            </a:schemeClr>
                          </a:solidFill>
                          <a:effectLst/>
                          <a:latin typeface="+mn-lt"/>
                        </a:rPr>
                        <a:t>hours</a:t>
                      </a:r>
                      <a:endParaRPr lang="en-US" sz="2600" dirty="0">
                        <a:solidFill>
                          <a:schemeClr val="tx1">
                            <a:lumMod val="85000"/>
                            <a:lumOff val="15000"/>
                          </a:schemeClr>
                        </a:solidFill>
                        <a:effectLst/>
                        <a:latin typeface="+mn-lt"/>
                        <a:ea typeface="Times New Roman"/>
                        <a:cs typeface="Times New Roman"/>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2600" spc="-15" dirty="0">
                          <a:solidFill>
                            <a:schemeClr val="tx1">
                              <a:lumMod val="85000"/>
                              <a:lumOff val="15000"/>
                            </a:schemeClr>
                          </a:solidFill>
                          <a:effectLst/>
                          <a:latin typeface="+mn-lt"/>
                        </a:rPr>
                        <a:t>3 credit course</a:t>
                      </a:r>
                      <a:endParaRPr lang="en-US" sz="2600" dirty="0">
                        <a:solidFill>
                          <a:schemeClr val="tx1">
                            <a:lumMod val="85000"/>
                            <a:lumOff val="15000"/>
                          </a:schemeClr>
                        </a:solidFill>
                        <a:effectLst/>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79705">
                <a:tc>
                  <a:txBody>
                    <a:bodyPr/>
                    <a:lstStyle/>
                    <a:p>
                      <a:pPr marL="0" marR="0">
                        <a:spcBef>
                          <a:spcPts val="0"/>
                        </a:spcBef>
                        <a:spcAft>
                          <a:spcPts val="0"/>
                        </a:spcAft>
                      </a:pPr>
                      <a:r>
                        <a:rPr lang="en-US" sz="2600" dirty="0">
                          <a:solidFill>
                            <a:schemeClr val="tx1">
                              <a:lumMod val="85000"/>
                              <a:lumOff val="15000"/>
                            </a:schemeClr>
                          </a:solidFill>
                          <a:effectLst/>
                          <a:latin typeface="+mn-lt"/>
                        </a:rPr>
                        <a:t> </a:t>
                      </a:r>
                      <a:endParaRPr lang="en-US" sz="2600" dirty="0">
                        <a:solidFill>
                          <a:schemeClr val="tx1">
                            <a:lumMod val="85000"/>
                            <a:lumOff val="15000"/>
                          </a:schemeClr>
                        </a:solidFill>
                        <a:effectLst/>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2600" spc="-30" dirty="0" smtClean="0">
                          <a:solidFill>
                            <a:schemeClr val="tx1">
                              <a:lumMod val="85000"/>
                              <a:lumOff val="15000"/>
                            </a:schemeClr>
                          </a:solidFill>
                          <a:effectLst/>
                          <a:latin typeface="+mn-lt"/>
                        </a:rPr>
                        <a:t>212 – </a:t>
                      </a:r>
                      <a:r>
                        <a:rPr lang="en-US" sz="2600" dirty="0" smtClean="0">
                          <a:solidFill>
                            <a:schemeClr val="tx1">
                              <a:lumMod val="85000"/>
                              <a:lumOff val="15000"/>
                            </a:schemeClr>
                          </a:solidFill>
                          <a:effectLst/>
                          <a:latin typeface="+mn-lt"/>
                        </a:rPr>
                        <a:t>263 </a:t>
                      </a:r>
                      <a:r>
                        <a:rPr lang="en-US" sz="2600" dirty="0">
                          <a:solidFill>
                            <a:schemeClr val="tx1">
                              <a:lumMod val="85000"/>
                              <a:lumOff val="15000"/>
                            </a:schemeClr>
                          </a:solidFill>
                          <a:effectLst/>
                          <a:latin typeface="+mn-lt"/>
                        </a:rPr>
                        <a:t>hours</a:t>
                      </a:r>
                      <a:endParaRPr lang="en-US" sz="2600" dirty="0">
                        <a:solidFill>
                          <a:schemeClr val="tx1">
                            <a:lumMod val="85000"/>
                            <a:lumOff val="15000"/>
                          </a:schemeClr>
                        </a:solidFill>
                        <a:effectLst/>
                        <a:latin typeface="+mn-lt"/>
                        <a:ea typeface="Times New Roman"/>
                        <a:cs typeface="Times New Roman"/>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2600" spc="-15" dirty="0">
                          <a:solidFill>
                            <a:schemeClr val="tx1">
                              <a:lumMod val="85000"/>
                              <a:lumOff val="15000"/>
                            </a:schemeClr>
                          </a:solidFill>
                          <a:effectLst/>
                          <a:latin typeface="+mn-lt"/>
                        </a:rPr>
                        <a:t>4 credit </a:t>
                      </a:r>
                      <a:r>
                        <a:rPr lang="en-US" sz="2600" spc="-15" dirty="0" smtClean="0">
                          <a:solidFill>
                            <a:schemeClr val="tx1">
                              <a:lumMod val="85000"/>
                              <a:lumOff val="15000"/>
                            </a:schemeClr>
                          </a:solidFill>
                          <a:effectLst/>
                          <a:latin typeface="+mn-lt"/>
                        </a:rPr>
                        <a:t>course</a:t>
                      </a:r>
                      <a:endParaRPr lang="en-US" sz="2600" dirty="0">
                        <a:solidFill>
                          <a:schemeClr val="tx1">
                            <a:lumMod val="85000"/>
                            <a:lumOff val="15000"/>
                          </a:schemeClr>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26720">
                <a:tc>
                  <a:txBody>
                    <a:bodyPr/>
                    <a:lstStyle/>
                    <a:p>
                      <a:pPr marL="0" marR="0">
                        <a:spcBef>
                          <a:spcPts val="0"/>
                        </a:spcBef>
                        <a:spcAft>
                          <a:spcPts val="0"/>
                        </a:spcAft>
                      </a:pPr>
                      <a:endParaRPr lang="en-US" sz="2600" dirty="0">
                        <a:solidFill>
                          <a:schemeClr val="tx1">
                            <a:lumMod val="85000"/>
                            <a:lumOff val="15000"/>
                          </a:schemeClr>
                        </a:solidFill>
                        <a:effectLst/>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spcBef>
                          <a:spcPts val="0"/>
                        </a:spcBef>
                        <a:spcAft>
                          <a:spcPts val="1800"/>
                        </a:spcAft>
                      </a:pPr>
                      <a:r>
                        <a:rPr lang="en-US" sz="2600" dirty="0">
                          <a:solidFill>
                            <a:schemeClr val="tx1">
                              <a:lumMod val="85000"/>
                              <a:lumOff val="15000"/>
                            </a:schemeClr>
                          </a:solidFill>
                          <a:effectLst/>
                          <a:latin typeface="+mn-lt"/>
                        </a:rPr>
                        <a:t>264+ hours</a:t>
                      </a:r>
                      <a:endParaRPr lang="en-US" sz="2600" dirty="0">
                        <a:solidFill>
                          <a:schemeClr val="tx1">
                            <a:lumMod val="85000"/>
                            <a:lumOff val="15000"/>
                          </a:schemeClr>
                        </a:solidFill>
                        <a:effectLst/>
                        <a:latin typeface="+mn-lt"/>
                        <a:ea typeface="Times New Roman"/>
                        <a:cs typeface="Times New Roman"/>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1620"/>
                        </a:spcAft>
                        <a:buClrTx/>
                        <a:buSzTx/>
                        <a:buFontTx/>
                        <a:buNone/>
                        <a:tabLst/>
                        <a:defRPr/>
                      </a:pPr>
                      <a:r>
                        <a:rPr lang="en-US" sz="2600" spc="-15" dirty="0" smtClean="0">
                          <a:solidFill>
                            <a:schemeClr val="tx1">
                              <a:lumMod val="85000"/>
                              <a:lumOff val="15000"/>
                            </a:schemeClr>
                          </a:solidFill>
                          <a:effectLst/>
                          <a:latin typeface="+mn-lt"/>
                        </a:rPr>
                        <a:t>5 credit course</a:t>
                      </a:r>
                      <a:endParaRPr lang="en-US" sz="2600" dirty="0" smtClean="0">
                        <a:solidFill>
                          <a:schemeClr val="tx1">
                            <a:lumMod val="85000"/>
                            <a:lumOff val="15000"/>
                          </a:schemeClr>
                        </a:solidFill>
                        <a:effectLst/>
                        <a:latin typeface="+mn-lt"/>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ourse Costs-Course Fees.png"/>
          <p:cNvPicPr>
            <a:picLocks noChangeAspect="1"/>
          </p:cNvPicPr>
          <p:nvPr/>
        </p:nvPicPr>
        <p:blipFill>
          <a:blip r:embed="rId3" cstate="print"/>
          <a:stretch>
            <a:fillRect/>
          </a:stretch>
        </p:blipFill>
        <p:spPr>
          <a:xfrm>
            <a:off x="152400" y="1600200"/>
            <a:ext cx="3654200" cy="3931920"/>
          </a:xfrm>
          <a:prstGeom prst="rect">
            <a:avLst/>
          </a:prstGeom>
        </p:spPr>
      </p:pic>
      <p:sp>
        <p:nvSpPr>
          <p:cNvPr id="2" name="Title 1"/>
          <p:cNvSpPr>
            <a:spLocks noGrp="1"/>
          </p:cNvSpPr>
          <p:nvPr>
            <p:ph type="title"/>
          </p:nvPr>
        </p:nvSpPr>
        <p:spPr/>
        <p:txBody>
          <a:bodyPr/>
          <a:lstStyle/>
          <a:p>
            <a:r>
              <a:rPr lang="en-US" smtClean="0"/>
              <a:t>Student Costs – Course Fees</a:t>
            </a:r>
            <a:endParaRPr lang="en-US" dirty="0"/>
          </a:p>
        </p:txBody>
      </p:sp>
      <p:sp>
        <p:nvSpPr>
          <p:cNvPr id="8" name="Content Placeholder 2"/>
          <p:cNvSpPr>
            <a:spLocks noGrp="1"/>
          </p:cNvSpPr>
          <p:nvPr>
            <p:ph idx="1"/>
          </p:nvPr>
        </p:nvSpPr>
        <p:spPr>
          <a:xfrm>
            <a:off x="3810000" y="1447800"/>
            <a:ext cx="5334000" cy="5257800"/>
          </a:xfrm>
        </p:spPr>
        <p:txBody>
          <a:bodyPr>
            <a:noAutofit/>
          </a:bodyPr>
          <a:lstStyle/>
          <a:p>
            <a:r>
              <a:rPr lang="en-US" dirty="0" smtClean="0"/>
              <a:t>Consumables (e.g. supplies) </a:t>
            </a:r>
          </a:p>
          <a:p>
            <a:r>
              <a:rPr lang="en-US" dirty="0" smtClean="0"/>
              <a:t>Equipment maintenance </a:t>
            </a:r>
          </a:p>
          <a:p>
            <a:r>
              <a:rPr lang="en-US" dirty="0" smtClean="0"/>
              <a:t>Cost of additional required instructors/administrators</a:t>
            </a:r>
          </a:p>
          <a:p>
            <a:r>
              <a:rPr lang="en-US" dirty="0" smtClean="0"/>
              <a:t>Mastery learning costs </a:t>
            </a:r>
          </a:p>
          <a:p>
            <a:r>
              <a:rPr lang="en-US" dirty="0" smtClean="0"/>
              <a:t>Simulation education throughout curricula</a:t>
            </a:r>
          </a:p>
          <a:p>
            <a:r>
              <a:rPr lang="en-US" dirty="0" smtClean="0"/>
              <a:t>Increased liability insurance</a:t>
            </a:r>
          </a:p>
          <a:p>
            <a:endParaRPr lang="en-US" dirty="0" smtClean="0"/>
          </a:p>
        </p:txBody>
      </p:sp>
      <p:sp>
        <p:nvSpPr>
          <p:cNvPr id="4" name="Slide Number Placeholder 3"/>
          <p:cNvSpPr>
            <a:spLocks noGrp="1"/>
          </p:cNvSpPr>
          <p:nvPr>
            <p:ph type="sldNum" sz="quarter" idx="12"/>
          </p:nvPr>
        </p:nvSpPr>
        <p:spPr/>
        <p:txBody>
          <a:bodyPr/>
          <a:lstStyle/>
          <a:p>
            <a:fld id="{8BE87C20-A187-48D3-A4A4-476D36FD951B}"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Course Fees</a:t>
            </a:r>
            <a:endParaRPr lang="en-US" dirty="0"/>
          </a:p>
        </p:txBody>
      </p:sp>
      <p:sp>
        <p:nvSpPr>
          <p:cNvPr id="3" name="Content Placeholder 2"/>
          <p:cNvSpPr>
            <a:spLocks noGrp="1"/>
          </p:cNvSpPr>
          <p:nvPr>
            <p:ph idx="1"/>
          </p:nvPr>
        </p:nvSpPr>
        <p:spPr/>
        <p:txBody>
          <a:bodyPr/>
          <a:lstStyle/>
          <a:p>
            <a:r>
              <a:rPr lang="en-US" dirty="0" smtClean="0"/>
              <a:t>Spreadsheets updated yearly by each program</a:t>
            </a:r>
          </a:p>
          <a:p>
            <a:r>
              <a:rPr lang="en-US" dirty="0" smtClean="0"/>
              <a:t>General categories identified</a:t>
            </a:r>
          </a:p>
          <a:p>
            <a:r>
              <a:rPr lang="en-US" dirty="0" smtClean="0"/>
              <a:t>No guidelines for determining some fees</a:t>
            </a:r>
            <a:endParaRPr lang="en-US" dirty="0"/>
          </a:p>
        </p:txBody>
      </p:sp>
      <p:sp>
        <p:nvSpPr>
          <p:cNvPr id="6" name="Slide Number Placeholder 5"/>
          <p:cNvSpPr>
            <a:spLocks noGrp="1"/>
          </p:cNvSpPr>
          <p:nvPr>
            <p:ph type="sldNum" sz="quarter" idx="12"/>
          </p:nvPr>
        </p:nvSpPr>
        <p:spPr/>
        <p:txBody>
          <a:bodyPr/>
          <a:lstStyle/>
          <a:p>
            <a:fld id="{8BE87C20-A187-48D3-A4A4-476D36FD951B}" type="slidenum">
              <a:rPr lang="en-US" smtClean="0"/>
              <a:pPr/>
              <a:t>16</a:t>
            </a:fld>
            <a:endParaRPr lang="en-US" dirty="0"/>
          </a:p>
        </p:txBody>
      </p:sp>
      <p:pic>
        <p:nvPicPr>
          <p:cNvPr id="5" name="Picture 1"/>
          <p:cNvPicPr>
            <a:picLocks noChangeAspect="1" noChangeArrowheads="1"/>
          </p:cNvPicPr>
          <p:nvPr/>
        </p:nvPicPr>
        <p:blipFill>
          <a:blip r:embed="rId3" cstate="print"/>
          <a:srcRect t="9185"/>
          <a:stretch>
            <a:fillRect/>
          </a:stretch>
        </p:blipFill>
        <p:spPr bwMode="auto">
          <a:xfrm>
            <a:off x="609600" y="3263106"/>
            <a:ext cx="8153400" cy="3290094"/>
          </a:xfrm>
          <a:prstGeom prst="rect">
            <a:avLst/>
          </a:prstGeom>
          <a:ln>
            <a:noFill/>
          </a:ln>
          <a:effectLst>
            <a:outerShdw blurRad="292100" dist="139700" dir="2700000" algn="tl" rotWithShape="0">
              <a:srgbClr val="333333">
                <a:alpha val="65000"/>
              </a:srgbClr>
            </a:outerShdw>
          </a:effectLst>
        </p:spPr>
      </p:pic>
      <p:pic>
        <p:nvPicPr>
          <p:cNvPr id="7" name="Picture 1"/>
          <p:cNvPicPr>
            <a:picLocks noChangeAspect="1" noChangeArrowheads="1"/>
          </p:cNvPicPr>
          <p:nvPr/>
        </p:nvPicPr>
        <p:blipFill>
          <a:blip r:embed="rId3" cstate="print"/>
          <a:srcRect l="28038" t="11009" r="1042" b="58893"/>
          <a:stretch>
            <a:fillRect/>
          </a:stretch>
        </p:blipFill>
        <p:spPr bwMode="auto">
          <a:xfrm>
            <a:off x="381000" y="3352800"/>
            <a:ext cx="8485909" cy="2667000"/>
          </a:xfrm>
          <a:prstGeom prst="rect">
            <a:avLst/>
          </a:prstGeom>
          <a:ln w="57150">
            <a:solidFill>
              <a:srgbClr val="FF0000"/>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Limited Ability to Adjust for Costs</a:t>
            </a:r>
            <a:endParaRPr lang="en-US" dirty="0"/>
          </a:p>
        </p:txBody>
      </p:sp>
      <p:sp>
        <p:nvSpPr>
          <p:cNvPr id="3" name="Content Placeholder 2"/>
          <p:cNvSpPr>
            <a:spLocks noGrp="1"/>
          </p:cNvSpPr>
          <p:nvPr>
            <p:ph idx="1"/>
          </p:nvPr>
        </p:nvSpPr>
        <p:spPr>
          <a:xfrm>
            <a:off x="457200" y="1447800"/>
            <a:ext cx="8686800" cy="5410200"/>
          </a:xfrm>
        </p:spPr>
        <p:txBody>
          <a:bodyPr>
            <a:normAutofit fontScale="70000" lnSpcReduction="20000"/>
          </a:bodyPr>
          <a:lstStyle/>
          <a:p>
            <a:pPr lvl="0"/>
            <a:r>
              <a:rPr lang="en-US" sz="4300" dirty="0" smtClean="0"/>
              <a:t>Varied approaches used to cover course costs</a:t>
            </a:r>
          </a:p>
          <a:p>
            <a:r>
              <a:rPr lang="en-US" sz="4300" dirty="0" smtClean="0"/>
              <a:t>90s-00s: Tuition/fees increased but only 15%/year</a:t>
            </a:r>
            <a:endParaRPr lang="en-US" sz="4300" i="1" dirty="0" smtClean="0"/>
          </a:p>
          <a:p>
            <a:r>
              <a:rPr lang="en-US" sz="4300" dirty="0" smtClean="0"/>
              <a:t>2004: Billable Hours implemented  </a:t>
            </a:r>
          </a:p>
          <a:p>
            <a:pPr lvl="1"/>
            <a:r>
              <a:rPr lang="en-US" sz="3700" dirty="0" smtClean="0"/>
              <a:t>Three (3) credit hour cap </a:t>
            </a:r>
          </a:p>
          <a:p>
            <a:pPr lvl="1"/>
            <a:r>
              <a:rPr lang="en-US" sz="3700" dirty="0" smtClean="0"/>
              <a:t>Billing hours for internships and independent studies continued to be charged same as credit hours</a:t>
            </a:r>
          </a:p>
          <a:p>
            <a:pPr lvl="1"/>
            <a:r>
              <a:rPr lang="en-US" sz="3700" dirty="0" smtClean="0"/>
              <a:t>Included college-wide reduction in course fees</a:t>
            </a:r>
          </a:p>
          <a:p>
            <a:r>
              <a:rPr lang="en-US" sz="4300" dirty="0" smtClean="0"/>
              <a:t>2007: Approval to removal of 3 hour cap </a:t>
            </a:r>
          </a:p>
          <a:p>
            <a:pPr lvl="1"/>
            <a:r>
              <a:rPr lang="en-US" sz="3700" dirty="0" smtClean="0"/>
              <a:t>Mostly health careers clinical and lab courses</a:t>
            </a:r>
          </a:p>
          <a:p>
            <a:pPr lvl="0"/>
            <a:r>
              <a:rPr lang="en-US" sz="4300" dirty="0" smtClean="0"/>
              <a:t>2009: Financial review and update process began to capture course costs in health careers programs</a:t>
            </a:r>
          </a:p>
          <a:p>
            <a:pPr lvl="0"/>
            <a:r>
              <a:rPr lang="en-US" sz="4300" dirty="0" smtClean="0"/>
              <a:t>Three year implementation for most programs </a:t>
            </a:r>
          </a:p>
        </p:txBody>
      </p:sp>
      <p:sp>
        <p:nvSpPr>
          <p:cNvPr id="4" name="Slide Number Placeholder 3"/>
          <p:cNvSpPr>
            <a:spLocks noGrp="1"/>
          </p:cNvSpPr>
          <p:nvPr>
            <p:ph type="sldNum" sz="quarter" idx="12"/>
          </p:nvPr>
        </p:nvSpPr>
        <p:spPr/>
        <p:txBody>
          <a:bodyPr/>
          <a:lstStyle/>
          <a:p>
            <a:fld id="{8BE87C20-A187-48D3-A4A4-476D36FD951B}" type="slidenum">
              <a:rPr lang="en-US" smtClean="0"/>
              <a:pPr/>
              <a:t>17</a:t>
            </a:fld>
            <a:endParaRPr lang="en-US" dirty="0"/>
          </a:p>
        </p:txBody>
      </p:sp>
    </p:spTree>
    <p:extLst>
      <p:ext uri="{BB962C8B-B14F-4D97-AF65-F5344CB8AC3E}">
        <p14:creationId xmlns:p14="http://schemas.microsoft.com/office/powerpoint/2010/main" xmlns="" val="480497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HHS Program Review Process</a:t>
            </a:r>
            <a:endParaRPr lang="en-US" dirty="0"/>
          </a:p>
        </p:txBody>
      </p:sp>
      <p:sp>
        <p:nvSpPr>
          <p:cNvPr id="3" name="Content Placeholder 2"/>
          <p:cNvSpPr>
            <a:spLocks noGrp="1"/>
          </p:cNvSpPr>
          <p:nvPr>
            <p:ph idx="1"/>
          </p:nvPr>
        </p:nvSpPr>
        <p:spPr/>
        <p:txBody>
          <a:bodyPr>
            <a:normAutofit/>
          </a:bodyPr>
          <a:lstStyle/>
          <a:p>
            <a:pPr lvl="0"/>
            <a:r>
              <a:rPr lang="en-US" dirty="0" smtClean="0"/>
              <a:t>Initiated review process to identify instructional delivery costs for academic programs</a:t>
            </a:r>
          </a:p>
          <a:p>
            <a:pPr lvl="0"/>
            <a:r>
              <a:rPr lang="en-US" dirty="0" smtClean="0"/>
              <a:t>Created a tool to document instructional delivery costs for each course within programs</a:t>
            </a:r>
          </a:p>
          <a:p>
            <a:r>
              <a:rPr lang="en-US" dirty="0" smtClean="0"/>
              <a:t>Identified non-course specific program costs</a:t>
            </a:r>
          </a:p>
          <a:p>
            <a:r>
              <a:rPr lang="en-US" dirty="0" smtClean="0"/>
              <a:t>Developed formulas for calculating cost types:</a:t>
            </a:r>
          </a:p>
          <a:p>
            <a:pPr lvl="1"/>
            <a:r>
              <a:rPr lang="en-US" dirty="0" smtClean="0"/>
              <a:t>Delivery costs</a:t>
            </a:r>
          </a:p>
          <a:p>
            <a:pPr lvl="1"/>
            <a:r>
              <a:rPr lang="en-US" dirty="0" smtClean="0"/>
              <a:t>Accreditation-required costs</a:t>
            </a:r>
          </a:p>
          <a:p>
            <a:pPr lvl="1"/>
            <a:r>
              <a:rPr lang="en-US" dirty="0" smtClean="0"/>
              <a:t>Others</a:t>
            </a:r>
          </a:p>
          <a:p>
            <a:endParaRPr lang="en-US" sz="3400" dirty="0" smtClean="0"/>
          </a:p>
        </p:txBody>
      </p:sp>
      <p:sp>
        <p:nvSpPr>
          <p:cNvPr id="4" name="Slide Number Placeholder 3"/>
          <p:cNvSpPr>
            <a:spLocks noGrp="1"/>
          </p:cNvSpPr>
          <p:nvPr>
            <p:ph type="sldNum" sz="quarter" idx="12"/>
          </p:nvPr>
        </p:nvSpPr>
        <p:spPr/>
        <p:txBody>
          <a:bodyPr/>
          <a:lstStyle/>
          <a:p>
            <a:fld id="{8BE87C20-A187-48D3-A4A4-476D36FD951B}"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Excel Spreadsheet Tool</a:t>
            </a:r>
            <a:endParaRPr lang="en-US" dirty="0"/>
          </a:p>
        </p:txBody>
      </p:sp>
      <p:sp>
        <p:nvSpPr>
          <p:cNvPr id="3" name="Content Placeholder 2"/>
          <p:cNvSpPr>
            <a:spLocks noGrp="1"/>
          </p:cNvSpPr>
          <p:nvPr>
            <p:ph idx="1"/>
          </p:nvPr>
        </p:nvSpPr>
        <p:spPr>
          <a:xfrm>
            <a:off x="457200" y="1447800"/>
            <a:ext cx="8686800" cy="1143000"/>
          </a:xfrm>
        </p:spPr>
        <p:txBody>
          <a:bodyPr>
            <a:normAutofit/>
          </a:bodyPr>
          <a:lstStyle/>
          <a:p>
            <a:r>
              <a:rPr lang="en-US" dirty="0" smtClean="0"/>
              <a:t>Excel spreadsheet used to document costs</a:t>
            </a:r>
          </a:p>
          <a:p>
            <a:endParaRPr lang="en-US" dirty="0"/>
          </a:p>
        </p:txBody>
      </p:sp>
      <p:sp>
        <p:nvSpPr>
          <p:cNvPr id="4" name="Slide Number Placeholder 3"/>
          <p:cNvSpPr>
            <a:spLocks noGrp="1"/>
          </p:cNvSpPr>
          <p:nvPr>
            <p:ph type="sldNum" sz="quarter" idx="12"/>
          </p:nvPr>
        </p:nvSpPr>
        <p:spPr/>
        <p:txBody>
          <a:bodyPr/>
          <a:lstStyle/>
          <a:p>
            <a:fld id="{8BE87C20-A187-48D3-A4A4-476D36FD951B}" type="slidenum">
              <a:rPr lang="en-US" smtClean="0"/>
              <a:pPr/>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367320523"/>
              </p:ext>
            </p:extLst>
          </p:nvPr>
        </p:nvGraphicFramePr>
        <p:xfrm>
          <a:off x="457200" y="2057400"/>
          <a:ext cx="8534400" cy="4541520"/>
        </p:xfrm>
        <a:graphic>
          <a:graphicData uri="http://schemas.openxmlformats.org/drawingml/2006/table">
            <a:tbl>
              <a:tblPr firstRow="1" bandRow="1">
                <a:tableStyleId>{69012ECD-51FC-41F1-AA8D-1B2483CD663E}</a:tableStyleId>
              </a:tblPr>
              <a:tblGrid>
                <a:gridCol w="2057400"/>
                <a:gridCol w="6477000"/>
              </a:tblGrid>
              <a:tr h="370840">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341313" indent="-341313">
                        <a:buClr>
                          <a:srgbClr val="800000"/>
                        </a:buClr>
                        <a:buFont typeface="Wingdings" pitchFamily="2" charset="2"/>
                        <a:buNone/>
                      </a:pPr>
                      <a:r>
                        <a:rPr lang="en-US" sz="3200" b="0" dirty="0" smtClean="0">
                          <a:solidFill>
                            <a:schemeClr val="tx1"/>
                          </a:solidFill>
                          <a:effectLst/>
                        </a:rPr>
                        <a:t>Tracked each course</a:t>
                      </a:r>
                      <a:r>
                        <a:rPr lang="en-US" sz="3200" b="0" baseline="0" dirty="0" smtClean="0">
                          <a:solidFill>
                            <a:schemeClr val="tx1"/>
                          </a:solidFill>
                          <a:effectLst/>
                        </a:rPr>
                        <a:t> in </a:t>
                      </a:r>
                      <a:r>
                        <a:rPr lang="en-US" sz="3200" b="0" dirty="0" smtClean="0">
                          <a:solidFill>
                            <a:schemeClr val="tx1"/>
                          </a:solidFill>
                          <a:effectLst/>
                        </a:rPr>
                        <a:t>program areas</a:t>
                      </a:r>
                      <a:endParaRPr lang="en-US" sz="3200" b="0" dirty="0">
                        <a:solidFill>
                          <a:schemeClr val="tx1"/>
                        </a:solidFill>
                        <a:effectLs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r>
              <a:tr h="599440">
                <a:tc>
                  <a:txBody>
                    <a:bodyPr/>
                    <a:lstStyle/>
                    <a:p>
                      <a:r>
                        <a:rPr lang="en-US" sz="2000" i="1" dirty="0" smtClean="0">
                          <a:solidFill>
                            <a:schemeClr val="tx1">
                              <a:lumMod val="75000"/>
                              <a:lumOff val="25000"/>
                            </a:schemeClr>
                          </a:solidFill>
                        </a:rPr>
                        <a:t>Lecture</a:t>
                      </a:r>
                      <a:endParaRPr lang="en-US" sz="2000" i="1" dirty="0">
                        <a:solidFill>
                          <a:schemeClr val="tx1">
                            <a:lumMod val="75000"/>
                            <a:lumOff val="25000"/>
                          </a:schemeClr>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rowSpan="3">
                  <a:txBody>
                    <a:bodyPr/>
                    <a:lstStyle/>
                    <a:p>
                      <a:pPr marL="461963" lvl="0" indent="-461963">
                        <a:buClr>
                          <a:srgbClr val="800000"/>
                        </a:buClr>
                        <a:buFont typeface="Wingdings" pitchFamily="2" charset="2"/>
                        <a:buChar char="¶"/>
                      </a:pPr>
                      <a:r>
                        <a:rPr lang="en-US" sz="2800" dirty="0" smtClean="0"/>
                        <a:t>Totaled methods</a:t>
                      </a:r>
                      <a:r>
                        <a:rPr lang="en-US" sz="2800" baseline="0" dirty="0" smtClean="0"/>
                        <a:t> of </a:t>
                      </a:r>
                      <a:r>
                        <a:rPr lang="en-US" sz="2800" dirty="0" smtClean="0"/>
                        <a:t>instruction/section</a:t>
                      </a:r>
                    </a:p>
                    <a:p>
                      <a:pPr marL="461963" lvl="0" indent="-461963">
                        <a:buClr>
                          <a:srgbClr val="800000"/>
                        </a:buClr>
                        <a:buFont typeface="Wingdings" pitchFamily="2" charset="2"/>
                        <a:buChar char="¶"/>
                      </a:pPr>
                      <a:r>
                        <a:rPr lang="en-US" sz="2800" dirty="0" smtClean="0"/>
                        <a:t>Enrollment “seats” per course</a:t>
                      </a:r>
                    </a:p>
                    <a:p>
                      <a:pPr marL="461963" lvl="0" indent="-461963">
                        <a:buClr>
                          <a:srgbClr val="800000"/>
                        </a:buClr>
                        <a:buFont typeface="Wingdings" pitchFamily="2" charset="2"/>
                        <a:buChar char="¶"/>
                      </a:pPr>
                      <a:r>
                        <a:rPr lang="en-US" sz="2800" dirty="0" smtClean="0"/>
                        <a:t>Average instructor rate</a:t>
                      </a:r>
                    </a:p>
                    <a:p>
                      <a:pPr marL="461963" lvl="0" indent="-461963">
                        <a:buClr>
                          <a:srgbClr val="800000"/>
                        </a:buClr>
                        <a:buFont typeface="Wingdings" pitchFamily="2" charset="2"/>
                        <a:buChar char="¶"/>
                      </a:pPr>
                      <a:r>
                        <a:rPr lang="en-US" sz="2800" dirty="0" smtClean="0"/>
                        <a:t>Used formulas for calculations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r>
              <a:tr h="599440">
                <a:tc>
                  <a:txBody>
                    <a:bodyPr/>
                    <a:lstStyle/>
                    <a:p>
                      <a:r>
                        <a:rPr lang="en-US" sz="2000" i="1" dirty="0" smtClean="0">
                          <a:solidFill>
                            <a:schemeClr val="tx1">
                              <a:lumMod val="75000"/>
                              <a:lumOff val="25000"/>
                            </a:schemeClr>
                          </a:solidFill>
                        </a:rPr>
                        <a:t>Lab</a:t>
                      </a:r>
                      <a:endParaRPr lang="en-US" sz="2000" i="1" dirty="0">
                        <a:solidFill>
                          <a:schemeClr val="tx1">
                            <a:lumMod val="75000"/>
                            <a:lumOff val="25000"/>
                          </a:schemeClr>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US"/>
                    </a:p>
                  </a:txBody>
                  <a:tcPr/>
                </a:tc>
              </a:tr>
              <a:tr h="599440">
                <a:tc>
                  <a:txBody>
                    <a:bodyPr/>
                    <a:lstStyle/>
                    <a:p>
                      <a:r>
                        <a:rPr lang="en-US" sz="2000" i="1" dirty="0" smtClean="0">
                          <a:solidFill>
                            <a:schemeClr val="tx1">
                              <a:lumMod val="75000"/>
                              <a:lumOff val="25000"/>
                            </a:schemeClr>
                          </a:solidFill>
                        </a:rPr>
                        <a:t>Other</a:t>
                      </a:r>
                      <a:endParaRPr lang="en-US" sz="2000" i="1" dirty="0">
                        <a:solidFill>
                          <a:schemeClr val="tx1">
                            <a:lumMod val="75000"/>
                            <a:lumOff val="25000"/>
                          </a:schemeClr>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US"/>
                    </a:p>
                  </a:txBody>
                  <a:tcPr/>
                </a:tc>
              </a:tr>
              <a:tr h="342900">
                <a:tc rowSpan="4">
                  <a:txBody>
                    <a:bodyPr/>
                    <a:lstStyle/>
                    <a:p>
                      <a:r>
                        <a:rPr lang="en-US" sz="2800" dirty="0" smtClean="0"/>
                        <a:t>Documented all course-related fees</a:t>
                      </a:r>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000" i="1" dirty="0" smtClean="0">
                          <a:solidFill>
                            <a:schemeClr val="tx1">
                              <a:lumMod val="75000"/>
                              <a:lumOff val="25000"/>
                            </a:schemeClr>
                          </a:solidFill>
                        </a:rPr>
                        <a:t>Supplies</a:t>
                      </a:r>
                      <a:r>
                        <a:rPr lang="en-US" sz="2000" i="1" baseline="0" dirty="0" smtClean="0">
                          <a:solidFill>
                            <a:schemeClr val="tx1">
                              <a:lumMod val="75000"/>
                              <a:lumOff val="25000"/>
                            </a:schemeClr>
                          </a:solidFill>
                        </a:rPr>
                        <a:t> and Materials</a:t>
                      </a:r>
                      <a:endParaRPr lang="en-US" sz="2000" i="1" dirty="0">
                        <a:solidFill>
                          <a:schemeClr val="tx1">
                            <a:lumMod val="75000"/>
                            <a:lumOff val="25000"/>
                          </a:schemeClr>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r>
              <a:tr h="342900">
                <a:tc vMerge="1">
                  <a:txBody>
                    <a:bodyPr/>
                    <a:lstStyle/>
                    <a:p>
                      <a:endParaRPr lang="en-US"/>
                    </a:p>
                  </a:txBody>
                  <a:tcPr/>
                </a:tc>
                <a:tc>
                  <a:txBody>
                    <a:bodyPr/>
                    <a:lstStyle/>
                    <a:p>
                      <a:r>
                        <a:rPr lang="en-US" sz="2000" i="1" dirty="0" smtClean="0">
                          <a:solidFill>
                            <a:schemeClr val="tx1">
                              <a:lumMod val="75000"/>
                              <a:lumOff val="25000"/>
                            </a:schemeClr>
                          </a:solidFill>
                        </a:rPr>
                        <a:t>Personnel</a:t>
                      </a:r>
                      <a:endParaRPr lang="en-US" sz="2000" i="1" dirty="0">
                        <a:solidFill>
                          <a:schemeClr val="tx1">
                            <a:lumMod val="75000"/>
                            <a:lumOff val="25000"/>
                          </a:schemeClr>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r>
              <a:tr h="342900">
                <a:tc vMerge="1">
                  <a:txBody>
                    <a:bodyPr/>
                    <a:lstStyle/>
                    <a:p>
                      <a:endParaRPr lang="en-US"/>
                    </a:p>
                  </a:txBody>
                  <a:tcPr/>
                </a:tc>
                <a:tc>
                  <a:txBody>
                    <a:bodyPr/>
                    <a:lstStyle/>
                    <a:p>
                      <a:r>
                        <a:rPr lang="en-US" sz="2000" i="1" dirty="0" smtClean="0">
                          <a:solidFill>
                            <a:schemeClr val="tx1">
                              <a:lumMod val="75000"/>
                              <a:lumOff val="25000"/>
                            </a:schemeClr>
                          </a:solidFill>
                        </a:rPr>
                        <a:t>Equipment</a:t>
                      </a:r>
                      <a:r>
                        <a:rPr lang="en-US" sz="2000" i="1" baseline="0" dirty="0" smtClean="0">
                          <a:solidFill>
                            <a:schemeClr val="tx1">
                              <a:lumMod val="75000"/>
                              <a:lumOff val="25000"/>
                            </a:schemeClr>
                          </a:solidFill>
                        </a:rPr>
                        <a:t> &amp; Facilities</a:t>
                      </a:r>
                      <a:endParaRPr lang="en-US" sz="2000" i="1" dirty="0">
                        <a:solidFill>
                          <a:schemeClr val="tx1">
                            <a:lumMod val="75000"/>
                            <a:lumOff val="25000"/>
                          </a:schemeClr>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r>
              <a:tr h="342900">
                <a:tc vMerge="1">
                  <a:txBody>
                    <a:bodyPr/>
                    <a:lstStyle/>
                    <a:p>
                      <a:endParaRPr lang="en-US"/>
                    </a:p>
                  </a:txBody>
                  <a:tcPr/>
                </a:tc>
                <a:tc>
                  <a:txBody>
                    <a:bodyPr/>
                    <a:lstStyle/>
                    <a:p>
                      <a:r>
                        <a:rPr lang="en-US" sz="2000" i="1" dirty="0" smtClean="0">
                          <a:solidFill>
                            <a:schemeClr val="tx1">
                              <a:lumMod val="75000"/>
                              <a:lumOff val="25000"/>
                            </a:schemeClr>
                          </a:solidFill>
                        </a:rPr>
                        <a:t>Other Costs</a:t>
                      </a:r>
                      <a:endParaRPr lang="en-US" sz="2000" i="1" dirty="0">
                        <a:solidFill>
                          <a:schemeClr val="tx1">
                            <a:lumMod val="75000"/>
                            <a:lumOff val="25000"/>
                          </a:schemeClr>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Yielded total costs for each course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Description</a:t>
            </a:r>
            <a:endParaRPr lang="en-US" dirty="0"/>
          </a:p>
        </p:txBody>
      </p:sp>
      <p:sp>
        <p:nvSpPr>
          <p:cNvPr id="3" name="Content Placeholder 2"/>
          <p:cNvSpPr>
            <a:spLocks noGrp="1"/>
          </p:cNvSpPr>
          <p:nvPr>
            <p:ph idx="1"/>
          </p:nvPr>
        </p:nvSpPr>
        <p:spPr/>
        <p:txBody>
          <a:bodyPr/>
          <a:lstStyle/>
          <a:p>
            <a:pPr marL="0" indent="0">
              <a:buNone/>
            </a:pPr>
            <a:r>
              <a:rPr lang="en-US" i="1" dirty="0" smtClean="0">
                <a:solidFill>
                  <a:schemeClr val="tx1">
                    <a:lumMod val="85000"/>
                    <a:lumOff val="15000"/>
                  </a:schemeClr>
                </a:solidFill>
              </a:rPr>
              <a:t>Several nursing and allied health programs have varying accreditation-directed, regulatory, quality and safety focused requirements. This presentation will address a process and spreadsheet-template tool created to capture the variety of staffing and additional equipment costs associated with high-cost course delivery.</a:t>
            </a:r>
            <a:endParaRPr lang="en-US"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8BE87C20-A187-48D3-A4A4-476D36FD951B}"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Spreadsheet Tool Tour</a:t>
            </a:r>
            <a:endParaRPr lang="en-US" dirty="0"/>
          </a:p>
        </p:txBody>
      </p:sp>
      <p:sp>
        <p:nvSpPr>
          <p:cNvPr id="4" name="Slide Number Placeholder 3"/>
          <p:cNvSpPr>
            <a:spLocks noGrp="1"/>
          </p:cNvSpPr>
          <p:nvPr>
            <p:ph type="sldNum" sz="quarter" idx="12"/>
          </p:nvPr>
        </p:nvSpPr>
        <p:spPr/>
        <p:txBody>
          <a:bodyPr/>
          <a:lstStyle/>
          <a:p>
            <a:fld id="{8BE87C20-A187-48D3-A4A4-476D36FD951B}" type="slidenum">
              <a:rPr lang="en-US" smtClean="0"/>
              <a:pPr/>
              <a:t>20</a:t>
            </a:fld>
            <a:endParaRPr lang="en-US" dirty="0"/>
          </a:p>
        </p:txBody>
      </p:sp>
      <p:pic>
        <p:nvPicPr>
          <p:cNvPr id="1030" name="Picture 6" descr="C:\Users\quinns\AppData\Local\Temp\SNAGHTML9df836.PNG"/>
          <p:cNvPicPr>
            <a:picLocks noChangeAspect="1" noChangeArrowheads="1"/>
          </p:cNvPicPr>
          <p:nvPr/>
        </p:nvPicPr>
        <p:blipFill>
          <a:blip r:embed="rId3" cstate="print"/>
          <a:srcRect r="34774" b="5485"/>
          <a:stretch>
            <a:fillRect/>
          </a:stretch>
        </p:blipFill>
        <p:spPr bwMode="auto">
          <a:xfrm>
            <a:off x="384175" y="1447800"/>
            <a:ext cx="8683625" cy="5257800"/>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p:cNvPicPr>
            <a:picLocks noChangeAspect="1" noChangeArrowheads="1"/>
          </p:cNvPicPr>
          <p:nvPr/>
        </p:nvPicPr>
        <p:blipFill>
          <a:blip r:embed="rId3" cstate="print"/>
          <a:srcRect/>
          <a:stretch>
            <a:fillRect/>
          </a:stretch>
        </p:blipFill>
        <p:spPr bwMode="auto">
          <a:xfrm>
            <a:off x="2209800" y="1477962"/>
            <a:ext cx="4262869" cy="5227638"/>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Common Costs Tab</a:t>
            </a:r>
            <a:endParaRPr lang="en-US" dirty="0"/>
          </a:p>
        </p:txBody>
      </p:sp>
      <p:sp>
        <p:nvSpPr>
          <p:cNvPr id="4" name="Slide Number Placeholder 3"/>
          <p:cNvSpPr>
            <a:spLocks noGrp="1"/>
          </p:cNvSpPr>
          <p:nvPr>
            <p:ph type="sldNum" sz="quarter" idx="12"/>
          </p:nvPr>
        </p:nvSpPr>
        <p:spPr/>
        <p:txBody>
          <a:bodyPr/>
          <a:lstStyle/>
          <a:p>
            <a:fld id="{8BE87C20-A187-48D3-A4A4-476D36FD951B}" type="slidenum">
              <a:rPr lang="en-US" smtClean="0"/>
              <a:pPr/>
              <a:t>21</a:t>
            </a:fld>
            <a:endParaRPr lang="en-US" dirty="0"/>
          </a:p>
        </p:txBody>
      </p:sp>
    </p:spTree>
    <p:extLst>
      <p:ext uri="{BB962C8B-B14F-4D97-AF65-F5344CB8AC3E}">
        <p14:creationId xmlns:p14="http://schemas.microsoft.com/office/powerpoint/2010/main" xmlns="" val="40996263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 Increase Implementation</a:t>
            </a:r>
            <a:endParaRPr lang="en-US" dirty="0"/>
          </a:p>
        </p:txBody>
      </p:sp>
      <p:sp>
        <p:nvSpPr>
          <p:cNvPr id="4" name="Slide Number Placeholder 3"/>
          <p:cNvSpPr>
            <a:spLocks noGrp="1"/>
          </p:cNvSpPr>
          <p:nvPr>
            <p:ph type="sldNum" sz="quarter" idx="12"/>
          </p:nvPr>
        </p:nvSpPr>
        <p:spPr/>
        <p:txBody>
          <a:bodyPr/>
          <a:lstStyle/>
          <a:p>
            <a:fld id="{8BE87C20-A187-48D3-A4A4-476D36FD951B}" type="slidenum">
              <a:rPr lang="en-US" smtClean="0"/>
              <a:pPr/>
              <a:t>22</a:t>
            </a:fld>
            <a:endParaRPr lang="en-US" dirty="0"/>
          </a:p>
        </p:txBody>
      </p:sp>
      <p:pic>
        <p:nvPicPr>
          <p:cNvPr id="40963" name="Picture 3"/>
          <p:cNvPicPr>
            <a:picLocks noChangeAspect="1" noChangeArrowheads="1"/>
          </p:cNvPicPr>
          <p:nvPr/>
        </p:nvPicPr>
        <p:blipFill>
          <a:blip r:embed="rId3" cstate="print"/>
          <a:srcRect/>
          <a:stretch>
            <a:fillRect/>
          </a:stretch>
        </p:blipFill>
        <p:spPr bwMode="auto">
          <a:xfrm>
            <a:off x="228600" y="1447800"/>
            <a:ext cx="8763000" cy="50292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xmlns="" val="0"/>
              </a:ext>
            </a:extLst>
          </a:blip>
          <a:srcRect l="2502" t="4239" r="4359" b="7232"/>
          <a:stretch/>
        </p:blipFill>
        <p:spPr>
          <a:xfrm>
            <a:off x="228600" y="1447800"/>
            <a:ext cx="8763000" cy="4343400"/>
          </a:xfrm>
          <a:prstGeom prst="rect">
            <a:avLst/>
          </a:prstGeom>
          <a:ln w="381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Projected Revenue</a:t>
            </a:r>
            <a:endParaRPr lang="en-US" dirty="0"/>
          </a:p>
        </p:txBody>
      </p:sp>
      <p:sp>
        <p:nvSpPr>
          <p:cNvPr id="4" name="Slide Number Placeholder 3"/>
          <p:cNvSpPr>
            <a:spLocks noGrp="1"/>
          </p:cNvSpPr>
          <p:nvPr>
            <p:ph type="sldNum" sz="quarter" idx="12"/>
          </p:nvPr>
        </p:nvSpPr>
        <p:spPr/>
        <p:txBody>
          <a:bodyPr/>
          <a:lstStyle/>
          <a:p>
            <a:fld id="{8BE87C20-A187-48D3-A4A4-476D36FD951B}" type="slidenum">
              <a:rPr lang="en-US" smtClean="0"/>
              <a:pPr/>
              <a:t>23</a:t>
            </a:fld>
            <a:endParaRPr lang="en-US" dirty="0"/>
          </a:p>
        </p:txBody>
      </p:sp>
      <p:pic>
        <p:nvPicPr>
          <p:cNvPr id="41986" name="Picture 2"/>
          <p:cNvPicPr>
            <a:picLocks noChangeAspect="1" noChangeArrowheads="1"/>
          </p:cNvPicPr>
          <p:nvPr/>
        </p:nvPicPr>
        <p:blipFill>
          <a:blip r:embed="rId3" cstate="print"/>
          <a:srcRect/>
          <a:stretch>
            <a:fillRect/>
          </a:stretch>
        </p:blipFill>
        <p:spPr bwMode="auto">
          <a:xfrm>
            <a:off x="257175" y="1447800"/>
            <a:ext cx="8628063" cy="32289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quinns\AppData\Local\Temp\SNAGHTML3f6b51.PNG"/>
          <p:cNvPicPr>
            <a:picLocks noChangeAspect="1" noChangeArrowheads="1"/>
          </p:cNvPicPr>
          <p:nvPr/>
        </p:nvPicPr>
        <p:blipFill>
          <a:blip r:embed="rId3" cstate="print"/>
          <a:srcRect t="25128" r="11769" b="21824"/>
          <a:stretch>
            <a:fillRect/>
          </a:stretch>
        </p:blipFill>
        <p:spPr bwMode="auto">
          <a:xfrm>
            <a:off x="4433877" y="5029200"/>
            <a:ext cx="2881323" cy="14478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smtClean="0"/>
              <a:t>Program Cost Review Process</a:t>
            </a:r>
            <a:endParaRPr lang="en-US" dirty="0"/>
          </a:p>
        </p:txBody>
      </p:sp>
      <p:sp>
        <p:nvSpPr>
          <p:cNvPr id="3" name="Content Placeholder 2"/>
          <p:cNvSpPr>
            <a:spLocks noGrp="1"/>
          </p:cNvSpPr>
          <p:nvPr>
            <p:ph idx="1"/>
          </p:nvPr>
        </p:nvSpPr>
        <p:spPr>
          <a:xfrm>
            <a:off x="457200" y="1447800"/>
            <a:ext cx="5257800" cy="5257800"/>
          </a:xfrm>
        </p:spPr>
        <p:txBody>
          <a:bodyPr>
            <a:noAutofit/>
          </a:bodyPr>
          <a:lstStyle/>
          <a:p>
            <a:pPr marL="514350" lvl="0" indent="-514350">
              <a:buFont typeface="+mj-lt"/>
              <a:buAutoNum type="arabicPeriod"/>
            </a:pPr>
            <a:r>
              <a:rPr lang="en-US" dirty="0" smtClean="0"/>
              <a:t>Visioning with Dean</a:t>
            </a:r>
          </a:p>
          <a:p>
            <a:pPr marL="514350" lvl="0" indent="-514350">
              <a:buFont typeface="+mj-lt"/>
              <a:buAutoNum type="arabicPeriod"/>
            </a:pPr>
            <a:r>
              <a:rPr lang="en-US" dirty="0" smtClean="0"/>
              <a:t>Created spreadsheet</a:t>
            </a:r>
          </a:p>
          <a:p>
            <a:pPr marL="514350" lvl="0" indent="-514350">
              <a:buFont typeface="+mj-lt"/>
              <a:buAutoNum type="arabicPeriod"/>
            </a:pPr>
            <a:r>
              <a:rPr lang="en-US" dirty="0" smtClean="0"/>
              <a:t>Iterative review process</a:t>
            </a:r>
          </a:p>
          <a:p>
            <a:pPr marL="514350" lvl="0" indent="-514350">
              <a:buFont typeface="+mj-lt"/>
              <a:buAutoNum type="arabicPeriod"/>
            </a:pPr>
            <a:r>
              <a:rPr lang="en-US" dirty="0" smtClean="0"/>
              <a:t>Honed information</a:t>
            </a:r>
          </a:p>
          <a:p>
            <a:pPr marL="514350" lvl="0" indent="-514350">
              <a:buFont typeface="+mj-lt"/>
              <a:buAutoNum type="arabicPeriod"/>
            </a:pPr>
            <a:r>
              <a:rPr lang="en-US" dirty="0" smtClean="0"/>
              <a:t>Reviewed with Provost</a:t>
            </a:r>
          </a:p>
          <a:p>
            <a:pPr marL="514350" indent="-514350">
              <a:buFont typeface="+mj-lt"/>
              <a:buAutoNum type="arabicPeriod"/>
            </a:pPr>
            <a:r>
              <a:rPr lang="en-US" dirty="0" smtClean="0"/>
              <a:t>BOT review and approval</a:t>
            </a:r>
          </a:p>
          <a:p>
            <a:pPr marL="514350" lvl="0" indent="-514350">
              <a:buFont typeface="+mj-lt"/>
              <a:buAutoNum type="arabicPeriod"/>
            </a:pPr>
            <a:r>
              <a:rPr lang="en-US" dirty="0" smtClean="0"/>
              <a:t>Communicated changes</a:t>
            </a:r>
          </a:p>
          <a:p>
            <a:pPr marL="514350" lvl="0" indent="-514350">
              <a:buFont typeface="+mj-lt"/>
              <a:buAutoNum type="arabicPeriod"/>
            </a:pPr>
            <a:r>
              <a:rPr lang="en-US" dirty="0" smtClean="0"/>
              <a:t>Implemented </a:t>
            </a:r>
          </a:p>
        </p:txBody>
      </p:sp>
      <p:sp>
        <p:nvSpPr>
          <p:cNvPr id="4" name="Slide Number Placeholder 3"/>
          <p:cNvSpPr>
            <a:spLocks noGrp="1"/>
          </p:cNvSpPr>
          <p:nvPr>
            <p:ph type="sldNum" sz="quarter" idx="12"/>
          </p:nvPr>
        </p:nvSpPr>
        <p:spPr/>
        <p:txBody>
          <a:bodyPr/>
          <a:lstStyle/>
          <a:p>
            <a:fld id="{8BE87C20-A187-48D3-A4A4-476D36FD951B}" type="slidenum">
              <a:rPr lang="en-US" smtClean="0"/>
              <a:pPr/>
              <a:t>24</a:t>
            </a:fld>
            <a:endParaRPr lang="en-US" dirty="0"/>
          </a:p>
        </p:txBody>
      </p:sp>
      <p:graphicFrame>
        <p:nvGraphicFramePr>
          <p:cNvPr id="5" name="Diagram 4"/>
          <p:cNvGraphicFramePr/>
          <p:nvPr/>
        </p:nvGraphicFramePr>
        <p:xfrm>
          <a:off x="4572000" y="1981200"/>
          <a:ext cx="4267200"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ircular Arrow 10"/>
          <p:cNvSpPr/>
          <p:nvPr/>
        </p:nvSpPr>
        <p:spPr>
          <a:xfrm rot="4960074">
            <a:off x="6035876" y="3676068"/>
            <a:ext cx="2861056" cy="2861056"/>
          </a:xfrm>
          <a:prstGeom prst="circularArrow">
            <a:avLst>
              <a:gd name="adj1" fmla="val 4687"/>
              <a:gd name="adj2" fmla="val 299029"/>
              <a:gd name="adj3" fmla="val 2513083"/>
              <a:gd name="adj4" fmla="val 20438711"/>
              <a:gd name="adj5" fmla="val 5469"/>
            </a:avLst>
          </a:prstGeom>
          <a:solidFill>
            <a:srgbClr val="C00000"/>
          </a:solidFill>
          <a:scene3d>
            <a:camera prst="perspectiveLeft" zoom="91000"/>
            <a:lightRig rig="threePt" dir="t">
              <a:rot lat="0" lon="0" rev="20640000"/>
            </a:lightRig>
          </a:scene3d>
          <a:sp3d z="-110000">
            <a:bevelT w="40600" h="20600" prst="relaxedInset"/>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p:style>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 and Human Services Division</a:t>
            </a:r>
            <a:endParaRPr lang="en-US" dirty="0"/>
          </a:p>
        </p:txBody>
      </p:sp>
      <p:sp>
        <p:nvSpPr>
          <p:cNvPr id="3" name="Content Placeholder 2"/>
          <p:cNvSpPr>
            <a:spLocks noGrp="1"/>
          </p:cNvSpPr>
          <p:nvPr>
            <p:ph idx="1"/>
          </p:nvPr>
        </p:nvSpPr>
        <p:spPr>
          <a:xfrm>
            <a:off x="457200" y="1447800"/>
            <a:ext cx="8229600" cy="609600"/>
          </a:xfrm>
          <a:ln>
            <a:noFill/>
          </a:ln>
        </p:spPr>
        <p:txBody>
          <a:bodyPr/>
          <a:lstStyle/>
          <a:p>
            <a:pPr marL="0" indent="0">
              <a:buNone/>
            </a:pPr>
            <a:r>
              <a:rPr lang="en-US" dirty="0" smtClean="0"/>
              <a:t>Degree/Certificate Programs and Courses in:</a:t>
            </a:r>
            <a:endParaRPr lang="en-US" dirty="0"/>
          </a:p>
        </p:txBody>
      </p:sp>
      <p:sp>
        <p:nvSpPr>
          <p:cNvPr id="13" name="Rectangle 12"/>
          <p:cNvSpPr/>
          <p:nvPr/>
        </p:nvSpPr>
        <p:spPr>
          <a:xfrm>
            <a:off x="5651738" y="3581400"/>
            <a:ext cx="3035062" cy="523220"/>
          </a:xfrm>
          <a:prstGeom prst="rect">
            <a:avLst/>
          </a:prstGeom>
        </p:spPr>
        <p:txBody>
          <a:bodyPr wrap="none">
            <a:spAutoFit/>
          </a:bodyPr>
          <a:lstStyle/>
          <a:p>
            <a:pPr algn="r"/>
            <a:r>
              <a:rPr lang="en-US" sz="2800" dirty="0" smtClean="0">
                <a:solidFill>
                  <a:srgbClr val="0000FF"/>
                </a:solidFill>
              </a:rPr>
              <a:t>Surgical Technology</a:t>
            </a:r>
            <a:endParaRPr lang="en-US" sz="2800" dirty="0">
              <a:solidFill>
                <a:srgbClr val="0000FF"/>
              </a:solidFill>
            </a:endParaRPr>
          </a:p>
        </p:txBody>
      </p:sp>
      <p:sp>
        <p:nvSpPr>
          <p:cNvPr id="31" name="Rectangle 30"/>
          <p:cNvSpPr/>
          <p:nvPr/>
        </p:nvSpPr>
        <p:spPr>
          <a:xfrm>
            <a:off x="457200" y="2057400"/>
            <a:ext cx="2397388" cy="523220"/>
          </a:xfrm>
          <a:prstGeom prst="rect">
            <a:avLst/>
          </a:prstGeom>
        </p:spPr>
        <p:txBody>
          <a:bodyPr wrap="none">
            <a:spAutoFit/>
          </a:bodyPr>
          <a:lstStyle/>
          <a:p>
            <a:pPr marL="228600" indent="-228600"/>
            <a:r>
              <a:rPr lang="en-US" sz="2800" dirty="0" smtClean="0">
                <a:solidFill>
                  <a:srgbClr val="0000FF"/>
                </a:solidFill>
              </a:rPr>
              <a:t>Dental Hygiene</a:t>
            </a:r>
            <a:endParaRPr lang="en-US" sz="2800" dirty="0">
              <a:solidFill>
                <a:srgbClr val="0000FF"/>
              </a:solidFill>
            </a:endParaRPr>
          </a:p>
        </p:txBody>
      </p:sp>
      <p:sp>
        <p:nvSpPr>
          <p:cNvPr id="32" name="Rectangle 31"/>
          <p:cNvSpPr/>
          <p:nvPr/>
        </p:nvSpPr>
        <p:spPr>
          <a:xfrm>
            <a:off x="457200" y="3591580"/>
            <a:ext cx="4629216" cy="523220"/>
          </a:xfrm>
          <a:prstGeom prst="rect">
            <a:avLst/>
          </a:prstGeom>
        </p:spPr>
        <p:txBody>
          <a:bodyPr wrap="none">
            <a:spAutoFit/>
          </a:bodyPr>
          <a:lstStyle/>
          <a:p>
            <a:r>
              <a:rPr lang="en-US" sz="2800" dirty="0" smtClean="0">
                <a:solidFill>
                  <a:srgbClr val="0000FF"/>
                </a:solidFill>
              </a:rPr>
              <a:t>Health Unit Clerk Coordinator</a:t>
            </a:r>
            <a:endParaRPr lang="en-US" sz="2800" dirty="0">
              <a:solidFill>
                <a:srgbClr val="0000FF"/>
              </a:solidFill>
            </a:endParaRPr>
          </a:p>
        </p:txBody>
      </p:sp>
      <p:sp>
        <p:nvSpPr>
          <p:cNvPr id="33" name="Rectangle 32"/>
          <p:cNvSpPr/>
          <p:nvPr/>
        </p:nvSpPr>
        <p:spPr>
          <a:xfrm>
            <a:off x="5763628" y="2590800"/>
            <a:ext cx="2923172" cy="523220"/>
          </a:xfrm>
          <a:prstGeom prst="rect">
            <a:avLst/>
          </a:prstGeom>
        </p:spPr>
        <p:txBody>
          <a:bodyPr wrap="none">
            <a:spAutoFit/>
          </a:bodyPr>
          <a:lstStyle/>
          <a:p>
            <a:pPr algn="r"/>
            <a:r>
              <a:rPr lang="en-US" sz="2800" dirty="0" smtClean="0">
                <a:solidFill>
                  <a:srgbClr val="0000FF"/>
                </a:solidFill>
              </a:rPr>
              <a:t>Registered Nursing</a:t>
            </a:r>
            <a:endParaRPr lang="en-US" sz="2800" dirty="0">
              <a:solidFill>
                <a:srgbClr val="0000FF"/>
              </a:solidFill>
            </a:endParaRPr>
          </a:p>
        </p:txBody>
      </p:sp>
      <p:sp>
        <p:nvSpPr>
          <p:cNvPr id="35" name="Rectangle 34"/>
          <p:cNvSpPr/>
          <p:nvPr/>
        </p:nvSpPr>
        <p:spPr>
          <a:xfrm>
            <a:off x="3096295" y="6019800"/>
            <a:ext cx="5590505" cy="523220"/>
          </a:xfrm>
          <a:prstGeom prst="rect">
            <a:avLst/>
          </a:prstGeom>
        </p:spPr>
        <p:txBody>
          <a:bodyPr wrap="none">
            <a:spAutoFit/>
          </a:bodyPr>
          <a:lstStyle/>
          <a:p>
            <a:pPr algn="r"/>
            <a:r>
              <a:rPr lang="en-US" sz="2800" dirty="0" smtClean="0">
                <a:solidFill>
                  <a:srgbClr val="0000FF"/>
                </a:solidFill>
              </a:rPr>
              <a:t>Basic Emergency Medical Technician</a:t>
            </a:r>
            <a:endParaRPr lang="en-US" sz="2800" dirty="0">
              <a:solidFill>
                <a:srgbClr val="0000FF"/>
              </a:solidFill>
            </a:endParaRPr>
          </a:p>
        </p:txBody>
      </p:sp>
      <p:sp>
        <p:nvSpPr>
          <p:cNvPr id="36" name="Rectangle 35"/>
          <p:cNvSpPr/>
          <p:nvPr/>
        </p:nvSpPr>
        <p:spPr>
          <a:xfrm>
            <a:off x="457200" y="3134380"/>
            <a:ext cx="3762120" cy="523220"/>
          </a:xfrm>
          <a:prstGeom prst="rect">
            <a:avLst/>
          </a:prstGeom>
        </p:spPr>
        <p:txBody>
          <a:bodyPr wrap="none">
            <a:spAutoFit/>
          </a:bodyPr>
          <a:lstStyle/>
          <a:p>
            <a:pPr lvl="0"/>
            <a:r>
              <a:rPr lang="en-US" sz="2800" dirty="0" smtClean="0">
                <a:solidFill>
                  <a:srgbClr val="0000FF"/>
                </a:solidFill>
              </a:rPr>
              <a:t>Phlebotomy Technician </a:t>
            </a:r>
          </a:p>
        </p:txBody>
      </p:sp>
      <p:sp>
        <p:nvSpPr>
          <p:cNvPr id="37" name="Rectangle 36"/>
          <p:cNvSpPr/>
          <p:nvPr/>
        </p:nvSpPr>
        <p:spPr>
          <a:xfrm>
            <a:off x="457200" y="2590800"/>
            <a:ext cx="3533468" cy="523220"/>
          </a:xfrm>
          <a:prstGeom prst="rect">
            <a:avLst/>
          </a:prstGeom>
        </p:spPr>
        <p:txBody>
          <a:bodyPr wrap="none">
            <a:spAutoFit/>
          </a:bodyPr>
          <a:lstStyle/>
          <a:p>
            <a:r>
              <a:rPr lang="en-US" sz="2800" dirty="0" smtClean="0">
                <a:solidFill>
                  <a:srgbClr val="0000FF"/>
                </a:solidFill>
              </a:rPr>
              <a:t>Radiologic Technology</a:t>
            </a:r>
            <a:endParaRPr lang="en-US" sz="2800" dirty="0">
              <a:solidFill>
                <a:srgbClr val="0000FF"/>
              </a:solidFill>
            </a:endParaRPr>
          </a:p>
        </p:txBody>
      </p:sp>
      <p:sp>
        <p:nvSpPr>
          <p:cNvPr id="38" name="Rectangle 37"/>
          <p:cNvSpPr/>
          <p:nvPr/>
        </p:nvSpPr>
        <p:spPr>
          <a:xfrm>
            <a:off x="457200" y="4114800"/>
            <a:ext cx="2513958" cy="523220"/>
          </a:xfrm>
          <a:prstGeom prst="rect">
            <a:avLst/>
          </a:prstGeom>
        </p:spPr>
        <p:txBody>
          <a:bodyPr wrap="none">
            <a:spAutoFit/>
          </a:bodyPr>
          <a:lstStyle/>
          <a:p>
            <a:r>
              <a:rPr lang="en-US" sz="2800" dirty="0" smtClean="0">
                <a:solidFill>
                  <a:srgbClr val="0000FF"/>
                </a:solidFill>
              </a:rPr>
              <a:t>Human Services</a:t>
            </a:r>
            <a:endParaRPr lang="en-US" sz="2800" dirty="0">
              <a:solidFill>
                <a:srgbClr val="0000FF"/>
              </a:solidFill>
            </a:endParaRPr>
          </a:p>
        </p:txBody>
      </p:sp>
      <p:sp>
        <p:nvSpPr>
          <p:cNvPr id="39" name="Rectangle 38"/>
          <p:cNvSpPr/>
          <p:nvPr/>
        </p:nvSpPr>
        <p:spPr>
          <a:xfrm>
            <a:off x="5275332" y="3103602"/>
            <a:ext cx="3409202" cy="523220"/>
          </a:xfrm>
          <a:prstGeom prst="rect">
            <a:avLst/>
          </a:prstGeom>
        </p:spPr>
        <p:txBody>
          <a:bodyPr wrap="none">
            <a:spAutoFit/>
          </a:bodyPr>
          <a:lstStyle/>
          <a:p>
            <a:pPr algn="r"/>
            <a:r>
              <a:rPr lang="en-US" sz="2800" dirty="0" smtClean="0">
                <a:solidFill>
                  <a:srgbClr val="0000FF"/>
                </a:solidFill>
              </a:rPr>
              <a:t>Therapeutic Massage</a:t>
            </a:r>
            <a:endParaRPr lang="en-US" sz="2800" dirty="0">
              <a:solidFill>
                <a:srgbClr val="0000FF"/>
              </a:solidFill>
            </a:endParaRPr>
          </a:p>
        </p:txBody>
      </p:sp>
      <p:sp>
        <p:nvSpPr>
          <p:cNvPr id="40" name="Rectangle 39"/>
          <p:cNvSpPr/>
          <p:nvPr/>
        </p:nvSpPr>
        <p:spPr>
          <a:xfrm>
            <a:off x="4343399" y="4139625"/>
            <a:ext cx="4343401" cy="523220"/>
          </a:xfrm>
          <a:prstGeom prst="rect">
            <a:avLst/>
          </a:prstGeom>
        </p:spPr>
        <p:txBody>
          <a:bodyPr wrap="square">
            <a:spAutoFit/>
          </a:bodyPr>
          <a:lstStyle/>
          <a:p>
            <a:pPr algn="r"/>
            <a:r>
              <a:rPr lang="en-US" sz="2800" dirty="0" smtClean="0">
                <a:solidFill>
                  <a:srgbClr val="0000FF"/>
                </a:solidFill>
              </a:rPr>
              <a:t>Medical Insurance Billing</a:t>
            </a:r>
            <a:endParaRPr lang="en-US" sz="2800" dirty="0">
              <a:solidFill>
                <a:srgbClr val="0000FF"/>
              </a:solidFill>
            </a:endParaRPr>
          </a:p>
        </p:txBody>
      </p:sp>
      <p:sp>
        <p:nvSpPr>
          <p:cNvPr id="41" name="Rectangle 40"/>
          <p:cNvSpPr/>
          <p:nvPr/>
        </p:nvSpPr>
        <p:spPr>
          <a:xfrm>
            <a:off x="4208738" y="5105400"/>
            <a:ext cx="4472827" cy="523220"/>
          </a:xfrm>
          <a:prstGeom prst="rect">
            <a:avLst/>
          </a:prstGeom>
        </p:spPr>
        <p:txBody>
          <a:bodyPr wrap="none">
            <a:spAutoFit/>
          </a:bodyPr>
          <a:lstStyle/>
          <a:p>
            <a:pPr lvl="0" algn="r"/>
            <a:r>
              <a:rPr lang="en-US" sz="2800" dirty="0" smtClean="0">
                <a:solidFill>
                  <a:srgbClr val="0000FF"/>
                </a:solidFill>
              </a:rPr>
              <a:t>Sterile Processing Technician</a:t>
            </a:r>
          </a:p>
        </p:txBody>
      </p:sp>
      <p:sp>
        <p:nvSpPr>
          <p:cNvPr id="42" name="Rectangle 41"/>
          <p:cNvSpPr/>
          <p:nvPr/>
        </p:nvSpPr>
        <p:spPr>
          <a:xfrm>
            <a:off x="457200" y="5105400"/>
            <a:ext cx="2963696" cy="523220"/>
          </a:xfrm>
          <a:prstGeom prst="rect">
            <a:avLst/>
          </a:prstGeom>
        </p:spPr>
        <p:txBody>
          <a:bodyPr wrap="none">
            <a:spAutoFit/>
          </a:bodyPr>
          <a:lstStyle/>
          <a:p>
            <a:r>
              <a:rPr lang="en-US" sz="2800" dirty="0" smtClean="0">
                <a:solidFill>
                  <a:srgbClr val="0000FF"/>
                </a:solidFill>
              </a:rPr>
              <a:t>Child Development</a:t>
            </a:r>
            <a:endParaRPr lang="en-US" sz="2800" dirty="0">
              <a:solidFill>
                <a:srgbClr val="0000FF"/>
              </a:solidFill>
            </a:endParaRPr>
          </a:p>
        </p:txBody>
      </p:sp>
      <p:sp>
        <p:nvSpPr>
          <p:cNvPr id="43" name="Rectangle 42"/>
          <p:cNvSpPr/>
          <p:nvPr/>
        </p:nvSpPr>
        <p:spPr>
          <a:xfrm>
            <a:off x="5323252" y="4582180"/>
            <a:ext cx="3363548" cy="523220"/>
          </a:xfrm>
          <a:prstGeom prst="rect">
            <a:avLst/>
          </a:prstGeom>
        </p:spPr>
        <p:txBody>
          <a:bodyPr wrap="none">
            <a:spAutoFit/>
          </a:bodyPr>
          <a:lstStyle/>
          <a:p>
            <a:pPr algn="r"/>
            <a:r>
              <a:rPr lang="en-US" sz="2800" dirty="0" smtClean="0">
                <a:solidFill>
                  <a:srgbClr val="0000FF"/>
                </a:solidFill>
              </a:rPr>
              <a:t>Pharmacy Technician</a:t>
            </a:r>
            <a:endParaRPr lang="en-US" sz="2800" dirty="0">
              <a:solidFill>
                <a:srgbClr val="0000FF"/>
              </a:solidFill>
            </a:endParaRPr>
          </a:p>
        </p:txBody>
      </p:sp>
      <p:sp>
        <p:nvSpPr>
          <p:cNvPr id="44" name="Rectangle 43"/>
          <p:cNvSpPr/>
          <p:nvPr/>
        </p:nvSpPr>
        <p:spPr>
          <a:xfrm>
            <a:off x="5029200" y="2057400"/>
            <a:ext cx="3657600" cy="523220"/>
          </a:xfrm>
          <a:prstGeom prst="rect">
            <a:avLst/>
          </a:prstGeom>
        </p:spPr>
        <p:txBody>
          <a:bodyPr wrap="square">
            <a:spAutoFit/>
          </a:bodyPr>
          <a:lstStyle/>
          <a:p>
            <a:pPr lvl="0" algn="r"/>
            <a:r>
              <a:rPr lang="en-US" sz="2800" dirty="0" smtClean="0">
                <a:solidFill>
                  <a:srgbClr val="0000FF"/>
                </a:solidFill>
              </a:rPr>
              <a:t>Diagnostic Sonography </a:t>
            </a:r>
          </a:p>
        </p:txBody>
      </p:sp>
      <p:sp>
        <p:nvSpPr>
          <p:cNvPr id="45" name="Rectangle 44"/>
          <p:cNvSpPr/>
          <p:nvPr/>
        </p:nvSpPr>
        <p:spPr>
          <a:xfrm>
            <a:off x="457200" y="4582180"/>
            <a:ext cx="2225288" cy="523220"/>
          </a:xfrm>
          <a:prstGeom prst="rect">
            <a:avLst/>
          </a:prstGeom>
        </p:spPr>
        <p:txBody>
          <a:bodyPr wrap="none">
            <a:spAutoFit/>
          </a:bodyPr>
          <a:lstStyle/>
          <a:p>
            <a:pPr algn="r"/>
            <a:r>
              <a:rPr lang="en-US" sz="2800" dirty="0" smtClean="0">
                <a:solidFill>
                  <a:srgbClr val="0000FF"/>
                </a:solidFill>
              </a:rPr>
              <a:t>Billing/Coding</a:t>
            </a:r>
            <a:endParaRPr lang="en-US" sz="2800" dirty="0">
              <a:solidFill>
                <a:srgbClr val="0000FF"/>
              </a:solidFill>
            </a:endParaRPr>
          </a:p>
        </p:txBody>
      </p:sp>
      <p:sp>
        <p:nvSpPr>
          <p:cNvPr id="46" name="Rectangle 45"/>
          <p:cNvSpPr/>
          <p:nvPr/>
        </p:nvSpPr>
        <p:spPr>
          <a:xfrm>
            <a:off x="3048000" y="4582180"/>
            <a:ext cx="2044406" cy="523220"/>
          </a:xfrm>
          <a:prstGeom prst="rect">
            <a:avLst/>
          </a:prstGeom>
        </p:spPr>
        <p:txBody>
          <a:bodyPr wrap="none">
            <a:spAutoFit/>
          </a:bodyPr>
          <a:lstStyle/>
          <a:p>
            <a:r>
              <a:rPr lang="en-US" sz="2800" dirty="0" smtClean="0">
                <a:solidFill>
                  <a:srgbClr val="0000FF"/>
                </a:solidFill>
              </a:rPr>
              <a:t>Nursing Aide</a:t>
            </a:r>
            <a:endParaRPr lang="en-US" sz="2800" dirty="0">
              <a:solidFill>
                <a:srgbClr val="0000FF"/>
              </a:solidFill>
            </a:endParaRPr>
          </a:p>
        </p:txBody>
      </p:sp>
      <p:sp>
        <p:nvSpPr>
          <p:cNvPr id="47" name="Rectangle 46"/>
          <p:cNvSpPr/>
          <p:nvPr/>
        </p:nvSpPr>
        <p:spPr>
          <a:xfrm>
            <a:off x="3124200" y="4048780"/>
            <a:ext cx="1711687" cy="523220"/>
          </a:xfrm>
          <a:prstGeom prst="rect">
            <a:avLst/>
          </a:prstGeom>
        </p:spPr>
        <p:txBody>
          <a:bodyPr wrap="none">
            <a:spAutoFit/>
          </a:bodyPr>
          <a:lstStyle/>
          <a:p>
            <a:pPr marL="228600" indent="-228600"/>
            <a:r>
              <a:rPr lang="en-US" sz="2800" dirty="0" smtClean="0">
                <a:solidFill>
                  <a:srgbClr val="0000FF"/>
                </a:solidFill>
              </a:rPr>
              <a:t>Paramedic</a:t>
            </a:r>
            <a:endParaRPr lang="en-US" sz="2800" dirty="0">
              <a:solidFill>
                <a:srgbClr val="0000FF"/>
              </a:solidFill>
            </a:endParaRPr>
          </a:p>
        </p:txBody>
      </p:sp>
      <p:sp>
        <p:nvSpPr>
          <p:cNvPr id="48" name="Rectangle 47"/>
          <p:cNvSpPr/>
          <p:nvPr/>
        </p:nvSpPr>
        <p:spPr>
          <a:xfrm>
            <a:off x="5486400" y="5562600"/>
            <a:ext cx="3200400" cy="523220"/>
          </a:xfrm>
          <a:prstGeom prst="rect">
            <a:avLst/>
          </a:prstGeom>
        </p:spPr>
        <p:txBody>
          <a:bodyPr wrap="square">
            <a:spAutoFit/>
          </a:bodyPr>
          <a:lstStyle/>
          <a:p>
            <a:pPr algn="r"/>
            <a:r>
              <a:rPr lang="en-US" sz="2800" dirty="0" smtClean="0">
                <a:solidFill>
                  <a:srgbClr val="006600"/>
                </a:solidFill>
              </a:rPr>
              <a:t>Health and Wellness</a:t>
            </a:r>
            <a:endParaRPr lang="en-US" sz="2800" dirty="0">
              <a:solidFill>
                <a:srgbClr val="006600"/>
              </a:solidFill>
            </a:endParaRPr>
          </a:p>
        </p:txBody>
      </p:sp>
      <p:sp>
        <p:nvSpPr>
          <p:cNvPr id="49" name="Rectangle 48"/>
          <p:cNvSpPr/>
          <p:nvPr/>
        </p:nvSpPr>
        <p:spPr>
          <a:xfrm>
            <a:off x="3975320" y="3134380"/>
            <a:ext cx="1434880" cy="523220"/>
          </a:xfrm>
          <a:prstGeom prst="rect">
            <a:avLst/>
          </a:prstGeom>
        </p:spPr>
        <p:txBody>
          <a:bodyPr wrap="none">
            <a:spAutoFit/>
          </a:bodyPr>
          <a:lstStyle/>
          <a:p>
            <a:pPr algn="ctr"/>
            <a:r>
              <a:rPr lang="en-US" sz="2800" dirty="0" smtClean="0">
                <a:solidFill>
                  <a:srgbClr val="006600"/>
                </a:solidFill>
              </a:rPr>
              <a:t>Aquatics</a:t>
            </a:r>
            <a:endParaRPr lang="en-US" sz="2800" dirty="0">
              <a:solidFill>
                <a:srgbClr val="006600"/>
              </a:solidFill>
            </a:endParaRPr>
          </a:p>
        </p:txBody>
      </p:sp>
      <p:sp>
        <p:nvSpPr>
          <p:cNvPr id="50" name="Rectangle 49"/>
          <p:cNvSpPr/>
          <p:nvPr/>
        </p:nvSpPr>
        <p:spPr>
          <a:xfrm>
            <a:off x="457200" y="6019800"/>
            <a:ext cx="2458109" cy="523220"/>
          </a:xfrm>
          <a:prstGeom prst="rect">
            <a:avLst/>
          </a:prstGeom>
        </p:spPr>
        <p:txBody>
          <a:bodyPr wrap="none">
            <a:spAutoFit/>
          </a:bodyPr>
          <a:lstStyle/>
          <a:p>
            <a:pPr lvl="0"/>
            <a:r>
              <a:rPr lang="en-US" sz="2800" dirty="0" smtClean="0">
                <a:solidFill>
                  <a:srgbClr val="006600"/>
                </a:solidFill>
              </a:rPr>
              <a:t>Weight Training</a:t>
            </a:r>
            <a:endParaRPr lang="en-US" sz="2800" dirty="0">
              <a:solidFill>
                <a:srgbClr val="006600"/>
              </a:solidFill>
            </a:endParaRPr>
          </a:p>
        </p:txBody>
      </p:sp>
      <p:sp>
        <p:nvSpPr>
          <p:cNvPr id="51" name="Rectangle 50"/>
          <p:cNvSpPr/>
          <p:nvPr/>
        </p:nvSpPr>
        <p:spPr>
          <a:xfrm>
            <a:off x="4191000" y="2590800"/>
            <a:ext cx="1200970" cy="523220"/>
          </a:xfrm>
          <a:prstGeom prst="rect">
            <a:avLst/>
          </a:prstGeom>
        </p:spPr>
        <p:txBody>
          <a:bodyPr wrap="none">
            <a:spAutoFit/>
          </a:bodyPr>
          <a:lstStyle/>
          <a:p>
            <a:r>
              <a:rPr lang="en-US" sz="2800" dirty="0" smtClean="0">
                <a:solidFill>
                  <a:srgbClr val="006600"/>
                </a:solidFill>
              </a:rPr>
              <a:t>Fitness</a:t>
            </a:r>
            <a:endParaRPr lang="en-US" sz="2800" dirty="0">
              <a:solidFill>
                <a:srgbClr val="006600"/>
              </a:solidFill>
            </a:endParaRPr>
          </a:p>
        </p:txBody>
      </p:sp>
      <p:sp>
        <p:nvSpPr>
          <p:cNvPr id="52" name="Rectangle 51"/>
          <p:cNvSpPr/>
          <p:nvPr/>
        </p:nvSpPr>
        <p:spPr>
          <a:xfrm>
            <a:off x="457200" y="5562600"/>
            <a:ext cx="4267200" cy="523220"/>
          </a:xfrm>
          <a:prstGeom prst="rect">
            <a:avLst/>
          </a:prstGeom>
        </p:spPr>
        <p:txBody>
          <a:bodyPr wrap="square">
            <a:spAutoFit/>
          </a:bodyPr>
          <a:lstStyle/>
          <a:p>
            <a:r>
              <a:rPr lang="en-US" sz="2800" dirty="0" smtClean="0">
                <a:solidFill>
                  <a:srgbClr val="006600"/>
                </a:solidFill>
              </a:rPr>
              <a:t>Individual and Team Sports</a:t>
            </a:r>
            <a:endParaRPr lang="en-US" sz="2800" dirty="0">
              <a:solidFill>
                <a:srgbClr val="006600"/>
              </a:solidFill>
            </a:endParaRPr>
          </a:p>
        </p:txBody>
      </p:sp>
      <p:sp>
        <p:nvSpPr>
          <p:cNvPr id="53" name="Rectangle 52"/>
          <p:cNvSpPr/>
          <p:nvPr/>
        </p:nvSpPr>
        <p:spPr>
          <a:xfrm>
            <a:off x="3048000" y="2057400"/>
            <a:ext cx="1832553" cy="523220"/>
          </a:xfrm>
          <a:prstGeom prst="rect">
            <a:avLst/>
          </a:prstGeom>
        </p:spPr>
        <p:txBody>
          <a:bodyPr wrap="none">
            <a:spAutoFit/>
          </a:bodyPr>
          <a:lstStyle/>
          <a:p>
            <a:r>
              <a:rPr lang="en-US" sz="2800" dirty="0" smtClean="0">
                <a:solidFill>
                  <a:srgbClr val="006600"/>
                </a:solidFill>
              </a:rPr>
              <a:t>Kinesiology</a:t>
            </a:r>
            <a:endParaRPr lang="en-US" sz="2800" dirty="0">
              <a:solidFill>
                <a:srgbClr val="006600"/>
              </a:solidFill>
            </a:endParaRPr>
          </a:p>
        </p:txBody>
      </p:sp>
      <p:sp>
        <p:nvSpPr>
          <p:cNvPr id="64" name="Slide Number Placeholder 27"/>
          <p:cNvSpPr txBox="1">
            <a:spLocks/>
          </p:cNvSpPr>
          <p:nvPr/>
        </p:nvSpPr>
        <p:spPr>
          <a:xfrm>
            <a:off x="6934200"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BE87C20-A187-48D3-A4A4-476D36FD951B}"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279356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450" decel="100000" fill="hold"/>
                                        <p:tgtEl>
                                          <p:spTgt spid="13"/>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anim calcmode="lin" valueType="num">
                                      <p:cBhvr>
                                        <p:cTn id="15" dur="500" fill="hold"/>
                                        <p:tgtEl>
                                          <p:spTgt spid="31"/>
                                        </p:tgtEl>
                                        <p:attrNameLst>
                                          <p:attrName>ppt_x</p:attrName>
                                        </p:attrNameLst>
                                      </p:cBhvr>
                                      <p:tavLst>
                                        <p:tav tm="0">
                                          <p:val>
                                            <p:strVal val="#ppt_x"/>
                                          </p:val>
                                        </p:tav>
                                        <p:tav tm="100000">
                                          <p:val>
                                            <p:strVal val="#ppt_x"/>
                                          </p:val>
                                        </p:tav>
                                      </p:tavLst>
                                    </p:anim>
                                    <p:anim calcmode="lin" valueType="num">
                                      <p:cBhvr>
                                        <p:cTn id="16" dur="450" decel="100000" fill="hold"/>
                                        <p:tgtEl>
                                          <p:spTgt spid="31"/>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37"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anim calcmode="lin" valueType="num">
                                      <p:cBhvr>
                                        <p:cTn id="22" dur="500" fill="hold"/>
                                        <p:tgtEl>
                                          <p:spTgt spid="32"/>
                                        </p:tgtEl>
                                        <p:attrNameLst>
                                          <p:attrName>ppt_x</p:attrName>
                                        </p:attrNameLst>
                                      </p:cBhvr>
                                      <p:tavLst>
                                        <p:tav tm="0">
                                          <p:val>
                                            <p:strVal val="#ppt_x"/>
                                          </p:val>
                                        </p:tav>
                                        <p:tav tm="100000">
                                          <p:val>
                                            <p:strVal val="#ppt_x"/>
                                          </p:val>
                                        </p:tav>
                                      </p:tavLst>
                                    </p:anim>
                                    <p:anim calcmode="lin" valueType="num">
                                      <p:cBhvr>
                                        <p:cTn id="23" dur="450" decel="100000" fill="hold"/>
                                        <p:tgtEl>
                                          <p:spTgt spid="32"/>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childTnLst>
                          </p:cTn>
                        </p:par>
                        <p:par>
                          <p:cTn id="25" fill="hold">
                            <p:stCondLst>
                              <p:cond delay="1500"/>
                            </p:stCondLst>
                            <p:childTnLst>
                              <p:par>
                                <p:cTn id="26" presetID="37"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anim calcmode="lin" valueType="num">
                                      <p:cBhvr>
                                        <p:cTn id="29" dur="500" fill="hold"/>
                                        <p:tgtEl>
                                          <p:spTgt spid="33"/>
                                        </p:tgtEl>
                                        <p:attrNameLst>
                                          <p:attrName>ppt_x</p:attrName>
                                        </p:attrNameLst>
                                      </p:cBhvr>
                                      <p:tavLst>
                                        <p:tav tm="0">
                                          <p:val>
                                            <p:strVal val="#ppt_x"/>
                                          </p:val>
                                        </p:tav>
                                        <p:tav tm="100000">
                                          <p:val>
                                            <p:strVal val="#ppt_x"/>
                                          </p:val>
                                        </p:tav>
                                      </p:tavLst>
                                    </p:anim>
                                    <p:anim calcmode="lin" valueType="num">
                                      <p:cBhvr>
                                        <p:cTn id="30" dur="450" decel="100000" fill="hold"/>
                                        <p:tgtEl>
                                          <p:spTgt spid="33"/>
                                        </p:tgtEl>
                                        <p:attrNameLst>
                                          <p:attrName>ppt_y</p:attrName>
                                        </p:attrNameLst>
                                      </p:cBhvr>
                                      <p:tavLst>
                                        <p:tav tm="0">
                                          <p:val>
                                            <p:strVal val="#ppt_y+1"/>
                                          </p:val>
                                        </p:tav>
                                        <p:tav tm="100000">
                                          <p:val>
                                            <p:strVal val="#ppt_y-.03"/>
                                          </p:val>
                                        </p:tav>
                                      </p:tavLst>
                                    </p:anim>
                                    <p:anim calcmode="lin" valueType="num">
                                      <p:cBhvr>
                                        <p:cTn id="31" dur="50" accel="100000" fill="hold">
                                          <p:stCondLst>
                                            <p:cond delay="450"/>
                                          </p:stCondLst>
                                        </p:cTn>
                                        <p:tgtEl>
                                          <p:spTgt spid="33"/>
                                        </p:tgtEl>
                                        <p:attrNameLst>
                                          <p:attrName>ppt_y</p:attrName>
                                        </p:attrNameLst>
                                      </p:cBhvr>
                                      <p:tavLst>
                                        <p:tav tm="0">
                                          <p:val>
                                            <p:strVal val="#ppt_y-.03"/>
                                          </p:val>
                                        </p:tav>
                                        <p:tav tm="100000">
                                          <p:val>
                                            <p:strVal val="#ppt_y"/>
                                          </p:val>
                                        </p:tav>
                                      </p:tavLst>
                                    </p:anim>
                                  </p:childTnLst>
                                </p:cTn>
                              </p:par>
                            </p:childTnLst>
                          </p:cTn>
                        </p:par>
                        <p:par>
                          <p:cTn id="32" fill="hold">
                            <p:stCondLst>
                              <p:cond delay="2000"/>
                            </p:stCondLst>
                            <p:childTnLst>
                              <p:par>
                                <p:cTn id="33" presetID="37"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anim calcmode="lin" valueType="num">
                                      <p:cBhvr>
                                        <p:cTn id="36" dur="500" fill="hold"/>
                                        <p:tgtEl>
                                          <p:spTgt spid="35"/>
                                        </p:tgtEl>
                                        <p:attrNameLst>
                                          <p:attrName>ppt_x</p:attrName>
                                        </p:attrNameLst>
                                      </p:cBhvr>
                                      <p:tavLst>
                                        <p:tav tm="0">
                                          <p:val>
                                            <p:strVal val="#ppt_x"/>
                                          </p:val>
                                        </p:tav>
                                        <p:tav tm="100000">
                                          <p:val>
                                            <p:strVal val="#ppt_x"/>
                                          </p:val>
                                        </p:tav>
                                      </p:tavLst>
                                    </p:anim>
                                    <p:anim calcmode="lin" valueType="num">
                                      <p:cBhvr>
                                        <p:cTn id="37" dur="450" decel="100000" fill="hold"/>
                                        <p:tgtEl>
                                          <p:spTgt spid="35"/>
                                        </p:tgtEl>
                                        <p:attrNameLst>
                                          <p:attrName>ppt_y</p:attrName>
                                        </p:attrNameLst>
                                      </p:cBhvr>
                                      <p:tavLst>
                                        <p:tav tm="0">
                                          <p:val>
                                            <p:strVal val="#ppt_y+1"/>
                                          </p:val>
                                        </p:tav>
                                        <p:tav tm="100000">
                                          <p:val>
                                            <p:strVal val="#ppt_y-.03"/>
                                          </p:val>
                                        </p:tav>
                                      </p:tavLst>
                                    </p:anim>
                                    <p:anim calcmode="lin" valueType="num">
                                      <p:cBhvr>
                                        <p:cTn id="38" dur="50" accel="100000" fill="hold">
                                          <p:stCondLst>
                                            <p:cond delay="450"/>
                                          </p:stCondLst>
                                        </p:cTn>
                                        <p:tgtEl>
                                          <p:spTgt spid="35"/>
                                        </p:tgtEl>
                                        <p:attrNameLst>
                                          <p:attrName>ppt_y</p:attrName>
                                        </p:attrNameLst>
                                      </p:cBhvr>
                                      <p:tavLst>
                                        <p:tav tm="0">
                                          <p:val>
                                            <p:strVal val="#ppt_y-.03"/>
                                          </p:val>
                                        </p:tav>
                                        <p:tav tm="100000">
                                          <p:val>
                                            <p:strVal val="#ppt_y"/>
                                          </p:val>
                                        </p:tav>
                                      </p:tavLst>
                                    </p:anim>
                                  </p:childTnLst>
                                </p:cTn>
                              </p:par>
                            </p:childTnLst>
                          </p:cTn>
                        </p:par>
                        <p:par>
                          <p:cTn id="39" fill="hold">
                            <p:stCondLst>
                              <p:cond delay="2500"/>
                            </p:stCondLst>
                            <p:childTnLst>
                              <p:par>
                                <p:cTn id="40" presetID="37" presetClass="entr" presetSubtype="0"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strVal val="#ppt_x"/>
                                          </p:val>
                                        </p:tav>
                                        <p:tav tm="100000">
                                          <p:val>
                                            <p:strVal val="#ppt_x"/>
                                          </p:val>
                                        </p:tav>
                                      </p:tavLst>
                                    </p:anim>
                                    <p:anim calcmode="lin" valueType="num">
                                      <p:cBhvr>
                                        <p:cTn id="44" dur="450" decel="100000" fill="hold"/>
                                        <p:tgtEl>
                                          <p:spTgt spid="36"/>
                                        </p:tgtEl>
                                        <p:attrNameLst>
                                          <p:attrName>ppt_y</p:attrName>
                                        </p:attrNameLst>
                                      </p:cBhvr>
                                      <p:tavLst>
                                        <p:tav tm="0">
                                          <p:val>
                                            <p:strVal val="#ppt_y+1"/>
                                          </p:val>
                                        </p:tav>
                                        <p:tav tm="100000">
                                          <p:val>
                                            <p:strVal val="#ppt_y-.03"/>
                                          </p:val>
                                        </p:tav>
                                      </p:tavLst>
                                    </p:anim>
                                    <p:anim calcmode="lin" valueType="num">
                                      <p:cBhvr>
                                        <p:cTn id="45" dur="50" accel="100000" fill="hold">
                                          <p:stCondLst>
                                            <p:cond delay="450"/>
                                          </p:stCondLst>
                                        </p:cTn>
                                        <p:tgtEl>
                                          <p:spTgt spid="36"/>
                                        </p:tgtEl>
                                        <p:attrNameLst>
                                          <p:attrName>ppt_y</p:attrName>
                                        </p:attrNameLst>
                                      </p:cBhvr>
                                      <p:tavLst>
                                        <p:tav tm="0">
                                          <p:val>
                                            <p:strVal val="#ppt_y-.03"/>
                                          </p:val>
                                        </p:tav>
                                        <p:tav tm="100000">
                                          <p:val>
                                            <p:strVal val="#ppt_y"/>
                                          </p:val>
                                        </p:tav>
                                      </p:tavLst>
                                    </p:anim>
                                  </p:childTnLst>
                                </p:cTn>
                              </p:par>
                            </p:childTnLst>
                          </p:cTn>
                        </p:par>
                        <p:par>
                          <p:cTn id="46" fill="hold">
                            <p:stCondLst>
                              <p:cond delay="3000"/>
                            </p:stCondLst>
                            <p:childTnLst>
                              <p:par>
                                <p:cTn id="47" presetID="37"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strVal val="#ppt_x"/>
                                          </p:val>
                                        </p:tav>
                                        <p:tav tm="100000">
                                          <p:val>
                                            <p:strVal val="#ppt_x"/>
                                          </p:val>
                                        </p:tav>
                                      </p:tavLst>
                                    </p:anim>
                                    <p:anim calcmode="lin" valueType="num">
                                      <p:cBhvr>
                                        <p:cTn id="51" dur="450" decel="100000" fill="hold"/>
                                        <p:tgtEl>
                                          <p:spTgt spid="37"/>
                                        </p:tgtEl>
                                        <p:attrNameLst>
                                          <p:attrName>ppt_y</p:attrName>
                                        </p:attrNameLst>
                                      </p:cBhvr>
                                      <p:tavLst>
                                        <p:tav tm="0">
                                          <p:val>
                                            <p:strVal val="#ppt_y+1"/>
                                          </p:val>
                                        </p:tav>
                                        <p:tav tm="100000">
                                          <p:val>
                                            <p:strVal val="#ppt_y-.03"/>
                                          </p:val>
                                        </p:tav>
                                      </p:tavLst>
                                    </p:anim>
                                    <p:anim calcmode="lin" valueType="num">
                                      <p:cBhvr>
                                        <p:cTn id="52"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childTnLst>
                          </p:cTn>
                        </p:par>
                        <p:par>
                          <p:cTn id="53" fill="hold">
                            <p:stCondLst>
                              <p:cond delay="3500"/>
                            </p:stCondLst>
                            <p:childTnLst>
                              <p:par>
                                <p:cTn id="54" presetID="37" presetClass="entr" presetSubtype="0"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anim calcmode="lin" valueType="num">
                                      <p:cBhvr>
                                        <p:cTn id="57" dur="500" fill="hold"/>
                                        <p:tgtEl>
                                          <p:spTgt spid="38"/>
                                        </p:tgtEl>
                                        <p:attrNameLst>
                                          <p:attrName>ppt_x</p:attrName>
                                        </p:attrNameLst>
                                      </p:cBhvr>
                                      <p:tavLst>
                                        <p:tav tm="0">
                                          <p:val>
                                            <p:strVal val="#ppt_x"/>
                                          </p:val>
                                        </p:tav>
                                        <p:tav tm="100000">
                                          <p:val>
                                            <p:strVal val="#ppt_x"/>
                                          </p:val>
                                        </p:tav>
                                      </p:tavLst>
                                    </p:anim>
                                    <p:anim calcmode="lin" valueType="num">
                                      <p:cBhvr>
                                        <p:cTn id="58" dur="450" decel="100000" fill="hold"/>
                                        <p:tgtEl>
                                          <p:spTgt spid="38"/>
                                        </p:tgtEl>
                                        <p:attrNameLst>
                                          <p:attrName>ppt_y</p:attrName>
                                        </p:attrNameLst>
                                      </p:cBhvr>
                                      <p:tavLst>
                                        <p:tav tm="0">
                                          <p:val>
                                            <p:strVal val="#ppt_y+1"/>
                                          </p:val>
                                        </p:tav>
                                        <p:tav tm="100000">
                                          <p:val>
                                            <p:strVal val="#ppt_y-.03"/>
                                          </p:val>
                                        </p:tav>
                                      </p:tavLst>
                                    </p:anim>
                                    <p:anim calcmode="lin" valueType="num">
                                      <p:cBhvr>
                                        <p:cTn id="59" dur="50" accel="100000" fill="hold">
                                          <p:stCondLst>
                                            <p:cond delay="450"/>
                                          </p:stCondLst>
                                        </p:cTn>
                                        <p:tgtEl>
                                          <p:spTgt spid="38"/>
                                        </p:tgtEl>
                                        <p:attrNameLst>
                                          <p:attrName>ppt_y</p:attrName>
                                        </p:attrNameLst>
                                      </p:cBhvr>
                                      <p:tavLst>
                                        <p:tav tm="0">
                                          <p:val>
                                            <p:strVal val="#ppt_y-.03"/>
                                          </p:val>
                                        </p:tav>
                                        <p:tav tm="100000">
                                          <p:val>
                                            <p:strVal val="#ppt_y"/>
                                          </p:val>
                                        </p:tav>
                                      </p:tavLst>
                                    </p:anim>
                                  </p:childTnLst>
                                </p:cTn>
                              </p:par>
                            </p:childTnLst>
                          </p:cTn>
                        </p:par>
                        <p:par>
                          <p:cTn id="60" fill="hold">
                            <p:stCondLst>
                              <p:cond delay="4000"/>
                            </p:stCondLst>
                            <p:childTnLst>
                              <p:par>
                                <p:cTn id="61" presetID="37" presetClass="entr" presetSubtype="0"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anim calcmode="lin" valueType="num">
                                      <p:cBhvr>
                                        <p:cTn id="64" dur="500" fill="hold"/>
                                        <p:tgtEl>
                                          <p:spTgt spid="39"/>
                                        </p:tgtEl>
                                        <p:attrNameLst>
                                          <p:attrName>ppt_x</p:attrName>
                                        </p:attrNameLst>
                                      </p:cBhvr>
                                      <p:tavLst>
                                        <p:tav tm="0">
                                          <p:val>
                                            <p:strVal val="#ppt_x"/>
                                          </p:val>
                                        </p:tav>
                                        <p:tav tm="100000">
                                          <p:val>
                                            <p:strVal val="#ppt_x"/>
                                          </p:val>
                                        </p:tav>
                                      </p:tavLst>
                                    </p:anim>
                                    <p:anim calcmode="lin" valueType="num">
                                      <p:cBhvr>
                                        <p:cTn id="65" dur="450" decel="100000" fill="hold"/>
                                        <p:tgtEl>
                                          <p:spTgt spid="39"/>
                                        </p:tgtEl>
                                        <p:attrNameLst>
                                          <p:attrName>ppt_y</p:attrName>
                                        </p:attrNameLst>
                                      </p:cBhvr>
                                      <p:tavLst>
                                        <p:tav tm="0">
                                          <p:val>
                                            <p:strVal val="#ppt_y+1"/>
                                          </p:val>
                                        </p:tav>
                                        <p:tav tm="100000">
                                          <p:val>
                                            <p:strVal val="#ppt_y-.03"/>
                                          </p:val>
                                        </p:tav>
                                      </p:tavLst>
                                    </p:anim>
                                    <p:anim calcmode="lin" valueType="num">
                                      <p:cBhvr>
                                        <p:cTn id="66" dur="50" accel="100000" fill="hold">
                                          <p:stCondLst>
                                            <p:cond delay="450"/>
                                          </p:stCondLst>
                                        </p:cTn>
                                        <p:tgtEl>
                                          <p:spTgt spid="39"/>
                                        </p:tgtEl>
                                        <p:attrNameLst>
                                          <p:attrName>ppt_y</p:attrName>
                                        </p:attrNameLst>
                                      </p:cBhvr>
                                      <p:tavLst>
                                        <p:tav tm="0">
                                          <p:val>
                                            <p:strVal val="#ppt_y-.03"/>
                                          </p:val>
                                        </p:tav>
                                        <p:tav tm="100000">
                                          <p:val>
                                            <p:strVal val="#ppt_y"/>
                                          </p:val>
                                        </p:tav>
                                      </p:tavLst>
                                    </p:anim>
                                  </p:childTnLst>
                                </p:cTn>
                              </p:par>
                            </p:childTnLst>
                          </p:cTn>
                        </p:par>
                        <p:par>
                          <p:cTn id="67" fill="hold">
                            <p:stCondLst>
                              <p:cond delay="4500"/>
                            </p:stCondLst>
                            <p:childTnLst>
                              <p:par>
                                <p:cTn id="68" presetID="3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anim calcmode="lin" valueType="num">
                                      <p:cBhvr>
                                        <p:cTn id="71" dur="500" fill="hold"/>
                                        <p:tgtEl>
                                          <p:spTgt spid="40"/>
                                        </p:tgtEl>
                                        <p:attrNameLst>
                                          <p:attrName>ppt_x</p:attrName>
                                        </p:attrNameLst>
                                      </p:cBhvr>
                                      <p:tavLst>
                                        <p:tav tm="0">
                                          <p:val>
                                            <p:strVal val="#ppt_x"/>
                                          </p:val>
                                        </p:tav>
                                        <p:tav tm="100000">
                                          <p:val>
                                            <p:strVal val="#ppt_x"/>
                                          </p:val>
                                        </p:tav>
                                      </p:tavLst>
                                    </p:anim>
                                    <p:anim calcmode="lin" valueType="num">
                                      <p:cBhvr>
                                        <p:cTn id="72" dur="450" decel="100000" fill="hold"/>
                                        <p:tgtEl>
                                          <p:spTgt spid="40"/>
                                        </p:tgtEl>
                                        <p:attrNameLst>
                                          <p:attrName>ppt_y</p:attrName>
                                        </p:attrNameLst>
                                      </p:cBhvr>
                                      <p:tavLst>
                                        <p:tav tm="0">
                                          <p:val>
                                            <p:strVal val="#ppt_y+1"/>
                                          </p:val>
                                        </p:tav>
                                        <p:tav tm="100000">
                                          <p:val>
                                            <p:strVal val="#ppt_y-.03"/>
                                          </p:val>
                                        </p:tav>
                                      </p:tavLst>
                                    </p:anim>
                                    <p:anim calcmode="lin" valueType="num">
                                      <p:cBhvr>
                                        <p:cTn id="73" dur="50" accel="100000" fill="hold">
                                          <p:stCondLst>
                                            <p:cond delay="450"/>
                                          </p:stCondLst>
                                        </p:cTn>
                                        <p:tgtEl>
                                          <p:spTgt spid="40"/>
                                        </p:tgtEl>
                                        <p:attrNameLst>
                                          <p:attrName>ppt_y</p:attrName>
                                        </p:attrNameLst>
                                      </p:cBhvr>
                                      <p:tavLst>
                                        <p:tav tm="0">
                                          <p:val>
                                            <p:strVal val="#ppt_y-.03"/>
                                          </p:val>
                                        </p:tav>
                                        <p:tav tm="100000">
                                          <p:val>
                                            <p:strVal val="#ppt_y"/>
                                          </p:val>
                                        </p:tav>
                                      </p:tavLst>
                                    </p:anim>
                                  </p:childTnLst>
                                </p:cTn>
                              </p:par>
                            </p:childTnLst>
                          </p:cTn>
                        </p:par>
                        <p:par>
                          <p:cTn id="74" fill="hold">
                            <p:stCondLst>
                              <p:cond delay="5000"/>
                            </p:stCondLst>
                            <p:childTnLst>
                              <p:par>
                                <p:cTn id="75" presetID="37"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anim calcmode="lin" valueType="num">
                                      <p:cBhvr>
                                        <p:cTn id="78" dur="500" fill="hold"/>
                                        <p:tgtEl>
                                          <p:spTgt spid="41"/>
                                        </p:tgtEl>
                                        <p:attrNameLst>
                                          <p:attrName>ppt_x</p:attrName>
                                        </p:attrNameLst>
                                      </p:cBhvr>
                                      <p:tavLst>
                                        <p:tav tm="0">
                                          <p:val>
                                            <p:strVal val="#ppt_x"/>
                                          </p:val>
                                        </p:tav>
                                        <p:tav tm="100000">
                                          <p:val>
                                            <p:strVal val="#ppt_x"/>
                                          </p:val>
                                        </p:tav>
                                      </p:tavLst>
                                    </p:anim>
                                    <p:anim calcmode="lin" valueType="num">
                                      <p:cBhvr>
                                        <p:cTn id="79" dur="450" decel="100000" fill="hold"/>
                                        <p:tgtEl>
                                          <p:spTgt spid="41"/>
                                        </p:tgtEl>
                                        <p:attrNameLst>
                                          <p:attrName>ppt_y</p:attrName>
                                        </p:attrNameLst>
                                      </p:cBhvr>
                                      <p:tavLst>
                                        <p:tav tm="0">
                                          <p:val>
                                            <p:strVal val="#ppt_y+1"/>
                                          </p:val>
                                        </p:tav>
                                        <p:tav tm="100000">
                                          <p:val>
                                            <p:strVal val="#ppt_y-.03"/>
                                          </p:val>
                                        </p:tav>
                                      </p:tavLst>
                                    </p:anim>
                                    <p:anim calcmode="lin" valueType="num">
                                      <p:cBhvr>
                                        <p:cTn id="80" dur="50" accel="100000" fill="hold">
                                          <p:stCondLst>
                                            <p:cond delay="450"/>
                                          </p:stCondLst>
                                        </p:cTn>
                                        <p:tgtEl>
                                          <p:spTgt spid="41"/>
                                        </p:tgtEl>
                                        <p:attrNameLst>
                                          <p:attrName>ppt_y</p:attrName>
                                        </p:attrNameLst>
                                      </p:cBhvr>
                                      <p:tavLst>
                                        <p:tav tm="0">
                                          <p:val>
                                            <p:strVal val="#ppt_y-.03"/>
                                          </p:val>
                                        </p:tav>
                                        <p:tav tm="100000">
                                          <p:val>
                                            <p:strVal val="#ppt_y"/>
                                          </p:val>
                                        </p:tav>
                                      </p:tavLst>
                                    </p:anim>
                                  </p:childTnLst>
                                </p:cTn>
                              </p:par>
                            </p:childTnLst>
                          </p:cTn>
                        </p:par>
                        <p:par>
                          <p:cTn id="81" fill="hold">
                            <p:stCondLst>
                              <p:cond delay="5500"/>
                            </p:stCondLst>
                            <p:childTnLst>
                              <p:par>
                                <p:cTn id="82" presetID="37"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anim calcmode="lin" valueType="num">
                                      <p:cBhvr>
                                        <p:cTn id="85" dur="500" fill="hold"/>
                                        <p:tgtEl>
                                          <p:spTgt spid="42"/>
                                        </p:tgtEl>
                                        <p:attrNameLst>
                                          <p:attrName>ppt_x</p:attrName>
                                        </p:attrNameLst>
                                      </p:cBhvr>
                                      <p:tavLst>
                                        <p:tav tm="0">
                                          <p:val>
                                            <p:strVal val="#ppt_x"/>
                                          </p:val>
                                        </p:tav>
                                        <p:tav tm="100000">
                                          <p:val>
                                            <p:strVal val="#ppt_x"/>
                                          </p:val>
                                        </p:tav>
                                      </p:tavLst>
                                    </p:anim>
                                    <p:anim calcmode="lin" valueType="num">
                                      <p:cBhvr>
                                        <p:cTn id="86" dur="450" decel="100000" fill="hold"/>
                                        <p:tgtEl>
                                          <p:spTgt spid="42"/>
                                        </p:tgtEl>
                                        <p:attrNameLst>
                                          <p:attrName>ppt_y</p:attrName>
                                        </p:attrNameLst>
                                      </p:cBhvr>
                                      <p:tavLst>
                                        <p:tav tm="0">
                                          <p:val>
                                            <p:strVal val="#ppt_y+1"/>
                                          </p:val>
                                        </p:tav>
                                        <p:tav tm="100000">
                                          <p:val>
                                            <p:strVal val="#ppt_y-.03"/>
                                          </p:val>
                                        </p:tav>
                                      </p:tavLst>
                                    </p:anim>
                                    <p:anim calcmode="lin" valueType="num">
                                      <p:cBhvr>
                                        <p:cTn id="87" dur="50" accel="100000" fill="hold">
                                          <p:stCondLst>
                                            <p:cond delay="450"/>
                                          </p:stCondLst>
                                        </p:cTn>
                                        <p:tgtEl>
                                          <p:spTgt spid="42"/>
                                        </p:tgtEl>
                                        <p:attrNameLst>
                                          <p:attrName>ppt_y</p:attrName>
                                        </p:attrNameLst>
                                      </p:cBhvr>
                                      <p:tavLst>
                                        <p:tav tm="0">
                                          <p:val>
                                            <p:strVal val="#ppt_y-.03"/>
                                          </p:val>
                                        </p:tav>
                                        <p:tav tm="100000">
                                          <p:val>
                                            <p:strVal val="#ppt_y"/>
                                          </p:val>
                                        </p:tav>
                                      </p:tavLst>
                                    </p:anim>
                                  </p:childTnLst>
                                </p:cTn>
                              </p:par>
                            </p:childTnLst>
                          </p:cTn>
                        </p:par>
                        <p:par>
                          <p:cTn id="88" fill="hold">
                            <p:stCondLst>
                              <p:cond delay="6000"/>
                            </p:stCondLst>
                            <p:childTnLst>
                              <p:par>
                                <p:cTn id="89" presetID="37" presetClass="entr" presetSubtype="0"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fade">
                                      <p:cBhvr>
                                        <p:cTn id="91" dur="500"/>
                                        <p:tgtEl>
                                          <p:spTgt spid="43"/>
                                        </p:tgtEl>
                                      </p:cBhvr>
                                    </p:animEffect>
                                    <p:anim calcmode="lin" valueType="num">
                                      <p:cBhvr>
                                        <p:cTn id="92" dur="500" fill="hold"/>
                                        <p:tgtEl>
                                          <p:spTgt spid="43"/>
                                        </p:tgtEl>
                                        <p:attrNameLst>
                                          <p:attrName>ppt_x</p:attrName>
                                        </p:attrNameLst>
                                      </p:cBhvr>
                                      <p:tavLst>
                                        <p:tav tm="0">
                                          <p:val>
                                            <p:strVal val="#ppt_x"/>
                                          </p:val>
                                        </p:tav>
                                        <p:tav tm="100000">
                                          <p:val>
                                            <p:strVal val="#ppt_x"/>
                                          </p:val>
                                        </p:tav>
                                      </p:tavLst>
                                    </p:anim>
                                    <p:anim calcmode="lin" valueType="num">
                                      <p:cBhvr>
                                        <p:cTn id="93" dur="450" decel="100000" fill="hold"/>
                                        <p:tgtEl>
                                          <p:spTgt spid="43"/>
                                        </p:tgtEl>
                                        <p:attrNameLst>
                                          <p:attrName>ppt_y</p:attrName>
                                        </p:attrNameLst>
                                      </p:cBhvr>
                                      <p:tavLst>
                                        <p:tav tm="0">
                                          <p:val>
                                            <p:strVal val="#ppt_y+1"/>
                                          </p:val>
                                        </p:tav>
                                        <p:tav tm="100000">
                                          <p:val>
                                            <p:strVal val="#ppt_y-.03"/>
                                          </p:val>
                                        </p:tav>
                                      </p:tavLst>
                                    </p:anim>
                                    <p:anim calcmode="lin" valueType="num">
                                      <p:cBhvr>
                                        <p:cTn id="94" dur="50" accel="100000" fill="hold">
                                          <p:stCondLst>
                                            <p:cond delay="450"/>
                                          </p:stCondLst>
                                        </p:cTn>
                                        <p:tgtEl>
                                          <p:spTgt spid="43"/>
                                        </p:tgtEl>
                                        <p:attrNameLst>
                                          <p:attrName>ppt_y</p:attrName>
                                        </p:attrNameLst>
                                      </p:cBhvr>
                                      <p:tavLst>
                                        <p:tav tm="0">
                                          <p:val>
                                            <p:strVal val="#ppt_y-.03"/>
                                          </p:val>
                                        </p:tav>
                                        <p:tav tm="100000">
                                          <p:val>
                                            <p:strVal val="#ppt_y"/>
                                          </p:val>
                                        </p:tav>
                                      </p:tavLst>
                                    </p:anim>
                                  </p:childTnLst>
                                </p:cTn>
                              </p:par>
                            </p:childTnLst>
                          </p:cTn>
                        </p:par>
                        <p:par>
                          <p:cTn id="95" fill="hold">
                            <p:stCondLst>
                              <p:cond delay="6500"/>
                            </p:stCondLst>
                            <p:childTnLst>
                              <p:par>
                                <p:cTn id="96" presetID="37" presetClass="entr" presetSubtype="0" fill="hold" grpId="0" nodeType="after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fade">
                                      <p:cBhvr>
                                        <p:cTn id="98" dur="500"/>
                                        <p:tgtEl>
                                          <p:spTgt spid="44"/>
                                        </p:tgtEl>
                                      </p:cBhvr>
                                    </p:animEffect>
                                    <p:anim calcmode="lin" valueType="num">
                                      <p:cBhvr>
                                        <p:cTn id="99" dur="500" fill="hold"/>
                                        <p:tgtEl>
                                          <p:spTgt spid="44"/>
                                        </p:tgtEl>
                                        <p:attrNameLst>
                                          <p:attrName>ppt_x</p:attrName>
                                        </p:attrNameLst>
                                      </p:cBhvr>
                                      <p:tavLst>
                                        <p:tav tm="0">
                                          <p:val>
                                            <p:strVal val="#ppt_x"/>
                                          </p:val>
                                        </p:tav>
                                        <p:tav tm="100000">
                                          <p:val>
                                            <p:strVal val="#ppt_x"/>
                                          </p:val>
                                        </p:tav>
                                      </p:tavLst>
                                    </p:anim>
                                    <p:anim calcmode="lin" valueType="num">
                                      <p:cBhvr>
                                        <p:cTn id="100" dur="450" decel="100000" fill="hold"/>
                                        <p:tgtEl>
                                          <p:spTgt spid="44"/>
                                        </p:tgtEl>
                                        <p:attrNameLst>
                                          <p:attrName>ppt_y</p:attrName>
                                        </p:attrNameLst>
                                      </p:cBhvr>
                                      <p:tavLst>
                                        <p:tav tm="0">
                                          <p:val>
                                            <p:strVal val="#ppt_y+1"/>
                                          </p:val>
                                        </p:tav>
                                        <p:tav tm="100000">
                                          <p:val>
                                            <p:strVal val="#ppt_y-.03"/>
                                          </p:val>
                                        </p:tav>
                                      </p:tavLst>
                                    </p:anim>
                                    <p:anim calcmode="lin" valueType="num">
                                      <p:cBhvr>
                                        <p:cTn id="101" dur="50" accel="100000" fill="hold">
                                          <p:stCondLst>
                                            <p:cond delay="450"/>
                                          </p:stCondLst>
                                        </p:cTn>
                                        <p:tgtEl>
                                          <p:spTgt spid="44"/>
                                        </p:tgtEl>
                                        <p:attrNameLst>
                                          <p:attrName>ppt_y</p:attrName>
                                        </p:attrNameLst>
                                      </p:cBhvr>
                                      <p:tavLst>
                                        <p:tav tm="0">
                                          <p:val>
                                            <p:strVal val="#ppt_y-.03"/>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strVal val="#ppt_x"/>
                                          </p:val>
                                        </p:tav>
                                        <p:tav tm="100000">
                                          <p:val>
                                            <p:strVal val="#ppt_x"/>
                                          </p:val>
                                        </p:tav>
                                      </p:tavLst>
                                    </p:anim>
                                    <p:anim calcmode="lin" valueType="num">
                                      <p:cBhvr>
                                        <p:cTn id="107" dur="450" decel="100000" fill="hold"/>
                                        <p:tgtEl>
                                          <p:spTgt spid="45"/>
                                        </p:tgtEl>
                                        <p:attrNameLst>
                                          <p:attrName>ppt_y</p:attrName>
                                        </p:attrNameLst>
                                      </p:cBhvr>
                                      <p:tavLst>
                                        <p:tav tm="0">
                                          <p:val>
                                            <p:strVal val="#ppt_y+1"/>
                                          </p:val>
                                        </p:tav>
                                        <p:tav tm="100000">
                                          <p:val>
                                            <p:strVal val="#ppt_y-.03"/>
                                          </p:val>
                                        </p:tav>
                                      </p:tavLst>
                                    </p:anim>
                                    <p:anim calcmode="lin" valueType="num">
                                      <p:cBhvr>
                                        <p:cTn id="108" dur="50" accel="100000" fill="hold">
                                          <p:stCondLst>
                                            <p:cond delay="450"/>
                                          </p:stCondLst>
                                        </p:cTn>
                                        <p:tgtEl>
                                          <p:spTgt spid="45"/>
                                        </p:tgtEl>
                                        <p:attrNameLst>
                                          <p:attrName>ppt_y</p:attrName>
                                        </p:attrNameLst>
                                      </p:cBhvr>
                                      <p:tavLst>
                                        <p:tav tm="0">
                                          <p:val>
                                            <p:strVal val="#ppt_y-.03"/>
                                          </p:val>
                                        </p:tav>
                                        <p:tav tm="100000">
                                          <p:val>
                                            <p:strVal val="#ppt_y"/>
                                          </p:val>
                                        </p:tav>
                                      </p:tavLst>
                                    </p:anim>
                                  </p:childTnLst>
                                </p:cTn>
                              </p:par>
                            </p:childTnLst>
                          </p:cTn>
                        </p:par>
                        <p:par>
                          <p:cTn id="109" fill="hold">
                            <p:stCondLst>
                              <p:cond delay="7500"/>
                            </p:stCondLst>
                            <p:childTnLst>
                              <p:par>
                                <p:cTn id="110" presetID="37" presetClass="entr" presetSubtype="0" fill="hold" grpId="0" nodeType="after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500"/>
                                        <p:tgtEl>
                                          <p:spTgt spid="46"/>
                                        </p:tgtEl>
                                      </p:cBhvr>
                                    </p:animEffect>
                                    <p:anim calcmode="lin" valueType="num">
                                      <p:cBhvr>
                                        <p:cTn id="113" dur="500" fill="hold"/>
                                        <p:tgtEl>
                                          <p:spTgt spid="46"/>
                                        </p:tgtEl>
                                        <p:attrNameLst>
                                          <p:attrName>ppt_x</p:attrName>
                                        </p:attrNameLst>
                                      </p:cBhvr>
                                      <p:tavLst>
                                        <p:tav tm="0">
                                          <p:val>
                                            <p:strVal val="#ppt_x"/>
                                          </p:val>
                                        </p:tav>
                                        <p:tav tm="100000">
                                          <p:val>
                                            <p:strVal val="#ppt_x"/>
                                          </p:val>
                                        </p:tav>
                                      </p:tavLst>
                                    </p:anim>
                                    <p:anim calcmode="lin" valueType="num">
                                      <p:cBhvr>
                                        <p:cTn id="114" dur="450" decel="100000" fill="hold"/>
                                        <p:tgtEl>
                                          <p:spTgt spid="46"/>
                                        </p:tgtEl>
                                        <p:attrNameLst>
                                          <p:attrName>ppt_y</p:attrName>
                                        </p:attrNameLst>
                                      </p:cBhvr>
                                      <p:tavLst>
                                        <p:tav tm="0">
                                          <p:val>
                                            <p:strVal val="#ppt_y+1"/>
                                          </p:val>
                                        </p:tav>
                                        <p:tav tm="100000">
                                          <p:val>
                                            <p:strVal val="#ppt_y-.03"/>
                                          </p:val>
                                        </p:tav>
                                      </p:tavLst>
                                    </p:anim>
                                    <p:anim calcmode="lin" valueType="num">
                                      <p:cBhvr>
                                        <p:cTn id="115" dur="50" accel="100000" fill="hold">
                                          <p:stCondLst>
                                            <p:cond delay="450"/>
                                          </p:stCondLst>
                                        </p:cTn>
                                        <p:tgtEl>
                                          <p:spTgt spid="46"/>
                                        </p:tgtEl>
                                        <p:attrNameLst>
                                          <p:attrName>ppt_y</p:attrName>
                                        </p:attrNameLst>
                                      </p:cBhvr>
                                      <p:tavLst>
                                        <p:tav tm="0">
                                          <p:val>
                                            <p:strVal val="#ppt_y-.03"/>
                                          </p:val>
                                        </p:tav>
                                        <p:tav tm="100000">
                                          <p:val>
                                            <p:strVal val="#ppt_y"/>
                                          </p:val>
                                        </p:tav>
                                      </p:tavLst>
                                    </p:anim>
                                  </p:childTnLst>
                                </p:cTn>
                              </p:par>
                            </p:childTnLst>
                          </p:cTn>
                        </p:par>
                        <p:par>
                          <p:cTn id="116" fill="hold">
                            <p:stCondLst>
                              <p:cond delay="8000"/>
                            </p:stCondLst>
                            <p:childTnLst>
                              <p:par>
                                <p:cTn id="117" presetID="37"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500"/>
                                        <p:tgtEl>
                                          <p:spTgt spid="47"/>
                                        </p:tgtEl>
                                      </p:cBhvr>
                                    </p:animEffect>
                                    <p:anim calcmode="lin" valueType="num">
                                      <p:cBhvr>
                                        <p:cTn id="120" dur="500" fill="hold"/>
                                        <p:tgtEl>
                                          <p:spTgt spid="47"/>
                                        </p:tgtEl>
                                        <p:attrNameLst>
                                          <p:attrName>ppt_x</p:attrName>
                                        </p:attrNameLst>
                                      </p:cBhvr>
                                      <p:tavLst>
                                        <p:tav tm="0">
                                          <p:val>
                                            <p:strVal val="#ppt_x"/>
                                          </p:val>
                                        </p:tav>
                                        <p:tav tm="100000">
                                          <p:val>
                                            <p:strVal val="#ppt_x"/>
                                          </p:val>
                                        </p:tav>
                                      </p:tavLst>
                                    </p:anim>
                                    <p:anim calcmode="lin" valueType="num">
                                      <p:cBhvr>
                                        <p:cTn id="121" dur="450" decel="100000" fill="hold"/>
                                        <p:tgtEl>
                                          <p:spTgt spid="47"/>
                                        </p:tgtEl>
                                        <p:attrNameLst>
                                          <p:attrName>ppt_y</p:attrName>
                                        </p:attrNameLst>
                                      </p:cBhvr>
                                      <p:tavLst>
                                        <p:tav tm="0">
                                          <p:val>
                                            <p:strVal val="#ppt_y+1"/>
                                          </p:val>
                                        </p:tav>
                                        <p:tav tm="100000">
                                          <p:val>
                                            <p:strVal val="#ppt_y-.03"/>
                                          </p:val>
                                        </p:tav>
                                      </p:tavLst>
                                    </p:anim>
                                    <p:anim calcmode="lin" valueType="num">
                                      <p:cBhvr>
                                        <p:cTn id="122" dur="50" accel="100000" fill="hold">
                                          <p:stCondLst>
                                            <p:cond delay="450"/>
                                          </p:stCondLst>
                                        </p:cTn>
                                        <p:tgtEl>
                                          <p:spTgt spid="47"/>
                                        </p:tgtEl>
                                        <p:attrNameLst>
                                          <p:attrName>ppt_y</p:attrName>
                                        </p:attrNameLst>
                                      </p:cBhvr>
                                      <p:tavLst>
                                        <p:tav tm="0">
                                          <p:val>
                                            <p:strVal val="#ppt_y-.03"/>
                                          </p:val>
                                        </p:tav>
                                        <p:tav tm="100000">
                                          <p:val>
                                            <p:strVal val="#ppt_y"/>
                                          </p:val>
                                        </p:tav>
                                      </p:tavLst>
                                    </p:anim>
                                  </p:childTnLst>
                                </p:cTn>
                              </p:par>
                            </p:childTnLst>
                          </p:cTn>
                        </p:par>
                        <p:par>
                          <p:cTn id="123" fill="hold">
                            <p:stCondLst>
                              <p:cond delay="8500"/>
                            </p:stCondLst>
                            <p:childTnLst>
                              <p:par>
                                <p:cTn id="124" presetID="37" presetClass="entr" presetSubtype="0"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fade">
                                      <p:cBhvr>
                                        <p:cTn id="126" dur="500"/>
                                        <p:tgtEl>
                                          <p:spTgt spid="48"/>
                                        </p:tgtEl>
                                      </p:cBhvr>
                                    </p:animEffect>
                                    <p:anim calcmode="lin" valueType="num">
                                      <p:cBhvr>
                                        <p:cTn id="127" dur="500" fill="hold"/>
                                        <p:tgtEl>
                                          <p:spTgt spid="48"/>
                                        </p:tgtEl>
                                        <p:attrNameLst>
                                          <p:attrName>ppt_x</p:attrName>
                                        </p:attrNameLst>
                                      </p:cBhvr>
                                      <p:tavLst>
                                        <p:tav tm="0">
                                          <p:val>
                                            <p:strVal val="#ppt_x"/>
                                          </p:val>
                                        </p:tav>
                                        <p:tav tm="100000">
                                          <p:val>
                                            <p:strVal val="#ppt_x"/>
                                          </p:val>
                                        </p:tav>
                                      </p:tavLst>
                                    </p:anim>
                                    <p:anim calcmode="lin" valueType="num">
                                      <p:cBhvr>
                                        <p:cTn id="128" dur="450" decel="100000" fill="hold"/>
                                        <p:tgtEl>
                                          <p:spTgt spid="48"/>
                                        </p:tgtEl>
                                        <p:attrNameLst>
                                          <p:attrName>ppt_y</p:attrName>
                                        </p:attrNameLst>
                                      </p:cBhvr>
                                      <p:tavLst>
                                        <p:tav tm="0">
                                          <p:val>
                                            <p:strVal val="#ppt_y+1"/>
                                          </p:val>
                                        </p:tav>
                                        <p:tav tm="100000">
                                          <p:val>
                                            <p:strVal val="#ppt_y-.03"/>
                                          </p:val>
                                        </p:tav>
                                      </p:tavLst>
                                    </p:anim>
                                    <p:anim calcmode="lin" valueType="num">
                                      <p:cBhvr>
                                        <p:cTn id="129" dur="50" accel="100000" fill="hold">
                                          <p:stCondLst>
                                            <p:cond delay="450"/>
                                          </p:stCondLst>
                                        </p:cTn>
                                        <p:tgtEl>
                                          <p:spTgt spid="48"/>
                                        </p:tgtEl>
                                        <p:attrNameLst>
                                          <p:attrName>ppt_y</p:attrName>
                                        </p:attrNameLst>
                                      </p:cBhvr>
                                      <p:tavLst>
                                        <p:tav tm="0">
                                          <p:val>
                                            <p:strVal val="#ppt_y-.03"/>
                                          </p:val>
                                        </p:tav>
                                        <p:tav tm="100000">
                                          <p:val>
                                            <p:strVal val="#ppt_y"/>
                                          </p:val>
                                        </p:tav>
                                      </p:tavLst>
                                    </p:anim>
                                  </p:childTnLst>
                                </p:cTn>
                              </p:par>
                            </p:childTnLst>
                          </p:cTn>
                        </p:par>
                        <p:par>
                          <p:cTn id="130" fill="hold">
                            <p:stCondLst>
                              <p:cond delay="9000"/>
                            </p:stCondLst>
                            <p:childTnLst>
                              <p:par>
                                <p:cTn id="131" presetID="37" presetClass="entr" presetSubtype="0"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Effect transition="in" filter="fade">
                                      <p:cBhvr>
                                        <p:cTn id="133" dur="500"/>
                                        <p:tgtEl>
                                          <p:spTgt spid="49"/>
                                        </p:tgtEl>
                                      </p:cBhvr>
                                    </p:animEffect>
                                    <p:anim calcmode="lin" valueType="num">
                                      <p:cBhvr>
                                        <p:cTn id="134" dur="500" fill="hold"/>
                                        <p:tgtEl>
                                          <p:spTgt spid="49"/>
                                        </p:tgtEl>
                                        <p:attrNameLst>
                                          <p:attrName>ppt_x</p:attrName>
                                        </p:attrNameLst>
                                      </p:cBhvr>
                                      <p:tavLst>
                                        <p:tav tm="0">
                                          <p:val>
                                            <p:strVal val="#ppt_x"/>
                                          </p:val>
                                        </p:tav>
                                        <p:tav tm="100000">
                                          <p:val>
                                            <p:strVal val="#ppt_x"/>
                                          </p:val>
                                        </p:tav>
                                      </p:tavLst>
                                    </p:anim>
                                    <p:anim calcmode="lin" valueType="num">
                                      <p:cBhvr>
                                        <p:cTn id="135" dur="450" decel="100000" fill="hold"/>
                                        <p:tgtEl>
                                          <p:spTgt spid="49"/>
                                        </p:tgtEl>
                                        <p:attrNameLst>
                                          <p:attrName>ppt_y</p:attrName>
                                        </p:attrNameLst>
                                      </p:cBhvr>
                                      <p:tavLst>
                                        <p:tav tm="0">
                                          <p:val>
                                            <p:strVal val="#ppt_y+1"/>
                                          </p:val>
                                        </p:tav>
                                        <p:tav tm="100000">
                                          <p:val>
                                            <p:strVal val="#ppt_y-.03"/>
                                          </p:val>
                                        </p:tav>
                                      </p:tavLst>
                                    </p:anim>
                                    <p:anim calcmode="lin" valueType="num">
                                      <p:cBhvr>
                                        <p:cTn id="136" dur="50" accel="100000" fill="hold">
                                          <p:stCondLst>
                                            <p:cond delay="450"/>
                                          </p:stCondLst>
                                        </p:cTn>
                                        <p:tgtEl>
                                          <p:spTgt spid="49"/>
                                        </p:tgtEl>
                                        <p:attrNameLst>
                                          <p:attrName>ppt_y</p:attrName>
                                        </p:attrNameLst>
                                      </p:cBhvr>
                                      <p:tavLst>
                                        <p:tav tm="0">
                                          <p:val>
                                            <p:strVal val="#ppt_y-.03"/>
                                          </p:val>
                                        </p:tav>
                                        <p:tav tm="100000">
                                          <p:val>
                                            <p:strVal val="#ppt_y"/>
                                          </p:val>
                                        </p:tav>
                                      </p:tavLst>
                                    </p:anim>
                                  </p:childTnLst>
                                </p:cTn>
                              </p:par>
                            </p:childTnLst>
                          </p:cTn>
                        </p:par>
                        <p:par>
                          <p:cTn id="137" fill="hold">
                            <p:stCondLst>
                              <p:cond delay="9500"/>
                            </p:stCondLst>
                            <p:childTnLst>
                              <p:par>
                                <p:cTn id="138" presetID="37"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500"/>
                                        <p:tgtEl>
                                          <p:spTgt spid="50"/>
                                        </p:tgtEl>
                                      </p:cBhvr>
                                    </p:animEffect>
                                    <p:anim calcmode="lin" valueType="num">
                                      <p:cBhvr>
                                        <p:cTn id="141" dur="500" fill="hold"/>
                                        <p:tgtEl>
                                          <p:spTgt spid="50"/>
                                        </p:tgtEl>
                                        <p:attrNameLst>
                                          <p:attrName>ppt_x</p:attrName>
                                        </p:attrNameLst>
                                      </p:cBhvr>
                                      <p:tavLst>
                                        <p:tav tm="0">
                                          <p:val>
                                            <p:strVal val="#ppt_x"/>
                                          </p:val>
                                        </p:tav>
                                        <p:tav tm="100000">
                                          <p:val>
                                            <p:strVal val="#ppt_x"/>
                                          </p:val>
                                        </p:tav>
                                      </p:tavLst>
                                    </p:anim>
                                    <p:anim calcmode="lin" valueType="num">
                                      <p:cBhvr>
                                        <p:cTn id="142" dur="450" decel="100000" fill="hold"/>
                                        <p:tgtEl>
                                          <p:spTgt spid="50"/>
                                        </p:tgtEl>
                                        <p:attrNameLst>
                                          <p:attrName>ppt_y</p:attrName>
                                        </p:attrNameLst>
                                      </p:cBhvr>
                                      <p:tavLst>
                                        <p:tav tm="0">
                                          <p:val>
                                            <p:strVal val="#ppt_y+1"/>
                                          </p:val>
                                        </p:tav>
                                        <p:tav tm="100000">
                                          <p:val>
                                            <p:strVal val="#ppt_y-.03"/>
                                          </p:val>
                                        </p:tav>
                                      </p:tavLst>
                                    </p:anim>
                                    <p:anim calcmode="lin" valueType="num">
                                      <p:cBhvr>
                                        <p:cTn id="143" dur="50" accel="100000" fill="hold">
                                          <p:stCondLst>
                                            <p:cond delay="450"/>
                                          </p:stCondLst>
                                        </p:cTn>
                                        <p:tgtEl>
                                          <p:spTgt spid="50"/>
                                        </p:tgtEl>
                                        <p:attrNameLst>
                                          <p:attrName>ppt_y</p:attrName>
                                        </p:attrNameLst>
                                      </p:cBhvr>
                                      <p:tavLst>
                                        <p:tav tm="0">
                                          <p:val>
                                            <p:strVal val="#ppt_y-.03"/>
                                          </p:val>
                                        </p:tav>
                                        <p:tav tm="100000">
                                          <p:val>
                                            <p:strVal val="#ppt_y"/>
                                          </p:val>
                                        </p:tav>
                                      </p:tavLst>
                                    </p:anim>
                                  </p:childTnLst>
                                </p:cTn>
                              </p:par>
                            </p:childTnLst>
                          </p:cTn>
                        </p:par>
                        <p:par>
                          <p:cTn id="144" fill="hold">
                            <p:stCondLst>
                              <p:cond delay="10000"/>
                            </p:stCondLst>
                            <p:childTnLst>
                              <p:par>
                                <p:cTn id="145" presetID="37" presetClass="entr" presetSubtype="0" fill="hold" grpId="0" nodeType="afterEffect">
                                  <p:stCondLst>
                                    <p:cond delay="0"/>
                                  </p:stCondLst>
                                  <p:childTnLst>
                                    <p:set>
                                      <p:cBhvr>
                                        <p:cTn id="146" dur="1" fill="hold">
                                          <p:stCondLst>
                                            <p:cond delay="0"/>
                                          </p:stCondLst>
                                        </p:cTn>
                                        <p:tgtEl>
                                          <p:spTgt spid="51"/>
                                        </p:tgtEl>
                                        <p:attrNameLst>
                                          <p:attrName>style.visibility</p:attrName>
                                        </p:attrNameLst>
                                      </p:cBhvr>
                                      <p:to>
                                        <p:strVal val="visible"/>
                                      </p:to>
                                    </p:set>
                                    <p:animEffect transition="in" filter="fade">
                                      <p:cBhvr>
                                        <p:cTn id="147" dur="500"/>
                                        <p:tgtEl>
                                          <p:spTgt spid="51"/>
                                        </p:tgtEl>
                                      </p:cBhvr>
                                    </p:animEffect>
                                    <p:anim calcmode="lin" valueType="num">
                                      <p:cBhvr>
                                        <p:cTn id="148" dur="500" fill="hold"/>
                                        <p:tgtEl>
                                          <p:spTgt spid="51"/>
                                        </p:tgtEl>
                                        <p:attrNameLst>
                                          <p:attrName>ppt_x</p:attrName>
                                        </p:attrNameLst>
                                      </p:cBhvr>
                                      <p:tavLst>
                                        <p:tav tm="0">
                                          <p:val>
                                            <p:strVal val="#ppt_x"/>
                                          </p:val>
                                        </p:tav>
                                        <p:tav tm="100000">
                                          <p:val>
                                            <p:strVal val="#ppt_x"/>
                                          </p:val>
                                        </p:tav>
                                      </p:tavLst>
                                    </p:anim>
                                    <p:anim calcmode="lin" valueType="num">
                                      <p:cBhvr>
                                        <p:cTn id="149" dur="450" decel="100000" fill="hold"/>
                                        <p:tgtEl>
                                          <p:spTgt spid="51"/>
                                        </p:tgtEl>
                                        <p:attrNameLst>
                                          <p:attrName>ppt_y</p:attrName>
                                        </p:attrNameLst>
                                      </p:cBhvr>
                                      <p:tavLst>
                                        <p:tav tm="0">
                                          <p:val>
                                            <p:strVal val="#ppt_y+1"/>
                                          </p:val>
                                        </p:tav>
                                        <p:tav tm="100000">
                                          <p:val>
                                            <p:strVal val="#ppt_y-.03"/>
                                          </p:val>
                                        </p:tav>
                                      </p:tavLst>
                                    </p:anim>
                                    <p:anim calcmode="lin" valueType="num">
                                      <p:cBhvr>
                                        <p:cTn id="150" dur="50" accel="100000" fill="hold">
                                          <p:stCondLst>
                                            <p:cond delay="450"/>
                                          </p:stCondLst>
                                        </p:cTn>
                                        <p:tgtEl>
                                          <p:spTgt spid="51"/>
                                        </p:tgtEl>
                                        <p:attrNameLst>
                                          <p:attrName>ppt_y</p:attrName>
                                        </p:attrNameLst>
                                      </p:cBhvr>
                                      <p:tavLst>
                                        <p:tav tm="0">
                                          <p:val>
                                            <p:strVal val="#ppt_y-.03"/>
                                          </p:val>
                                        </p:tav>
                                        <p:tav tm="100000">
                                          <p:val>
                                            <p:strVal val="#ppt_y"/>
                                          </p:val>
                                        </p:tav>
                                      </p:tavLst>
                                    </p:anim>
                                  </p:childTnLst>
                                </p:cTn>
                              </p:par>
                            </p:childTnLst>
                          </p:cTn>
                        </p:par>
                        <p:par>
                          <p:cTn id="151" fill="hold">
                            <p:stCondLst>
                              <p:cond delay="10500"/>
                            </p:stCondLst>
                            <p:childTnLst>
                              <p:par>
                                <p:cTn id="152" presetID="37" presetClass="entr" presetSubtype="0" fill="hold" grpId="0" nodeType="afterEffect">
                                  <p:stCondLst>
                                    <p:cond delay="0"/>
                                  </p:stCondLst>
                                  <p:childTnLst>
                                    <p:set>
                                      <p:cBhvr>
                                        <p:cTn id="153" dur="1" fill="hold">
                                          <p:stCondLst>
                                            <p:cond delay="0"/>
                                          </p:stCondLst>
                                        </p:cTn>
                                        <p:tgtEl>
                                          <p:spTgt spid="52"/>
                                        </p:tgtEl>
                                        <p:attrNameLst>
                                          <p:attrName>style.visibility</p:attrName>
                                        </p:attrNameLst>
                                      </p:cBhvr>
                                      <p:to>
                                        <p:strVal val="visible"/>
                                      </p:to>
                                    </p:set>
                                    <p:animEffect transition="in" filter="fade">
                                      <p:cBhvr>
                                        <p:cTn id="154" dur="500"/>
                                        <p:tgtEl>
                                          <p:spTgt spid="52"/>
                                        </p:tgtEl>
                                      </p:cBhvr>
                                    </p:animEffect>
                                    <p:anim calcmode="lin" valueType="num">
                                      <p:cBhvr>
                                        <p:cTn id="155" dur="500" fill="hold"/>
                                        <p:tgtEl>
                                          <p:spTgt spid="52"/>
                                        </p:tgtEl>
                                        <p:attrNameLst>
                                          <p:attrName>ppt_x</p:attrName>
                                        </p:attrNameLst>
                                      </p:cBhvr>
                                      <p:tavLst>
                                        <p:tav tm="0">
                                          <p:val>
                                            <p:strVal val="#ppt_x"/>
                                          </p:val>
                                        </p:tav>
                                        <p:tav tm="100000">
                                          <p:val>
                                            <p:strVal val="#ppt_x"/>
                                          </p:val>
                                        </p:tav>
                                      </p:tavLst>
                                    </p:anim>
                                    <p:anim calcmode="lin" valueType="num">
                                      <p:cBhvr>
                                        <p:cTn id="156" dur="450" decel="100000" fill="hold"/>
                                        <p:tgtEl>
                                          <p:spTgt spid="52"/>
                                        </p:tgtEl>
                                        <p:attrNameLst>
                                          <p:attrName>ppt_y</p:attrName>
                                        </p:attrNameLst>
                                      </p:cBhvr>
                                      <p:tavLst>
                                        <p:tav tm="0">
                                          <p:val>
                                            <p:strVal val="#ppt_y+1"/>
                                          </p:val>
                                        </p:tav>
                                        <p:tav tm="100000">
                                          <p:val>
                                            <p:strVal val="#ppt_y-.03"/>
                                          </p:val>
                                        </p:tav>
                                      </p:tavLst>
                                    </p:anim>
                                    <p:anim calcmode="lin" valueType="num">
                                      <p:cBhvr>
                                        <p:cTn id="157" dur="50" accel="100000" fill="hold">
                                          <p:stCondLst>
                                            <p:cond delay="450"/>
                                          </p:stCondLst>
                                        </p:cTn>
                                        <p:tgtEl>
                                          <p:spTgt spid="52"/>
                                        </p:tgtEl>
                                        <p:attrNameLst>
                                          <p:attrName>ppt_y</p:attrName>
                                        </p:attrNameLst>
                                      </p:cBhvr>
                                      <p:tavLst>
                                        <p:tav tm="0">
                                          <p:val>
                                            <p:strVal val="#ppt_y-.03"/>
                                          </p:val>
                                        </p:tav>
                                        <p:tav tm="100000">
                                          <p:val>
                                            <p:strVal val="#ppt_y"/>
                                          </p:val>
                                        </p:tav>
                                      </p:tavLst>
                                    </p:anim>
                                  </p:childTnLst>
                                </p:cTn>
                              </p:par>
                            </p:childTnLst>
                          </p:cTn>
                        </p:par>
                        <p:par>
                          <p:cTn id="158" fill="hold">
                            <p:stCondLst>
                              <p:cond delay="11000"/>
                            </p:stCondLst>
                            <p:childTnLst>
                              <p:par>
                                <p:cTn id="159" presetID="37" presetClass="entr" presetSubtype="0" fill="hold" grpId="0" nodeType="afterEffect">
                                  <p:stCondLst>
                                    <p:cond delay="0"/>
                                  </p:stCondLst>
                                  <p:childTnLst>
                                    <p:set>
                                      <p:cBhvr>
                                        <p:cTn id="160" dur="1" fill="hold">
                                          <p:stCondLst>
                                            <p:cond delay="0"/>
                                          </p:stCondLst>
                                        </p:cTn>
                                        <p:tgtEl>
                                          <p:spTgt spid="53"/>
                                        </p:tgtEl>
                                        <p:attrNameLst>
                                          <p:attrName>style.visibility</p:attrName>
                                        </p:attrNameLst>
                                      </p:cBhvr>
                                      <p:to>
                                        <p:strVal val="visible"/>
                                      </p:to>
                                    </p:set>
                                    <p:animEffect transition="in" filter="fade">
                                      <p:cBhvr>
                                        <p:cTn id="161" dur="500"/>
                                        <p:tgtEl>
                                          <p:spTgt spid="53"/>
                                        </p:tgtEl>
                                      </p:cBhvr>
                                    </p:animEffect>
                                    <p:anim calcmode="lin" valueType="num">
                                      <p:cBhvr>
                                        <p:cTn id="162" dur="500" fill="hold"/>
                                        <p:tgtEl>
                                          <p:spTgt spid="53"/>
                                        </p:tgtEl>
                                        <p:attrNameLst>
                                          <p:attrName>ppt_x</p:attrName>
                                        </p:attrNameLst>
                                      </p:cBhvr>
                                      <p:tavLst>
                                        <p:tav tm="0">
                                          <p:val>
                                            <p:strVal val="#ppt_x"/>
                                          </p:val>
                                        </p:tav>
                                        <p:tav tm="100000">
                                          <p:val>
                                            <p:strVal val="#ppt_x"/>
                                          </p:val>
                                        </p:tav>
                                      </p:tavLst>
                                    </p:anim>
                                    <p:anim calcmode="lin" valueType="num">
                                      <p:cBhvr>
                                        <p:cTn id="163" dur="450" decel="100000" fill="hold"/>
                                        <p:tgtEl>
                                          <p:spTgt spid="53"/>
                                        </p:tgtEl>
                                        <p:attrNameLst>
                                          <p:attrName>ppt_y</p:attrName>
                                        </p:attrNameLst>
                                      </p:cBhvr>
                                      <p:tavLst>
                                        <p:tav tm="0">
                                          <p:val>
                                            <p:strVal val="#ppt_y+1"/>
                                          </p:val>
                                        </p:tav>
                                        <p:tav tm="100000">
                                          <p:val>
                                            <p:strVal val="#ppt_y-.03"/>
                                          </p:val>
                                        </p:tav>
                                      </p:tavLst>
                                    </p:anim>
                                    <p:anim calcmode="lin" valueType="num">
                                      <p:cBhvr>
                                        <p:cTn id="164" dur="50" accel="100000" fill="hold">
                                          <p:stCondLst>
                                            <p:cond delay="45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1" grpId="0"/>
      <p:bldP spid="32" grpId="0"/>
      <p:bldP spid="33"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Happened</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Project Outcomes</a:t>
            </a:r>
          </a:p>
          <a:p>
            <a:pPr lvl="1"/>
            <a:r>
              <a:rPr lang="en-US" dirty="0" smtClean="0"/>
              <a:t>HHS academic programs reviewed</a:t>
            </a:r>
          </a:p>
          <a:p>
            <a:pPr lvl="1"/>
            <a:r>
              <a:rPr lang="en-US" dirty="0" smtClean="0"/>
              <a:t>Fee changes being implemented  </a:t>
            </a:r>
          </a:p>
          <a:p>
            <a:pPr lvl="1"/>
            <a:r>
              <a:rPr lang="en-US" dirty="0" smtClean="0"/>
              <a:t>Program RER improving = less LCC subsidies </a:t>
            </a:r>
          </a:p>
          <a:p>
            <a:r>
              <a:rPr lang="en-US" dirty="0" smtClean="0"/>
              <a:t>Lessons Learned</a:t>
            </a:r>
          </a:p>
          <a:p>
            <a:pPr lvl="1"/>
            <a:r>
              <a:rPr lang="en-US" dirty="0" smtClean="0"/>
              <a:t>It took </a:t>
            </a:r>
            <a:r>
              <a:rPr lang="en-US" u="sng" dirty="0" smtClean="0"/>
              <a:t>time</a:t>
            </a:r>
            <a:r>
              <a:rPr lang="en-US" dirty="0" smtClean="0"/>
              <a:t> to create spreadsheet</a:t>
            </a:r>
          </a:p>
          <a:p>
            <a:pPr lvl="1"/>
            <a:r>
              <a:rPr lang="en-US" dirty="0" smtClean="0"/>
              <a:t>Need for good communication</a:t>
            </a:r>
          </a:p>
          <a:p>
            <a:pPr lvl="1"/>
            <a:r>
              <a:rPr lang="en-US" dirty="0" smtClean="0"/>
              <a:t>Have multiple sets of eyes review</a:t>
            </a:r>
          </a:p>
          <a:p>
            <a:pPr lvl="1"/>
            <a:r>
              <a:rPr lang="en-US" dirty="0" smtClean="0"/>
              <a:t>Good to focus on similar programs first</a:t>
            </a:r>
          </a:p>
          <a:p>
            <a:pPr lvl="1"/>
            <a:r>
              <a:rPr lang="en-US" dirty="0" smtClean="0"/>
              <a:t>Promote ongoing ownership within program areas</a:t>
            </a:r>
          </a:p>
        </p:txBody>
      </p:sp>
      <p:sp>
        <p:nvSpPr>
          <p:cNvPr id="4" name="Slide Number Placeholder 3"/>
          <p:cNvSpPr>
            <a:spLocks noGrp="1"/>
          </p:cNvSpPr>
          <p:nvPr>
            <p:ph type="sldNum" sz="quarter" idx="12"/>
          </p:nvPr>
        </p:nvSpPr>
        <p:spPr/>
        <p:txBody>
          <a:bodyPr/>
          <a:lstStyle/>
          <a:p>
            <a:fld id="{8BE87C20-A187-48D3-A4A4-476D36FD951B}" type="slidenum">
              <a:rPr lang="en-US" smtClean="0"/>
              <a:pPr/>
              <a:t>26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from="(-#ppt_w/2)" to="(#ppt_x)" calcmode="lin" valueType="num">
                                      <p:cBhvr>
                                        <p:cTn id="7" dur="600" fill="hold">
                                          <p:stCondLst>
                                            <p:cond delay="0"/>
                                          </p:stCondLst>
                                        </p:cTn>
                                        <p:tgtEl>
                                          <p:spTgt spid="3">
                                            <p:txEl>
                                              <p:pRg st="4" end="4"/>
                                            </p:txEl>
                                          </p:spTgt>
                                        </p:tgtEl>
                                        <p:attrNameLst>
                                          <p:attrName>ppt_x</p:attrName>
                                        </p:attrNameLst>
                                      </p:cBhvr>
                                    </p:anim>
                                    <p:anim from="0" to="-1.0" calcmode="lin" valueType="num">
                                      <p:cBhvr>
                                        <p:cTn id="8" dur="200" decel="50000" autoRev="1" fill="hold">
                                          <p:stCondLst>
                                            <p:cond delay="600"/>
                                          </p:stCondLst>
                                        </p:cTn>
                                        <p:tgtEl>
                                          <p:spTgt spid="3">
                                            <p:txEl>
                                              <p:pRg st="4" end="4"/>
                                            </p:txEl>
                                          </p:spTgt>
                                        </p:tgtEl>
                                        <p:attrNameLst>
                                          <p:attrName>xshear</p:attrName>
                                        </p:attrNameLst>
                                      </p:cBhvr>
                                    </p:anim>
                                    <p:animScale>
                                      <p:cBhvr>
                                        <p:cTn id="9" dur="200" decel="100000" autoRev="1" fill="hold">
                                          <p:stCondLst>
                                            <p:cond delay="600"/>
                                          </p:stCondLst>
                                        </p:cTn>
                                        <p:tgtEl>
                                          <p:spTgt spid="3">
                                            <p:txEl>
                                              <p:pRg st="4" end="4"/>
                                            </p:txEl>
                                          </p:spTgt>
                                        </p:tgtEl>
                                      </p:cBhvr>
                                      <p:from x="100000" y="100000"/>
                                      <p:to x="80000" y="100000"/>
                                    </p:animScale>
                                    <p:anim by="(#ppt_h/3+#ppt_w*0.1)" calcmode="lin" valueType="num">
                                      <p:cBhvr additive="sum">
                                        <p:cTn id="10" dur="200" decel="100000" autoRev="1" fill="hold">
                                          <p:stCondLst>
                                            <p:cond delay="600"/>
                                          </p:stCondLst>
                                        </p:cTn>
                                        <p:tgtEl>
                                          <p:spTgt spid="3">
                                            <p:txEl>
                                              <p:pRg st="4" end="4"/>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from="(-#ppt_w/2)" to="(#ppt_x)" calcmode="lin" valueType="num">
                                      <p:cBhvr>
                                        <p:cTn id="13" dur="600" fill="hold">
                                          <p:stCondLst>
                                            <p:cond delay="0"/>
                                          </p:stCondLst>
                                        </p:cTn>
                                        <p:tgtEl>
                                          <p:spTgt spid="3">
                                            <p:txEl>
                                              <p:pRg st="5" end="5"/>
                                            </p:txEl>
                                          </p:spTgt>
                                        </p:tgtEl>
                                        <p:attrNameLst>
                                          <p:attrName>ppt_x</p:attrName>
                                        </p:attrNameLst>
                                      </p:cBhvr>
                                    </p:anim>
                                    <p:anim from="0" to="-1.0" calcmode="lin" valueType="num">
                                      <p:cBhvr>
                                        <p:cTn id="14" dur="200" decel="50000" autoRev="1" fill="hold">
                                          <p:stCondLst>
                                            <p:cond delay="600"/>
                                          </p:stCondLst>
                                        </p:cTn>
                                        <p:tgtEl>
                                          <p:spTgt spid="3">
                                            <p:txEl>
                                              <p:pRg st="5" end="5"/>
                                            </p:txEl>
                                          </p:spTgt>
                                        </p:tgtEl>
                                        <p:attrNameLst>
                                          <p:attrName>xshear</p:attrName>
                                        </p:attrNameLst>
                                      </p:cBhvr>
                                    </p:anim>
                                    <p:animScale>
                                      <p:cBhvr>
                                        <p:cTn id="15" dur="200" decel="100000" autoRev="1" fill="hold">
                                          <p:stCondLst>
                                            <p:cond delay="600"/>
                                          </p:stCondLst>
                                        </p:cTn>
                                        <p:tgtEl>
                                          <p:spTgt spid="3">
                                            <p:txEl>
                                              <p:pRg st="5" end="5"/>
                                            </p:txEl>
                                          </p:spTgt>
                                        </p:tgtEl>
                                      </p:cBhvr>
                                      <p:from x="100000" y="100000"/>
                                      <p:to x="80000" y="100000"/>
                                    </p:animScale>
                                    <p:anim by="(#ppt_h/3+#ppt_w*0.1)" calcmode="lin" valueType="num">
                                      <p:cBhvr additive="sum">
                                        <p:cTn id="16"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from="(-#ppt_w/2)" to="(#ppt_x)" calcmode="lin" valueType="num">
                                      <p:cBhvr>
                                        <p:cTn id="21" dur="600" fill="hold">
                                          <p:stCondLst>
                                            <p:cond delay="0"/>
                                          </p:stCondLst>
                                        </p:cTn>
                                        <p:tgtEl>
                                          <p:spTgt spid="3">
                                            <p:txEl>
                                              <p:pRg st="6" end="6"/>
                                            </p:txEl>
                                          </p:spTgt>
                                        </p:tgtEl>
                                        <p:attrNameLst>
                                          <p:attrName>ppt_x</p:attrName>
                                        </p:attrNameLst>
                                      </p:cBhvr>
                                    </p:anim>
                                    <p:anim from="0" to="-1.0" calcmode="lin" valueType="num">
                                      <p:cBhvr>
                                        <p:cTn id="22" dur="200" decel="50000" autoRev="1" fill="hold">
                                          <p:stCondLst>
                                            <p:cond delay="600"/>
                                          </p:stCondLst>
                                        </p:cTn>
                                        <p:tgtEl>
                                          <p:spTgt spid="3">
                                            <p:txEl>
                                              <p:pRg st="6" end="6"/>
                                            </p:txEl>
                                          </p:spTgt>
                                        </p:tgtEl>
                                        <p:attrNameLst>
                                          <p:attrName>xshear</p:attrName>
                                        </p:attrNameLst>
                                      </p:cBhvr>
                                    </p:anim>
                                    <p:animScale>
                                      <p:cBhvr>
                                        <p:cTn id="23" dur="200" decel="100000" autoRev="1" fill="hold">
                                          <p:stCondLst>
                                            <p:cond delay="600"/>
                                          </p:stCondLst>
                                        </p:cTn>
                                        <p:tgtEl>
                                          <p:spTgt spid="3">
                                            <p:txEl>
                                              <p:pRg st="6" end="6"/>
                                            </p:txEl>
                                          </p:spTgt>
                                        </p:tgtEl>
                                      </p:cBhvr>
                                      <p:from x="100000" y="100000"/>
                                      <p:to x="80000" y="100000"/>
                                    </p:animScale>
                                    <p:anim by="(#ppt_h/3+#ppt_w*0.1)" calcmode="lin" valueType="num">
                                      <p:cBhvr additive="sum">
                                        <p:cTn id="24" dur="200" decel="100000" autoRev="1" fill="hold">
                                          <p:stCondLst>
                                            <p:cond delay="600"/>
                                          </p:stCondLst>
                                        </p:cTn>
                                        <p:tgtEl>
                                          <p:spTgt spid="3">
                                            <p:txEl>
                                              <p:pRg st="6" end="6"/>
                                            </p:txEl>
                                          </p:spTgt>
                                        </p:tgtEl>
                                        <p:attrNameLst>
                                          <p:attrName>ppt_x</p:attrName>
                                        </p:attrNameLst>
                                      </p:cBhvr>
                                    </p:anim>
                                  </p:childTnLst>
                                </p:cTn>
                              </p:par>
                              <p:par>
                                <p:cTn id="25" presetID="34"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from="(-#ppt_w/2)" to="(#ppt_x)" calcmode="lin" valueType="num">
                                      <p:cBhvr>
                                        <p:cTn id="27" dur="600" fill="hold">
                                          <p:stCondLst>
                                            <p:cond delay="0"/>
                                          </p:stCondLst>
                                        </p:cTn>
                                        <p:tgtEl>
                                          <p:spTgt spid="3">
                                            <p:txEl>
                                              <p:pRg st="7" end="7"/>
                                            </p:txEl>
                                          </p:spTgt>
                                        </p:tgtEl>
                                        <p:attrNameLst>
                                          <p:attrName>ppt_x</p:attrName>
                                        </p:attrNameLst>
                                      </p:cBhvr>
                                    </p:anim>
                                    <p:anim from="0" to="-1.0" calcmode="lin" valueType="num">
                                      <p:cBhvr>
                                        <p:cTn id="28" dur="200" decel="50000" autoRev="1" fill="hold">
                                          <p:stCondLst>
                                            <p:cond delay="600"/>
                                          </p:stCondLst>
                                        </p:cTn>
                                        <p:tgtEl>
                                          <p:spTgt spid="3">
                                            <p:txEl>
                                              <p:pRg st="7" end="7"/>
                                            </p:txEl>
                                          </p:spTgt>
                                        </p:tgtEl>
                                        <p:attrNameLst>
                                          <p:attrName>xshear</p:attrName>
                                        </p:attrNameLst>
                                      </p:cBhvr>
                                    </p:anim>
                                    <p:animScale>
                                      <p:cBhvr>
                                        <p:cTn id="29" dur="200" decel="100000" autoRev="1" fill="hold">
                                          <p:stCondLst>
                                            <p:cond delay="600"/>
                                          </p:stCondLst>
                                        </p:cTn>
                                        <p:tgtEl>
                                          <p:spTgt spid="3">
                                            <p:txEl>
                                              <p:pRg st="7" end="7"/>
                                            </p:txEl>
                                          </p:spTgt>
                                        </p:tgtEl>
                                      </p:cBhvr>
                                      <p:from x="100000" y="100000"/>
                                      <p:to x="80000" y="100000"/>
                                    </p:animScale>
                                    <p:anim by="(#ppt_h/3+#ppt_w*0.1)" calcmode="lin" valueType="num">
                                      <p:cBhvr additive="sum">
                                        <p:cTn id="30" dur="200" decel="100000" autoRev="1" fill="hold">
                                          <p:stCondLst>
                                            <p:cond delay="600"/>
                                          </p:stCondLst>
                                        </p:cTn>
                                        <p:tgtEl>
                                          <p:spTgt spid="3">
                                            <p:txEl>
                                              <p:pRg st="7" end="7"/>
                                            </p:txEl>
                                          </p:spTgt>
                                        </p:tgtEl>
                                        <p:attrNameLst>
                                          <p:attrName>ppt_x</p:attrName>
                                        </p:attrNameLst>
                                      </p:cBhvr>
                                    </p:anim>
                                  </p:childTnLst>
                                </p:cTn>
                              </p:par>
                              <p:par>
                                <p:cTn id="31" presetID="34"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from="(-#ppt_w/2)" to="(#ppt_x)" calcmode="lin" valueType="num">
                                      <p:cBhvr>
                                        <p:cTn id="33" dur="600" fill="hold">
                                          <p:stCondLst>
                                            <p:cond delay="0"/>
                                          </p:stCondLst>
                                        </p:cTn>
                                        <p:tgtEl>
                                          <p:spTgt spid="3">
                                            <p:txEl>
                                              <p:pRg st="8" end="8"/>
                                            </p:txEl>
                                          </p:spTgt>
                                        </p:tgtEl>
                                        <p:attrNameLst>
                                          <p:attrName>ppt_x</p:attrName>
                                        </p:attrNameLst>
                                      </p:cBhvr>
                                    </p:anim>
                                    <p:anim from="0" to="-1.0" calcmode="lin" valueType="num">
                                      <p:cBhvr>
                                        <p:cTn id="34" dur="200" decel="50000" autoRev="1" fill="hold">
                                          <p:stCondLst>
                                            <p:cond delay="600"/>
                                          </p:stCondLst>
                                        </p:cTn>
                                        <p:tgtEl>
                                          <p:spTgt spid="3">
                                            <p:txEl>
                                              <p:pRg st="8" end="8"/>
                                            </p:txEl>
                                          </p:spTgt>
                                        </p:tgtEl>
                                        <p:attrNameLst>
                                          <p:attrName>xshear</p:attrName>
                                        </p:attrNameLst>
                                      </p:cBhvr>
                                    </p:anim>
                                    <p:animScale>
                                      <p:cBhvr>
                                        <p:cTn id="35" dur="200" decel="100000" autoRev="1" fill="hold">
                                          <p:stCondLst>
                                            <p:cond delay="600"/>
                                          </p:stCondLst>
                                        </p:cTn>
                                        <p:tgtEl>
                                          <p:spTgt spid="3">
                                            <p:txEl>
                                              <p:pRg st="8" end="8"/>
                                            </p:txEl>
                                          </p:spTgt>
                                        </p:tgtEl>
                                      </p:cBhvr>
                                      <p:from x="100000" y="100000"/>
                                      <p:to x="80000" y="100000"/>
                                    </p:animScale>
                                    <p:anim by="(#ppt_h/3+#ppt_w*0.1)" calcmode="lin" valueType="num">
                                      <p:cBhvr additive="sum">
                                        <p:cTn id="36" dur="200" decel="100000" autoRev="1" fill="hold">
                                          <p:stCondLst>
                                            <p:cond delay="600"/>
                                          </p:stCondLst>
                                        </p:cTn>
                                        <p:tgtEl>
                                          <p:spTgt spid="3">
                                            <p:txEl>
                                              <p:pRg st="8" end="8"/>
                                            </p:txEl>
                                          </p:spTgt>
                                        </p:tgtEl>
                                        <p:attrNameLst>
                                          <p:attrName>ppt_x</p:attrName>
                                        </p:attrNameLst>
                                      </p:cBhvr>
                                    </p:anim>
                                  </p:childTnLst>
                                </p:cTn>
                              </p:par>
                              <p:par>
                                <p:cTn id="37" presetID="34"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from="(-#ppt_w/2)" to="(#ppt_x)" calcmode="lin" valueType="num">
                                      <p:cBhvr>
                                        <p:cTn id="39" dur="600" fill="hold">
                                          <p:stCondLst>
                                            <p:cond delay="0"/>
                                          </p:stCondLst>
                                        </p:cTn>
                                        <p:tgtEl>
                                          <p:spTgt spid="3">
                                            <p:txEl>
                                              <p:pRg st="9" end="9"/>
                                            </p:txEl>
                                          </p:spTgt>
                                        </p:tgtEl>
                                        <p:attrNameLst>
                                          <p:attrName>ppt_x</p:attrName>
                                        </p:attrNameLst>
                                      </p:cBhvr>
                                    </p:anim>
                                    <p:anim from="0" to="-1.0" calcmode="lin" valueType="num">
                                      <p:cBhvr>
                                        <p:cTn id="40" dur="200" decel="50000" autoRev="1" fill="hold">
                                          <p:stCondLst>
                                            <p:cond delay="600"/>
                                          </p:stCondLst>
                                        </p:cTn>
                                        <p:tgtEl>
                                          <p:spTgt spid="3">
                                            <p:txEl>
                                              <p:pRg st="9" end="9"/>
                                            </p:txEl>
                                          </p:spTgt>
                                        </p:tgtEl>
                                        <p:attrNameLst>
                                          <p:attrName>xshear</p:attrName>
                                        </p:attrNameLst>
                                      </p:cBhvr>
                                    </p:anim>
                                    <p:animScale>
                                      <p:cBhvr>
                                        <p:cTn id="41" dur="200" decel="100000" autoRev="1" fill="hold">
                                          <p:stCondLst>
                                            <p:cond delay="600"/>
                                          </p:stCondLst>
                                        </p:cTn>
                                        <p:tgtEl>
                                          <p:spTgt spid="3">
                                            <p:txEl>
                                              <p:pRg st="9" end="9"/>
                                            </p:txEl>
                                          </p:spTgt>
                                        </p:tgtEl>
                                      </p:cBhvr>
                                      <p:from x="100000" y="100000"/>
                                      <p:to x="80000" y="100000"/>
                                    </p:animScale>
                                    <p:anim by="(#ppt_h/3+#ppt_w*0.1)" calcmode="lin" valueType="num">
                                      <p:cBhvr additive="sum">
                                        <p:cTn id="42" dur="200" decel="100000" autoRev="1" fill="hold">
                                          <p:stCondLst>
                                            <p:cond delay="600"/>
                                          </p:stCondLst>
                                        </p:cTn>
                                        <p:tgtEl>
                                          <p:spTgt spid="3">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Contact Information</a:t>
            </a:r>
            <a:endParaRPr lang="en-US" dirty="0"/>
          </a:p>
        </p:txBody>
      </p:sp>
      <p:sp>
        <p:nvSpPr>
          <p:cNvPr id="3" name="Content Placeholder 2"/>
          <p:cNvSpPr>
            <a:spLocks noGrp="1"/>
          </p:cNvSpPr>
          <p:nvPr>
            <p:ph idx="1"/>
          </p:nvPr>
        </p:nvSpPr>
        <p:spPr>
          <a:xfrm>
            <a:off x="457200" y="1447800"/>
            <a:ext cx="8458200" cy="5257800"/>
          </a:xfrm>
        </p:spPr>
        <p:txBody>
          <a:bodyPr>
            <a:normAutofit fontScale="92500" lnSpcReduction="10000"/>
          </a:bodyPr>
          <a:lstStyle/>
          <a:p>
            <a:pPr marL="0" indent="0">
              <a:buNone/>
            </a:pPr>
            <a:r>
              <a:rPr lang="en-US" dirty="0" smtClean="0"/>
              <a:t>If you have additional questions or for a copy of the spreadsheet file:</a:t>
            </a:r>
          </a:p>
          <a:p>
            <a:pPr marL="0" indent="0">
              <a:buNone/>
            </a:pPr>
            <a:r>
              <a:rPr lang="en-US" dirty="0" smtClean="0"/>
              <a:t>Dean of Health and Human Services:</a:t>
            </a:r>
          </a:p>
          <a:p>
            <a:pPr lvl="1">
              <a:buNone/>
            </a:pPr>
            <a:r>
              <a:rPr lang="en-US" sz="3200" dirty="0" smtClean="0"/>
              <a:t>Margie Clark</a:t>
            </a:r>
          </a:p>
          <a:p>
            <a:pPr lvl="1">
              <a:buNone/>
            </a:pPr>
            <a:r>
              <a:rPr lang="en-US" sz="3200" dirty="0" smtClean="0"/>
              <a:t>517-483-1210</a:t>
            </a:r>
          </a:p>
          <a:p>
            <a:pPr lvl="1">
              <a:buNone/>
            </a:pPr>
            <a:r>
              <a:rPr lang="en-US" sz="3200" dirty="0" smtClean="0">
                <a:hlinkClick r:id="rId2"/>
              </a:rPr>
              <a:t>chapell@lcc.edu</a:t>
            </a:r>
            <a:r>
              <a:rPr lang="en-US" sz="3200" dirty="0" smtClean="0"/>
              <a:t>  </a:t>
            </a:r>
          </a:p>
          <a:p>
            <a:pPr lvl="1" indent="-862013">
              <a:buNone/>
            </a:pPr>
            <a:r>
              <a:rPr lang="en-US" sz="3200" dirty="0" smtClean="0"/>
              <a:t>Director of Instruction</a:t>
            </a:r>
          </a:p>
          <a:p>
            <a:pPr lvl="1">
              <a:buNone/>
            </a:pPr>
            <a:r>
              <a:rPr lang="en-US" sz="3200" dirty="0" smtClean="0"/>
              <a:t>Sean Quinn</a:t>
            </a:r>
          </a:p>
          <a:p>
            <a:pPr marL="457200" lvl="1" indent="0">
              <a:buNone/>
            </a:pPr>
            <a:r>
              <a:rPr lang="en-US" sz="3200" dirty="0" smtClean="0"/>
              <a:t>517-483-9814</a:t>
            </a:r>
          </a:p>
          <a:p>
            <a:pPr marL="457200" lvl="1" indent="0">
              <a:buNone/>
            </a:pPr>
            <a:r>
              <a:rPr lang="en-US" sz="3200" dirty="0" smtClean="0">
                <a:hlinkClick r:id="rId3"/>
              </a:rPr>
              <a:t>quinns@lcc.edu</a:t>
            </a:r>
            <a:r>
              <a:rPr lang="en-US" sz="3200" dirty="0" smtClean="0"/>
              <a:t> </a:t>
            </a:r>
          </a:p>
          <a:p>
            <a:endParaRPr lang="en-US" dirty="0"/>
          </a:p>
        </p:txBody>
      </p:sp>
      <p:sp>
        <p:nvSpPr>
          <p:cNvPr id="4" name="Slide Number Placeholder 3"/>
          <p:cNvSpPr>
            <a:spLocks noGrp="1"/>
          </p:cNvSpPr>
          <p:nvPr>
            <p:ph type="sldNum" sz="quarter" idx="12"/>
          </p:nvPr>
        </p:nvSpPr>
        <p:spPr/>
        <p:txBody>
          <a:bodyPr/>
          <a:lstStyle/>
          <a:p>
            <a:fld id="{8BE87C20-A187-48D3-A4A4-476D36FD951B}" type="slidenum">
              <a:rPr lang="en-US" smtClean="0"/>
              <a:pPr/>
              <a:t>27</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The topics covered in this presentation include:</a:t>
            </a:r>
          </a:p>
          <a:p>
            <a:pPr marL="514350" indent="-514350">
              <a:buFont typeface="+mj-lt"/>
              <a:buAutoNum type="arabicPeriod"/>
            </a:pPr>
            <a:r>
              <a:rPr lang="en-US" dirty="0" smtClean="0"/>
              <a:t>Financial challenges in high cost programs</a:t>
            </a:r>
          </a:p>
          <a:p>
            <a:pPr marL="514350" indent="-514350">
              <a:buFont typeface="+mj-lt"/>
              <a:buAutoNum type="arabicPeriod"/>
            </a:pPr>
            <a:r>
              <a:rPr lang="en-US" dirty="0" smtClean="0"/>
              <a:t>Financial implications of program accreditation</a:t>
            </a:r>
          </a:p>
          <a:p>
            <a:pPr marL="514350" indent="-514350">
              <a:buFont typeface="+mj-lt"/>
              <a:buAutoNum type="arabicPeriod"/>
            </a:pPr>
            <a:r>
              <a:rPr lang="en-US" dirty="0" smtClean="0"/>
              <a:t>Definition of tuition, billable hours, and course fees</a:t>
            </a:r>
          </a:p>
          <a:p>
            <a:pPr marL="514350" indent="-514350">
              <a:buFont typeface="+mj-lt"/>
              <a:buAutoNum type="arabicPeriod"/>
            </a:pPr>
            <a:r>
              <a:rPr lang="en-US" dirty="0" smtClean="0"/>
              <a:t>Challenges identified when charging student fees</a:t>
            </a:r>
          </a:p>
          <a:p>
            <a:pPr marL="514350" indent="-514350">
              <a:buFont typeface="+mj-lt"/>
              <a:buAutoNum type="arabicPeriod"/>
            </a:pPr>
            <a:r>
              <a:rPr lang="en-US" dirty="0" smtClean="0"/>
              <a:t>Explanation of a “micro-section”</a:t>
            </a:r>
          </a:p>
          <a:p>
            <a:pPr marL="514350" indent="-514350">
              <a:buFont typeface="+mj-lt"/>
              <a:buAutoNum type="arabicPeriod"/>
            </a:pPr>
            <a:r>
              <a:rPr lang="en-US" dirty="0" smtClean="0"/>
              <a:t>Process used for identifying program costs</a:t>
            </a:r>
          </a:p>
          <a:p>
            <a:pPr marL="514350" indent="-514350">
              <a:buFont typeface="+mj-lt"/>
              <a:buAutoNum type="arabicPeriod"/>
            </a:pPr>
            <a:r>
              <a:rPr lang="en-US" dirty="0" smtClean="0"/>
              <a:t>Cost tracking spreadsheet</a:t>
            </a:r>
            <a:endParaRPr lang="en-US" strike="sngStrike" dirty="0" smtClean="0"/>
          </a:p>
          <a:p>
            <a:pPr marL="514350" indent="-514350">
              <a:buFont typeface="+mj-lt"/>
              <a:buAutoNum type="arabicPeriod"/>
            </a:pPr>
            <a:r>
              <a:rPr lang="en-US" dirty="0" smtClean="0"/>
              <a:t>List of LCC academic programs reviewed </a:t>
            </a:r>
          </a:p>
          <a:p>
            <a:pPr marL="514350" indent="-514350">
              <a:buFont typeface="+mj-lt"/>
              <a:buAutoNum type="arabicPeriod"/>
            </a:pPr>
            <a:r>
              <a:rPr lang="en-US" dirty="0" smtClean="0"/>
              <a:t>Discussion of the “lessons learned”</a:t>
            </a:r>
          </a:p>
          <a:p>
            <a:pPr marL="514350" indent="-514350">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fld id="{8BE87C20-A187-48D3-A4A4-476D36FD951B}"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HHS Division Financial Challenges</a:t>
            </a:r>
            <a:endParaRPr lang="en-US" dirty="0"/>
          </a:p>
        </p:txBody>
      </p:sp>
      <p:sp>
        <p:nvSpPr>
          <p:cNvPr id="3" name="Content Placeholder 2"/>
          <p:cNvSpPr>
            <a:spLocks noGrp="1"/>
          </p:cNvSpPr>
          <p:nvPr>
            <p:ph idx="1"/>
          </p:nvPr>
        </p:nvSpPr>
        <p:spPr/>
        <p:txBody>
          <a:bodyPr>
            <a:normAutofit/>
          </a:bodyPr>
          <a:lstStyle/>
          <a:p>
            <a:pPr lvl="0"/>
            <a:r>
              <a:rPr lang="en-US" dirty="0" smtClean="0"/>
              <a:t>Programs are expensive and not cost-neutral</a:t>
            </a:r>
          </a:p>
          <a:p>
            <a:pPr lvl="1"/>
            <a:r>
              <a:rPr lang="en-US" dirty="0" smtClean="0"/>
              <a:t>LCC supplemented high-cost academic programs</a:t>
            </a:r>
          </a:p>
          <a:p>
            <a:pPr lvl="1"/>
            <a:r>
              <a:rPr lang="en-US" dirty="0" smtClean="0"/>
              <a:t>RERs (Revenue-to-Expenses Ratio) were below college expectations</a:t>
            </a:r>
          </a:p>
        </p:txBody>
      </p:sp>
      <p:sp>
        <p:nvSpPr>
          <p:cNvPr id="4" name="Slide Number Placeholder 3"/>
          <p:cNvSpPr>
            <a:spLocks noGrp="1"/>
          </p:cNvSpPr>
          <p:nvPr>
            <p:ph type="sldNum" sz="quarter" idx="12"/>
          </p:nvPr>
        </p:nvSpPr>
        <p:spPr/>
        <p:txBody>
          <a:bodyPr/>
          <a:lstStyle/>
          <a:p>
            <a:fld id="{8BE87C20-A187-48D3-A4A4-476D36FD951B}" type="slidenum">
              <a:rPr lang="en-US" smtClean="0"/>
              <a:pPr/>
              <a:t>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425805799"/>
              </p:ext>
            </p:extLst>
          </p:nvPr>
        </p:nvGraphicFramePr>
        <p:xfrm>
          <a:off x="1143000" y="3489960"/>
          <a:ext cx="6836930" cy="3291840"/>
        </p:xfrm>
        <a:graphic>
          <a:graphicData uri="http://schemas.openxmlformats.org/drawingml/2006/table">
            <a:tbl>
              <a:tblPr/>
              <a:tblGrid>
                <a:gridCol w="3935032"/>
                <a:gridCol w="1450949"/>
                <a:gridCol w="1450949"/>
              </a:tblGrid>
              <a:tr h="0">
                <a:tc rowSpan="2">
                  <a:txBody>
                    <a:bodyPr/>
                    <a:lstStyle/>
                    <a:p>
                      <a:pPr algn="ctr" fontAlgn="ctr"/>
                      <a:r>
                        <a:rPr lang="en-US" sz="2400" b="1" i="0" u="none" strike="noStrike" dirty="0">
                          <a:solidFill>
                            <a:schemeClr val="bg1"/>
                          </a:solidFill>
                          <a:latin typeface="+mn-lt"/>
                        </a:rPr>
                        <a:t> Academic Program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333333"/>
                    </a:solidFill>
                  </a:tcPr>
                </a:tc>
                <a:tc gridSpan="2">
                  <a:txBody>
                    <a:bodyPr/>
                    <a:lstStyle/>
                    <a:p>
                      <a:pPr algn="ctr" fontAlgn="ctr"/>
                      <a:r>
                        <a:rPr lang="en-US" sz="2400" b="1" i="0" u="none" strike="noStrike" dirty="0">
                          <a:solidFill>
                            <a:schemeClr val="bg1"/>
                          </a:solidFill>
                          <a:latin typeface="+mn-lt"/>
                        </a:rPr>
                        <a:t>Fiscal Year RER</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333333"/>
                    </a:solidFill>
                  </a:tcPr>
                </a:tc>
                <a:tc hMerge="1">
                  <a:txBody>
                    <a:bodyPr/>
                    <a:lstStyle/>
                    <a:p>
                      <a:endParaRPr lang="en-US"/>
                    </a:p>
                  </a:txBody>
                  <a:tcPr/>
                </a:tc>
              </a:tr>
              <a:tr h="30480">
                <a:tc vMerge="1">
                  <a:txBody>
                    <a:bodyPr/>
                    <a:lstStyle/>
                    <a:p>
                      <a:endParaRPr lang="en-US"/>
                    </a:p>
                  </a:txBody>
                  <a:tcPr/>
                </a:tc>
                <a:tc>
                  <a:txBody>
                    <a:bodyPr/>
                    <a:lstStyle/>
                    <a:p>
                      <a:pPr algn="ctr" fontAlgn="b"/>
                      <a:r>
                        <a:rPr lang="en-US" sz="2400" b="1" i="0" u="none" strike="noStrike" dirty="0" smtClean="0">
                          <a:solidFill>
                            <a:schemeClr val="bg1"/>
                          </a:solidFill>
                          <a:latin typeface="+mn-lt"/>
                        </a:rPr>
                        <a:t>2010</a:t>
                      </a:r>
                      <a:endParaRPr lang="en-US" sz="2400" b="1" i="0" u="none" strike="noStrike" dirty="0">
                        <a:solidFill>
                          <a:schemeClr val="bg1"/>
                        </a:solidFill>
                        <a:latin typeface="+mn-lt"/>
                      </a:endParaRP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rgbClr val="333333"/>
                    </a:solidFill>
                  </a:tcPr>
                </a:tc>
                <a:tc>
                  <a:txBody>
                    <a:bodyPr/>
                    <a:lstStyle/>
                    <a:p>
                      <a:pPr algn="ctr" fontAlgn="b"/>
                      <a:r>
                        <a:rPr lang="en-US" sz="2400" b="1" i="0" u="none" strike="noStrike" dirty="0">
                          <a:solidFill>
                            <a:schemeClr val="bg1"/>
                          </a:solidFill>
                          <a:latin typeface="+mn-lt"/>
                        </a:rPr>
                        <a:t>2012</a:t>
                      </a:r>
                    </a:p>
                  </a:txBody>
                  <a:tcPr marL="0" marR="0" marT="0"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solidFill>
                      <a:srgbClr val="333333"/>
                    </a:solidFill>
                  </a:tcPr>
                </a:tc>
              </a:tr>
              <a:tr h="182880">
                <a:tc>
                  <a:txBody>
                    <a:bodyPr/>
                    <a:lstStyle/>
                    <a:p>
                      <a:pPr marL="58738" indent="0" algn="l" fontAlgn="b"/>
                      <a:r>
                        <a:rPr lang="en-US" sz="2400" b="0" i="0" u="none" strike="noStrike" dirty="0">
                          <a:solidFill>
                            <a:schemeClr val="tx1">
                              <a:lumMod val="85000"/>
                              <a:lumOff val="15000"/>
                            </a:schemeClr>
                          </a:solidFill>
                          <a:latin typeface="+mn-lt"/>
                        </a:rPr>
                        <a:t>Child Development</a:t>
                      </a:r>
                    </a:p>
                  </a:txBody>
                  <a:tcPr marL="0" marR="0" marT="0"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fontAlgn="b"/>
                      <a:r>
                        <a:rPr lang="en-US" sz="2400" b="0" i="0" u="none" strike="noStrike" dirty="0" smtClean="0">
                          <a:solidFill>
                            <a:schemeClr val="tx1">
                              <a:lumMod val="85000"/>
                              <a:lumOff val="15000"/>
                            </a:schemeClr>
                          </a:solidFill>
                          <a:latin typeface="+mn-lt"/>
                        </a:rPr>
                        <a:t>.97</a:t>
                      </a:r>
                      <a:endParaRPr lang="en-US" sz="2400" b="0" i="0" u="none" strike="noStrike" dirty="0">
                        <a:solidFill>
                          <a:schemeClr val="tx1">
                            <a:lumMod val="85000"/>
                            <a:lumOff val="15000"/>
                          </a:schemeClr>
                        </a:solidFill>
                        <a:latin typeface="+mn-lt"/>
                      </a:endParaRPr>
                    </a:p>
                  </a:txBody>
                  <a:tcPr marL="0" marR="0" marT="0" marB="0" anchor="b">
                    <a:lnL>
                      <a:noFill/>
                    </a:lnL>
                    <a:lnR>
                      <a:noFill/>
                    </a:lnR>
                    <a:lnT>
                      <a:noFill/>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fontAlgn="b"/>
                      <a:r>
                        <a:rPr lang="en-US" sz="2400" b="0" i="0" u="none" strike="noStrike" dirty="0" smtClean="0">
                          <a:solidFill>
                            <a:schemeClr val="tx1">
                              <a:lumMod val="85000"/>
                              <a:lumOff val="15000"/>
                            </a:schemeClr>
                          </a:solidFill>
                          <a:latin typeface="+mn-lt"/>
                        </a:rPr>
                        <a:t>.96</a:t>
                      </a:r>
                      <a:endParaRPr lang="en-US" sz="2400" b="0" i="0" u="none" strike="noStrike" dirty="0">
                        <a:solidFill>
                          <a:schemeClr val="tx1">
                            <a:lumMod val="85000"/>
                            <a:lumOff val="15000"/>
                          </a:schemeClr>
                        </a:solidFill>
                        <a:latin typeface="+mn-lt"/>
                      </a:endParaRP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ysDot"/>
                      <a:round/>
                      <a:headEnd type="none" w="med" len="med"/>
                      <a:tailEnd type="none" w="med" len="med"/>
                    </a:lnB>
                    <a:solidFill>
                      <a:schemeClr val="bg1">
                        <a:lumMod val="85000"/>
                      </a:schemeClr>
                    </a:solidFill>
                  </a:tcPr>
                </a:tc>
              </a:tr>
              <a:tr h="182880">
                <a:tc>
                  <a:txBody>
                    <a:bodyPr/>
                    <a:lstStyle/>
                    <a:p>
                      <a:pPr marL="58738" indent="0" algn="l" fontAlgn="b"/>
                      <a:r>
                        <a:rPr lang="en-US" sz="2400" b="0" i="0" u="none" strike="noStrike" dirty="0">
                          <a:solidFill>
                            <a:schemeClr val="tx1">
                              <a:lumMod val="85000"/>
                              <a:lumOff val="15000"/>
                            </a:schemeClr>
                          </a:solidFill>
                          <a:latin typeface="+mn-lt"/>
                        </a:rPr>
                        <a:t>Dental Hygiene</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fontAlgn="b"/>
                      <a:r>
                        <a:rPr lang="en-US" sz="2400" b="0" i="0" u="none" strike="noStrike" dirty="0" smtClean="0">
                          <a:solidFill>
                            <a:schemeClr val="tx1">
                              <a:lumMod val="85000"/>
                              <a:lumOff val="15000"/>
                            </a:schemeClr>
                          </a:solidFill>
                          <a:latin typeface="+mn-lt"/>
                        </a:rPr>
                        <a:t>.44</a:t>
                      </a:r>
                      <a:endParaRPr lang="en-US" sz="2400" b="0" i="0" u="none" strike="noStrike" dirty="0">
                        <a:solidFill>
                          <a:schemeClr val="tx1">
                            <a:lumMod val="85000"/>
                            <a:lumOff val="15000"/>
                          </a:schemeClr>
                        </a:solidFill>
                        <a:latin typeface="+mn-lt"/>
                      </a:endParaRPr>
                    </a:p>
                  </a:txBody>
                  <a:tcPr marL="0" marR="0" marT="0" marB="0" anchor="b">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fontAlgn="b"/>
                      <a:r>
                        <a:rPr lang="en-US" sz="2400" b="0" i="0" u="none" strike="noStrike" dirty="0" smtClean="0">
                          <a:solidFill>
                            <a:schemeClr val="tx1">
                              <a:lumMod val="85000"/>
                              <a:lumOff val="15000"/>
                            </a:schemeClr>
                          </a:solidFill>
                          <a:latin typeface="+mn-lt"/>
                        </a:rPr>
                        <a:t>.</a:t>
                      </a:r>
                      <a:r>
                        <a:rPr lang="en-US" sz="2400" b="0" i="0" u="none" strike="noStrike" dirty="0">
                          <a:solidFill>
                            <a:schemeClr val="tx1">
                              <a:lumMod val="85000"/>
                              <a:lumOff val="15000"/>
                            </a:schemeClr>
                          </a:solidFill>
                          <a:latin typeface="+mn-lt"/>
                        </a:rPr>
                        <a:t>66</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r>
              <a:tr h="276893">
                <a:tc>
                  <a:txBody>
                    <a:bodyPr/>
                    <a:lstStyle/>
                    <a:p>
                      <a:pPr marL="58738" indent="0" algn="l" fontAlgn="b"/>
                      <a:r>
                        <a:rPr lang="en-US" sz="2400" b="0" i="0" u="none" strike="noStrike" dirty="0">
                          <a:solidFill>
                            <a:schemeClr val="tx1">
                              <a:lumMod val="85000"/>
                              <a:lumOff val="15000"/>
                            </a:schemeClr>
                          </a:solidFill>
                          <a:latin typeface="+mn-lt"/>
                        </a:rPr>
                        <a:t>Diagnostic Medical Sonography</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fontAlgn="b"/>
                      <a:r>
                        <a:rPr lang="en-US" sz="2400" b="0" i="0" u="none" strike="noStrike" dirty="0" smtClean="0">
                          <a:solidFill>
                            <a:schemeClr val="tx1">
                              <a:lumMod val="85000"/>
                              <a:lumOff val="15000"/>
                            </a:schemeClr>
                          </a:solidFill>
                          <a:latin typeface="+mn-lt"/>
                        </a:rPr>
                        <a:t>.63</a:t>
                      </a:r>
                      <a:endParaRPr lang="en-US" sz="2400" b="0" i="0" u="none" strike="noStrike" dirty="0">
                        <a:solidFill>
                          <a:schemeClr val="tx1">
                            <a:lumMod val="85000"/>
                            <a:lumOff val="15000"/>
                          </a:schemeClr>
                        </a:solidFill>
                        <a:latin typeface="+mn-lt"/>
                      </a:endParaRPr>
                    </a:p>
                  </a:txBody>
                  <a:tcPr marL="0" marR="0" marT="0" marB="0" anchor="b">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fontAlgn="b"/>
                      <a:r>
                        <a:rPr lang="en-US" sz="2400" b="0" i="0" u="none" strike="noStrike" dirty="0" smtClean="0">
                          <a:solidFill>
                            <a:schemeClr val="tx1">
                              <a:lumMod val="85000"/>
                              <a:lumOff val="15000"/>
                            </a:schemeClr>
                          </a:solidFill>
                          <a:latin typeface="+mn-lt"/>
                        </a:rPr>
                        <a:t>.</a:t>
                      </a:r>
                      <a:r>
                        <a:rPr lang="en-US" sz="2400" b="0" i="0" u="none" strike="noStrike" dirty="0">
                          <a:solidFill>
                            <a:schemeClr val="tx1">
                              <a:lumMod val="85000"/>
                              <a:lumOff val="15000"/>
                            </a:schemeClr>
                          </a:solidFill>
                          <a:latin typeface="+mn-lt"/>
                        </a:rPr>
                        <a:t>84</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r>
              <a:tr h="182880">
                <a:tc>
                  <a:txBody>
                    <a:bodyPr/>
                    <a:lstStyle/>
                    <a:p>
                      <a:pPr marL="58738" indent="0" algn="l" fontAlgn="b"/>
                      <a:r>
                        <a:rPr lang="en-US" sz="2400" b="0" i="0" u="none" strike="noStrike" dirty="0">
                          <a:solidFill>
                            <a:schemeClr val="tx1">
                              <a:lumMod val="85000"/>
                              <a:lumOff val="15000"/>
                            </a:schemeClr>
                          </a:solidFill>
                          <a:latin typeface="+mn-lt"/>
                        </a:rPr>
                        <a:t>Nursing</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EAEAEA"/>
                      </a:solid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fontAlgn="b"/>
                      <a:r>
                        <a:rPr lang="en-US" sz="2400" b="0" i="0" u="none" strike="noStrike" dirty="0" smtClean="0">
                          <a:solidFill>
                            <a:schemeClr val="tx1">
                              <a:lumMod val="85000"/>
                              <a:lumOff val="15000"/>
                            </a:schemeClr>
                          </a:solidFill>
                          <a:latin typeface="+mn-lt"/>
                        </a:rPr>
                        <a:t>.75</a:t>
                      </a:r>
                      <a:endParaRPr lang="en-US" sz="2400" b="0" i="0" u="none" strike="noStrike" dirty="0">
                        <a:solidFill>
                          <a:schemeClr val="tx1">
                            <a:lumMod val="85000"/>
                            <a:lumOff val="15000"/>
                          </a:schemeClr>
                        </a:solidFill>
                        <a:latin typeface="+mn-lt"/>
                      </a:endParaRPr>
                    </a:p>
                  </a:txBody>
                  <a:tcPr marL="0" marR="0" marT="0" marB="0" anchor="b">
                    <a:lnL w="6350" cap="flat" cmpd="sng" algn="ctr">
                      <a:solidFill>
                        <a:srgbClr val="EAEAEA"/>
                      </a:solidFill>
                      <a:prstDash val="dot"/>
                      <a:round/>
                      <a:headEnd type="none" w="med" len="med"/>
                      <a:tailEnd type="none" w="med" len="med"/>
                    </a:lnL>
                    <a:lnR w="6350" cap="flat" cmpd="sng" algn="ctr">
                      <a:solidFill>
                        <a:srgbClr val="EAEAEA"/>
                      </a:solid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fontAlgn="b"/>
                      <a:r>
                        <a:rPr lang="en-US" sz="2400" b="0" i="0" u="none" strike="noStrike" dirty="0" smtClean="0">
                          <a:solidFill>
                            <a:schemeClr val="tx1">
                              <a:lumMod val="85000"/>
                              <a:lumOff val="15000"/>
                            </a:schemeClr>
                          </a:solidFill>
                          <a:latin typeface="+mn-lt"/>
                        </a:rPr>
                        <a:t>.74 </a:t>
                      </a:r>
                      <a:r>
                        <a:rPr lang="en-US" sz="2000" b="0" i="0" u="none" strike="noStrike" dirty="0" smtClean="0">
                          <a:solidFill>
                            <a:schemeClr val="tx1">
                              <a:lumMod val="85000"/>
                              <a:lumOff val="15000"/>
                            </a:schemeClr>
                          </a:solidFill>
                          <a:latin typeface="+mn-lt"/>
                        </a:rPr>
                        <a:t>(+4 FTF)</a:t>
                      </a:r>
                      <a:endParaRPr lang="en-US" sz="2400" b="0" i="0" u="none" strike="noStrike" dirty="0">
                        <a:solidFill>
                          <a:schemeClr val="tx1">
                            <a:lumMod val="85000"/>
                            <a:lumOff val="15000"/>
                          </a:schemeClr>
                        </a:solidFill>
                        <a:latin typeface="+mn-lt"/>
                      </a:endParaRPr>
                    </a:p>
                  </a:txBody>
                  <a:tcPr marL="0" marR="0" marT="0" marB="0" anchor="b">
                    <a:lnL w="6350" cap="flat" cmpd="sng" algn="ctr">
                      <a:solidFill>
                        <a:srgbClr val="EAEAEA"/>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r>
              <a:tr h="182880">
                <a:tc>
                  <a:txBody>
                    <a:bodyPr/>
                    <a:lstStyle/>
                    <a:p>
                      <a:pPr marL="58738" indent="0" algn="l" fontAlgn="b"/>
                      <a:r>
                        <a:rPr lang="en-US" sz="2400" b="0" i="0" u="none" strike="noStrike" dirty="0">
                          <a:solidFill>
                            <a:schemeClr val="tx1">
                              <a:lumMod val="85000"/>
                              <a:lumOff val="15000"/>
                            </a:schemeClr>
                          </a:solidFill>
                          <a:latin typeface="+mn-lt"/>
                        </a:rPr>
                        <a:t>Radiologic Technology</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fontAlgn="b"/>
                      <a:r>
                        <a:rPr lang="en-US" sz="2400" b="0" i="0" u="none" strike="noStrike" dirty="0" smtClean="0">
                          <a:solidFill>
                            <a:schemeClr val="tx1">
                              <a:lumMod val="85000"/>
                              <a:lumOff val="15000"/>
                            </a:schemeClr>
                          </a:solidFill>
                          <a:latin typeface="+mn-lt"/>
                        </a:rPr>
                        <a:t>.60</a:t>
                      </a:r>
                      <a:endParaRPr lang="en-US" sz="2400" b="0" i="0" u="none" strike="noStrike" dirty="0">
                        <a:solidFill>
                          <a:schemeClr val="tx1">
                            <a:lumMod val="85000"/>
                            <a:lumOff val="15000"/>
                          </a:schemeClr>
                        </a:solidFill>
                        <a:latin typeface="+mn-lt"/>
                      </a:endParaRPr>
                    </a:p>
                  </a:txBody>
                  <a:tcPr marL="0" marR="0" marT="0" marB="0" anchor="b">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fontAlgn="b"/>
                      <a:r>
                        <a:rPr lang="en-US" sz="2400" b="0" i="0" u="none" strike="noStrike" dirty="0" smtClean="0">
                          <a:solidFill>
                            <a:schemeClr val="tx1">
                              <a:lumMod val="85000"/>
                              <a:lumOff val="15000"/>
                            </a:schemeClr>
                          </a:solidFill>
                          <a:latin typeface="+mn-lt"/>
                        </a:rPr>
                        <a:t>.</a:t>
                      </a:r>
                      <a:r>
                        <a:rPr lang="en-US" sz="2400" b="0" i="0" u="none" strike="noStrike" dirty="0">
                          <a:solidFill>
                            <a:schemeClr val="tx1">
                              <a:lumMod val="85000"/>
                              <a:lumOff val="15000"/>
                            </a:schemeClr>
                          </a:solidFill>
                          <a:latin typeface="+mn-lt"/>
                        </a:rPr>
                        <a:t>61</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r>
              <a:tr h="182880">
                <a:tc>
                  <a:txBody>
                    <a:bodyPr/>
                    <a:lstStyle/>
                    <a:p>
                      <a:pPr marL="58738" indent="0" algn="l" fontAlgn="b"/>
                      <a:r>
                        <a:rPr lang="en-US" sz="2400" b="0" i="0" u="none" strike="noStrike" dirty="0">
                          <a:solidFill>
                            <a:schemeClr val="tx1">
                              <a:lumMod val="85000"/>
                              <a:lumOff val="15000"/>
                            </a:schemeClr>
                          </a:solidFill>
                          <a:latin typeface="+mn-lt"/>
                        </a:rPr>
                        <a:t>Surgical Technology</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fontAlgn="b"/>
                      <a:r>
                        <a:rPr lang="en-US" sz="2400" b="0" i="0" u="none" strike="noStrike" dirty="0" smtClean="0">
                          <a:solidFill>
                            <a:schemeClr val="tx1">
                              <a:lumMod val="85000"/>
                              <a:lumOff val="15000"/>
                            </a:schemeClr>
                          </a:solidFill>
                          <a:latin typeface="+mn-lt"/>
                        </a:rPr>
                        <a:t>1.05</a:t>
                      </a:r>
                      <a:endParaRPr lang="en-US" sz="2400" b="0" i="0" u="none" strike="noStrike" dirty="0">
                        <a:solidFill>
                          <a:schemeClr val="tx1">
                            <a:lumMod val="85000"/>
                            <a:lumOff val="15000"/>
                          </a:schemeClr>
                        </a:solidFill>
                        <a:latin typeface="+mn-lt"/>
                      </a:endParaRPr>
                    </a:p>
                  </a:txBody>
                  <a:tcPr marL="0" marR="0" marT="0" marB="0" anchor="b">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fontAlgn="b"/>
                      <a:r>
                        <a:rPr lang="en-US" sz="2400" b="0" i="0" u="none" strike="noStrike" dirty="0">
                          <a:solidFill>
                            <a:schemeClr val="tx1">
                              <a:lumMod val="85000"/>
                              <a:lumOff val="15000"/>
                            </a:schemeClr>
                          </a:solidFill>
                          <a:latin typeface="+mn-lt"/>
                        </a:rPr>
                        <a:t>1.06</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r>
              <a:tr h="312683">
                <a:tc>
                  <a:txBody>
                    <a:bodyPr/>
                    <a:lstStyle/>
                    <a:p>
                      <a:pPr marL="58738" indent="0" algn="l" fontAlgn="b"/>
                      <a:r>
                        <a:rPr lang="en-US" sz="2400" b="0" i="0" u="none" strike="noStrike" dirty="0" smtClean="0">
                          <a:solidFill>
                            <a:schemeClr val="tx1">
                              <a:lumMod val="85000"/>
                              <a:lumOff val="15000"/>
                            </a:schemeClr>
                          </a:solidFill>
                          <a:latin typeface="+mn-lt"/>
                        </a:rPr>
                        <a:t>Therapeutic Massage</a:t>
                      </a:r>
                      <a:endParaRPr lang="en-US" sz="2400" b="0" i="0" u="none" strike="noStrike" dirty="0">
                        <a:solidFill>
                          <a:schemeClr val="tx1">
                            <a:lumMod val="85000"/>
                            <a:lumOff val="15000"/>
                          </a:schemeClr>
                        </a:solidFill>
                        <a:latin typeface="+mn-lt"/>
                      </a:endParaRP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400" b="0" i="0" u="none" strike="noStrike" dirty="0" smtClean="0">
                          <a:solidFill>
                            <a:schemeClr val="tx1">
                              <a:lumMod val="85000"/>
                              <a:lumOff val="15000"/>
                            </a:schemeClr>
                          </a:solidFill>
                          <a:latin typeface="+mn-lt"/>
                        </a:rPr>
                        <a:t>.93</a:t>
                      </a:r>
                      <a:endParaRPr lang="en-US" sz="2400" b="0" i="0" u="none" strike="noStrike" dirty="0">
                        <a:solidFill>
                          <a:schemeClr val="tx1">
                            <a:lumMod val="85000"/>
                            <a:lumOff val="15000"/>
                          </a:schemeClr>
                        </a:solidFill>
                        <a:latin typeface="+mn-lt"/>
                      </a:endParaRPr>
                    </a:p>
                  </a:txBody>
                  <a:tcPr marL="0" marR="0" marT="0" marB="0" anchor="b">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400" b="0" i="0" u="none" strike="noStrike" dirty="0" smtClean="0">
                          <a:solidFill>
                            <a:schemeClr val="tx1">
                              <a:lumMod val="85000"/>
                              <a:lumOff val="15000"/>
                            </a:schemeClr>
                          </a:solidFill>
                          <a:latin typeface="+mn-lt"/>
                        </a:rPr>
                        <a:t>.96</a:t>
                      </a:r>
                      <a:endParaRPr lang="en-US" sz="2400" b="0" i="0" u="none" strike="noStrike" dirty="0">
                        <a:solidFill>
                          <a:schemeClr val="tx1">
                            <a:lumMod val="85000"/>
                            <a:lumOff val="15000"/>
                          </a:schemeClr>
                        </a:solidFill>
                        <a:latin typeface="+mn-lt"/>
                      </a:endParaRP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HHS Division Financial Challenges</a:t>
            </a:r>
            <a:endParaRPr lang="en-US" dirty="0"/>
          </a:p>
        </p:txBody>
      </p:sp>
      <p:sp>
        <p:nvSpPr>
          <p:cNvPr id="3" name="Content Placeholder 2"/>
          <p:cNvSpPr>
            <a:spLocks noGrp="1"/>
          </p:cNvSpPr>
          <p:nvPr>
            <p:ph idx="1"/>
          </p:nvPr>
        </p:nvSpPr>
        <p:spPr>
          <a:xfrm>
            <a:off x="457200" y="1447800"/>
            <a:ext cx="8686800" cy="5257800"/>
          </a:xfrm>
        </p:spPr>
        <p:txBody>
          <a:bodyPr>
            <a:normAutofit/>
          </a:bodyPr>
          <a:lstStyle/>
          <a:p>
            <a:pPr lvl="0"/>
            <a:r>
              <a:rPr lang="en-US" dirty="0" smtClean="0"/>
              <a:t>Programs costly because of small group instruction</a:t>
            </a:r>
          </a:p>
          <a:p>
            <a:pPr lvl="1"/>
            <a:r>
              <a:rPr lang="en-US" dirty="0" smtClean="0"/>
              <a:t>Additional faculty members required to meet instructor/student ratios in lab and clinical settings</a:t>
            </a:r>
          </a:p>
          <a:p>
            <a:pPr lvl="1"/>
            <a:r>
              <a:rPr lang="en-US" dirty="0" smtClean="0"/>
              <a:t>Necessary to run under enrolled (&lt;12 students) course sections</a:t>
            </a:r>
          </a:p>
          <a:p>
            <a:pPr lvl="1"/>
            <a:r>
              <a:rPr lang="en-US" dirty="0" smtClean="0"/>
              <a:t>Some accreditors mandate staffing</a:t>
            </a:r>
          </a:p>
          <a:p>
            <a:pPr lvl="0"/>
            <a:r>
              <a:rPr lang="en-US" dirty="0" smtClean="0"/>
              <a:t>Need ability to track program-specific costs </a:t>
            </a:r>
          </a:p>
          <a:p>
            <a:pPr lvl="0"/>
            <a:r>
              <a:rPr lang="en-US" dirty="0" smtClean="0"/>
              <a:t>Need to identify opportunities for savings</a:t>
            </a:r>
          </a:p>
        </p:txBody>
      </p:sp>
      <p:sp>
        <p:nvSpPr>
          <p:cNvPr id="4" name="Slide Number Placeholder 3"/>
          <p:cNvSpPr>
            <a:spLocks noGrp="1"/>
          </p:cNvSpPr>
          <p:nvPr>
            <p:ph type="sldNum" sz="quarter" idx="12"/>
          </p:nvPr>
        </p:nvSpPr>
        <p:spPr/>
        <p:txBody>
          <a:bodyPr/>
          <a:lstStyle/>
          <a:p>
            <a:fld id="{8BE87C20-A187-48D3-A4A4-476D36FD951B}"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Impact of Accreditation</a:t>
            </a:r>
            <a:endParaRPr lang="en-US" dirty="0"/>
          </a:p>
        </p:txBody>
      </p:sp>
      <p:sp>
        <p:nvSpPr>
          <p:cNvPr id="3" name="Content Placeholder 2"/>
          <p:cNvSpPr>
            <a:spLocks noGrp="1"/>
          </p:cNvSpPr>
          <p:nvPr>
            <p:ph idx="1"/>
          </p:nvPr>
        </p:nvSpPr>
        <p:spPr>
          <a:xfrm>
            <a:off x="457200" y="1447800"/>
            <a:ext cx="8686800" cy="5257800"/>
          </a:xfrm>
        </p:spPr>
        <p:txBody>
          <a:bodyPr>
            <a:normAutofit/>
          </a:bodyPr>
          <a:lstStyle/>
          <a:p>
            <a:r>
              <a:rPr lang="en-US" dirty="0" smtClean="0"/>
              <a:t>Accredited programs have additional costs</a:t>
            </a:r>
          </a:p>
          <a:p>
            <a:pPr lvl="1"/>
            <a:r>
              <a:rPr lang="en-US" dirty="0" smtClean="0"/>
              <a:t>Modest costs to become accredited</a:t>
            </a:r>
          </a:p>
          <a:p>
            <a:pPr lvl="1"/>
            <a:r>
              <a:rPr lang="en-US" dirty="0" smtClean="0"/>
              <a:t>Maintaining accreditation requires funding</a:t>
            </a:r>
          </a:p>
          <a:p>
            <a:r>
              <a:rPr lang="en-US" dirty="0" smtClean="0"/>
              <a:t>Requirements of maintaining accreditation:</a:t>
            </a:r>
          </a:p>
          <a:p>
            <a:pPr lvl="1"/>
            <a:r>
              <a:rPr lang="en-US" dirty="0" smtClean="0"/>
              <a:t>Administrative positions are required</a:t>
            </a:r>
          </a:p>
          <a:p>
            <a:pPr lvl="1"/>
            <a:r>
              <a:rPr lang="en-US" dirty="0" smtClean="0"/>
              <a:t>Additional instructors are required to maintain faculty to student instruction ratios</a:t>
            </a:r>
          </a:p>
          <a:p>
            <a:pPr lvl="1"/>
            <a:r>
              <a:rPr lang="en-US" dirty="0" smtClean="0"/>
              <a:t>Ongoing data collection/analysis is needed</a:t>
            </a:r>
          </a:p>
          <a:p>
            <a:pPr lvl="1"/>
            <a:r>
              <a:rPr lang="en-US" dirty="0" smtClean="0"/>
              <a:t>Annual review of accreditation requirements</a:t>
            </a:r>
          </a:p>
        </p:txBody>
      </p:sp>
      <p:sp>
        <p:nvSpPr>
          <p:cNvPr id="4" name="Slide Number Placeholder 3"/>
          <p:cNvSpPr>
            <a:spLocks noGrp="1"/>
          </p:cNvSpPr>
          <p:nvPr>
            <p:ph type="sldNum" sz="quarter" idx="12"/>
          </p:nvPr>
        </p:nvSpPr>
        <p:spPr/>
        <p:txBody>
          <a:bodyPr/>
          <a:lstStyle/>
          <a:p>
            <a:fld id="{8BE87C20-A187-48D3-A4A4-476D36FD951B}"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Tracking Accreditation Requirements</a:t>
            </a:r>
            <a:endParaRPr lang="en-US" dirty="0"/>
          </a:p>
        </p:txBody>
      </p:sp>
      <p:sp>
        <p:nvSpPr>
          <p:cNvPr id="6" name="Slide Number Placeholder 5"/>
          <p:cNvSpPr>
            <a:spLocks noGrp="1"/>
          </p:cNvSpPr>
          <p:nvPr>
            <p:ph type="sldNum" sz="quarter" idx="12"/>
          </p:nvPr>
        </p:nvSpPr>
        <p:spPr/>
        <p:txBody>
          <a:bodyPr/>
          <a:lstStyle/>
          <a:p>
            <a:fld id="{8BE87C20-A187-48D3-A4A4-476D36FD951B}" type="slidenum">
              <a:rPr lang="en-US" smtClean="0"/>
              <a:pPr/>
              <a:t>7</a:t>
            </a:fld>
            <a:endParaRPr lang="en-US" dirty="0"/>
          </a:p>
        </p:txBody>
      </p:sp>
      <p:pic>
        <p:nvPicPr>
          <p:cNvPr id="11265" name="Picture 1"/>
          <p:cNvPicPr>
            <a:picLocks noChangeAspect="1" noChangeArrowheads="1"/>
          </p:cNvPicPr>
          <p:nvPr/>
        </p:nvPicPr>
        <p:blipFill>
          <a:blip r:embed="rId3" cstate="print"/>
          <a:srcRect b="6944"/>
          <a:stretch>
            <a:fillRect/>
          </a:stretch>
        </p:blipFill>
        <p:spPr bwMode="auto">
          <a:xfrm>
            <a:off x="609600" y="1283672"/>
            <a:ext cx="8001000" cy="5498128"/>
          </a:xfrm>
          <a:prstGeom prst="rect">
            <a:avLst/>
          </a:prstGeom>
          <a:ln w="19050">
            <a:solidFill>
              <a:srgbClr val="002060"/>
            </a:solidFill>
          </a:ln>
          <a:effectLst>
            <a:outerShdw blurRad="292100" dist="139700" dir="2700000" algn="tl" rotWithShape="0">
              <a:srgbClr val="333333">
                <a:alpha val="65000"/>
              </a:srgbClr>
            </a:outerShdw>
          </a:effectLst>
        </p:spPr>
      </p:pic>
      <p:pic>
        <p:nvPicPr>
          <p:cNvPr id="10" name="Picture 1"/>
          <p:cNvPicPr>
            <a:picLocks noChangeAspect="1" noChangeArrowheads="1"/>
          </p:cNvPicPr>
          <p:nvPr/>
        </p:nvPicPr>
        <p:blipFill>
          <a:blip r:embed="rId3" cstate="print"/>
          <a:srcRect t="12897" b="48412"/>
          <a:stretch>
            <a:fillRect/>
          </a:stretch>
        </p:blipFill>
        <p:spPr bwMode="auto">
          <a:xfrm>
            <a:off x="304800" y="2057400"/>
            <a:ext cx="8688878" cy="3383280"/>
          </a:xfrm>
          <a:prstGeom prst="rect">
            <a:avLst/>
          </a:prstGeom>
          <a:ln w="57150">
            <a:solidFill>
              <a:srgbClr val="FF0000"/>
            </a:solidFill>
          </a:ln>
          <a:effectLst>
            <a:outerShdw blurRad="292100" dist="139700" dir="2700000" algn="tl" rotWithShape="0">
              <a:srgbClr val="333333">
                <a:alpha val="65000"/>
              </a:srgbClr>
            </a:outerShdw>
          </a:effectLst>
        </p:spPr>
      </p:pic>
      <p:pic>
        <p:nvPicPr>
          <p:cNvPr id="11" name="Picture 1"/>
          <p:cNvPicPr>
            <a:picLocks noChangeAspect="1" noChangeArrowheads="1"/>
          </p:cNvPicPr>
          <p:nvPr/>
        </p:nvPicPr>
        <p:blipFill>
          <a:blip r:embed="rId3" cstate="print"/>
          <a:srcRect t="51587" b="6944"/>
          <a:stretch>
            <a:fillRect/>
          </a:stretch>
        </p:blipFill>
        <p:spPr bwMode="auto">
          <a:xfrm>
            <a:off x="347565" y="2057400"/>
            <a:ext cx="8567835" cy="3383280"/>
          </a:xfrm>
          <a:prstGeom prst="rect">
            <a:avLst/>
          </a:prstGeom>
          <a:ln w="57150">
            <a:solidFill>
              <a:srgbClr val="FF0000"/>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par>
                          <p:cTn id="15" fill="hold">
                            <p:stCondLst>
                              <p:cond delay="0"/>
                            </p:stCondLst>
                            <p:childTnLst>
                              <p:par>
                                <p:cTn id="16" presetID="49" presetClass="entr" presetSubtype="0" decel="10000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 calcmode="lin" valueType="num">
                                      <p:cBhvr>
                                        <p:cTn id="20" dur="500" fill="hold"/>
                                        <p:tgtEl>
                                          <p:spTgt spid="11"/>
                                        </p:tgtEl>
                                        <p:attrNameLst>
                                          <p:attrName>style.rotation</p:attrName>
                                        </p:attrNameLst>
                                      </p:cBhvr>
                                      <p:tavLst>
                                        <p:tav tm="0">
                                          <p:val>
                                            <p:fltVal val="360"/>
                                          </p:val>
                                        </p:tav>
                                        <p:tav tm="100000">
                                          <p:val>
                                            <p:fltVal val="0"/>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Accreditation Requirements</a:t>
            </a:r>
            <a:endParaRPr lang="en-US" dirty="0"/>
          </a:p>
        </p:txBody>
      </p:sp>
      <p:pic>
        <p:nvPicPr>
          <p:cNvPr id="17412" name="Picture 4"/>
          <p:cNvPicPr>
            <a:picLocks noChangeAspect="1" noChangeArrowheads="1"/>
          </p:cNvPicPr>
          <p:nvPr/>
        </p:nvPicPr>
        <p:blipFill>
          <a:blip r:embed="rId3" cstate="print"/>
          <a:srcRect b="43498"/>
          <a:stretch>
            <a:fillRect/>
          </a:stretch>
        </p:blipFill>
        <p:spPr bwMode="auto">
          <a:xfrm>
            <a:off x="381000" y="1295400"/>
            <a:ext cx="8283572" cy="4419600"/>
          </a:xfrm>
          <a:prstGeom prst="rect">
            <a:avLst/>
          </a:prstGeom>
          <a:ln w="19050">
            <a:solidFill>
              <a:srgbClr val="002060"/>
            </a:solid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8BE87C20-A187-48D3-A4A4-476D36FD951B}" type="slidenum">
              <a:rPr lang="en-US" smtClean="0"/>
              <a:pPr/>
              <a:t>8</a:t>
            </a:fld>
            <a:endParaRPr lang="en-US" dirty="0"/>
          </a:p>
        </p:txBody>
      </p:sp>
      <p:sp>
        <p:nvSpPr>
          <p:cNvPr id="8" name="TextBox 7"/>
          <p:cNvSpPr txBox="1"/>
          <p:nvPr/>
        </p:nvSpPr>
        <p:spPr>
          <a:xfrm>
            <a:off x="6485172" y="1295400"/>
            <a:ext cx="2201628" cy="276999"/>
          </a:xfrm>
          <a:prstGeom prst="rect">
            <a:avLst/>
          </a:prstGeom>
          <a:noFill/>
        </p:spPr>
        <p:txBody>
          <a:bodyPr wrap="none" rtlCol="0">
            <a:spAutoFit/>
          </a:bodyPr>
          <a:lstStyle/>
          <a:p>
            <a:r>
              <a:rPr lang="en-US" sz="1200" dirty="0" smtClean="0"/>
              <a:t>2008 accreditation information</a:t>
            </a:r>
            <a:endParaRPr lang="en-US" sz="1200" dirty="0"/>
          </a:p>
        </p:txBody>
      </p:sp>
      <p:pic>
        <p:nvPicPr>
          <p:cNvPr id="6" name="Picture 4"/>
          <p:cNvPicPr>
            <a:picLocks noChangeAspect="1" noChangeArrowheads="1"/>
          </p:cNvPicPr>
          <p:nvPr/>
        </p:nvPicPr>
        <p:blipFill>
          <a:blip r:embed="rId3" cstate="print"/>
          <a:srcRect r="63204" b="43498"/>
          <a:stretch>
            <a:fillRect/>
          </a:stretch>
        </p:blipFill>
        <p:spPr bwMode="auto">
          <a:xfrm>
            <a:off x="2743200" y="1295400"/>
            <a:ext cx="3581400" cy="5193030"/>
          </a:xfrm>
          <a:prstGeom prst="rect">
            <a:avLst/>
          </a:prstGeom>
          <a:ln w="57150">
            <a:solidFill>
              <a:srgbClr val="FF0000"/>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What Students Pay</a:t>
            </a:r>
            <a:endParaRPr lang="en-US" dirty="0"/>
          </a:p>
        </p:txBody>
      </p:sp>
      <p:sp>
        <p:nvSpPr>
          <p:cNvPr id="6" name="Content Placeholder 5"/>
          <p:cNvSpPr>
            <a:spLocks noGrp="1"/>
          </p:cNvSpPr>
          <p:nvPr>
            <p:ph idx="1"/>
          </p:nvPr>
        </p:nvSpPr>
        <p:spPr>
          <a:xfrm>
            <a:off x="457200" y="1447800"/>
            <a:ext cx="4419600" cy="5257800"/>
          </a:xfrm>
        </p:spPr>
        <p:txBody>
          <a:bodyPr/>
          <a:lstStyle/>
          <a:p>
            <a:pPr marL="0" indent="0">
              <a:buNone/>
            </a:pPr>
            <a:r>
              <a:rPr lang="en-US" dirty="0" smtClean="0"/>
              <a:t>Student costs fall into three categories. </a:t>
            </a:r>
          </a:p>
          <a:p>
            <a:pPr marL="514350" indent="-514350">
              <a:buFont typeface="+mj-lt"/>
              <a:buAutoNum type="arabicPeriod"/>
            </a:pPr>
            <a:r>
              <a:rPr lang="en-US" dirty="0" smtClean="0"/>
              <a:t>Billable Hours</a:t>
            </a:r>
          </a:p>
          <a:p>
            <a:pPr marL="514350" indent="-514350">
              <a:buFont typeface="+mj-lt"/>
              <a:buAutoNum type="arabicPeriod"/>
            </a:pPr>
            <a:r>
              <a:rPr lang="en-US" dirty="0" smtClean="0"/>
              <a:t>Course Fees</a:t>
            </a:r>
          </a:p>
          <a:p>
            <a:pPr marL="514350" indent="-514350">
              <a:buFont typeface="+mj-lt"/>
              <a:buAutoNum type="arabicPeriod"/>
            </a:pPr>
            <a:r>
              <a:rPr lang="en-US" dirty="0" smtClean="0"/>
              <a:t>Books and Materials</a:t>
            </a:r>
          </a:p>
          <a:p>
            <a:endParaRPr lang="en-US" sz="1800" dirty="0" smtClean="0"/>
          </a:p>
          <a:p>
            <a:pPr marL="0" indent="0">
              <a:buNone/>
            </a:pPr>
            <a:r>
              <a:rPr lang="en-US" dirty="0" smtClean="0"/>
              <a:t>Today’s presentation focuses is on the first two items.</a:t>
            </a:r>
            <a:endParaRPr lang="en-US" dirty="0"/>
          </a:p>
        </p:txBody>
      </p:sp>
      <p:sp>
        <p:nvSpPr>
          <p:cNvPr id="4" name="Slide Number Placeholder 3"/>
          <p:cNvSpPr>
            <a:spLocks noGrp="1"/>
          </p:cNvSpPr>
          <p:nvPr>
            <p:ph type="sldNum" sz="quarter" idx="12"/>
          </p:nvPr>
        </p:nvSpPr>
        <p:spPr/>
        <p:txBody>
          <a:bodyPr/>
          <a:lstStyle/>
          <a:p>
            <a:fld id="{8BE87C20-A187-48D3-A4A4-476D36FD951B}" type="slidenum">
              <a:rPr lang="en-US" smtClean="0"/>
              <a:pPr/>
              <a:t>9</a:t>
            </a:fld>
            <a:endParaRPr lang="en-US" dirty="0"/>
          </a:p>
        </p:txBody>
      </p:sp>
      <p:pic>
        <p:nvPicPr>
          <p:cNvPr id="7" name="Picture 6" descr="Course Costs.png"/>
          <p:cNvPicPr>
            <a:picLocks noChangeAspect="1"/>
          </p:cNvPicPr>
          <p:nvPr/>
        </p:nvPicPr>
        <p:blipFill>
          <a:blip r:embed="rId3" cstate="print"/>
          <a:stretch>
            <a:fillRect/>
          </a:stretch>
        </p:blipFill>
        <p:spPr>
          <a:xfrm>
            <a:off x="4419600" y="1600200"/>
            <a:ext cx="4572000" cy="4942296"/>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3650</TotalTime>
  <Words>2506</Words>
  <Application>Microsoft Office PowerPoint</Application>
  <PresentationFormat>On-screen Show (4:3)</PresentationFormat>
  <Paragraphs>571</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Capturing True Delivery Costs of Accredited Nursing and Allied Health Programs</vt:lpstr>
      <vt:lpstr>Presentation Description</vt:lpstr>
      <vt:lpstr>Topics</vt:lpstr>
      <vt:lpstr>HHS Division Financial Challenges</vt:lpstr>
      <vt:lpstr>HHS Division Financial Challenges</vt:lpstr>
      <vt:lpstr>Financial Impact of Accreditation</vt:lpstr>
      <vt:lpstr>Tracking Accreditation Requirements</vt:lpstr>
      <vt:lpstr>Tracking Accreditation Requirements</vt:lpstr>
      <vt:lpstr>What Students Pay</vt:lpstr>
      <vt:lpstr>Student Costs – Billable Hours</vt:lpstr>
      <vt:lpstr>Micro-Sections = More Instructors</vt:lpstr>
      <vt:lpstr>NURS 150: Fundamentals of Nursing</vt:lpstr>
      <vt:lpstr>NURS 150: Fundamentals of Nursing</vt:lpstr>
      <vt:lpstr>CHDV 284: Early Childhood Practicum</vt:lpstr>
      <vt:lpstr>Student Costs – Course Fees</vt:lpstr>
      <vt:lpstr>Evolution of Course Fees</vt:lpstr>
      <vt:lpstr>Limited Ability to Adjust for Costs</vt:lpstr>
      <vt:lpstr>HHS Program Review Process</vt:lpstr>
      <vt:lpstr>Excel Spreadsheet Tool</vt:lpstr>
      <vt:lpstr>Spreadsheet Tool Tour</vt:lpstr>
      <vt:lpstr>Common Costs Tab</vt:lpstr>
      <vt:lpstr>Fee Increase Implementation</vt:lpstr>
      <vt:lpstr>Projected Revenue</vt:lpstr>
      <vt:lpstr>Program Cost Review Process</vt:lpstr>
      <vt:lpstr>Health and Human Services Division</vt:lpstr>
      <vt:lpstr>Here’s What Happened</vt:lpstr>
      <vt:lpstr>Contact Information</vt:lpstr>
    </vt:vector>
  </TitlesOfParts>
  <Company>LANSING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Quinn</dc:creator>
  <cp:lastModifiedBy>schereri</cp:lastModifiedBy>
  <cp:revision>238</cp:revision>
  <cp:lastPrinted>2013-10-09T15:57:03Z</cp:lastPrinted>
  <dcterms:created xsi:type="dcterms:W3CDTF">2013-07-30T15:36:43Z</dcterms:created>
  <dcterms:modified xsi:type="dcterms:W3CDTF">2014-03-10T17:13:31Z</dcterms:modified>
</cp:coreProperties>
</file>