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78" r:id="rId4"/>
    <p:sldMasterId id="2147483684" r:id="rId5"/>
    <p:sldMasterId id="2147483690" r:id="rId6"/>
  </p:sldMasterIdLst>
  <p:notesMasterIdLst>
    <p:notesMasterId r:id="rId45"/>
  </p:notesMasterIdLst>
  <p:sldIdLst>
    <p:sldId id="257" r:id="rId7"/>
    <p:sldId id="268" r:id="rId8"/>
    <p:sldId id="258" r:id="rId9"/>
    <p:sldId id="282" r:id="rId10"/>
    <p:sldId id="269" r:id="rId11"/>
    <p:sldId id="270" r:id="rId12"/>
    <p:sldId id="271" r:id="rId13"/>
    <p:sldId id="265" r:id="rId14"/>
    <p:sldId id="274" r:id="rId15"/>
    <p:sldId id="275" r:id="rId16"/>
    <p:sldId id="284" r:id="rId17"/>
    <p:sldId id="285" r:id="rId18"/>
    <p:sldId id="286" r:id="rId19"/>
    <p:sldId id="287" r:id="rId20"/>
    <p:sldId id="288" r:id="rId21"/>
    <p:sldId id="289" r:id="rId22"/>
    <p:sldId id="290" r:id="rId23"/>
    <p:sldId id="291" r:id="rId24"/>
    <p:sldId id="292" r:id="rId25"/>
    <p:sldId id="293" r:id="rId26"/>
    <p:sldId id="273" r:id="rId27"/>
    <p:sldId id="283" r:id="rId28"/>
    <p:sldId id="298" r:id="rId29"/>
    <p:sldId id="272" r:id="rId30"/>
    <p:sldId id="281" r:id="rId31"/>
    <p:sldId id="264" r:id="rId32"/>
    <p:sldId id="297" r:id="rId33"/>
    <p:sldId id="279" r:id="rId34"/>
    <p:sldId id="294" r:id="rId35"/>
    <p:sldId id="299" r:id="rId36"/>
    <p:sldId id="276" r:id="rId37"/>
    <p:sldId id="278" r:id="rId38"/>
    <p:sldId id="295" r:id="rId39"/>
    <p:sldId id="277" r:id="rId40"/>
    <p:sldId id="260" r:id="rId41"/>
    <p:sldId id="267" r:id="rId42"/>
    <p:sldId id="266" r:id="rId43"/>
    <p:sldId id="296"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56" autoAdjust="0"/>
  </p:normalViewPr>
  <p:slideViewPr>
    <p:cSldViewPr>
      <p:cViewPr varScale="1">
        <p:scale>
          <a:sx n="108" d="100"/>
          <a:sy n="108" d="100"/>
        </p:scale>
        <p:origin x="109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ubackik\AppData\Local\Microsoft\Windows\Temporary%20Internet%20Files\Content.Outlook\337CJSS9\MPSERS%20PA%20347%20for%20FY%201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'Page 7'!$E$4</c:f>
              <c:strCache>
                <c:ptCount val="1"/>
                <c:pt idx="0">
                  <c:v>Market Funded Ratio</c:v>
                </c:pt>
              </c:strCache>
            </c:strRef>
          </c:tx>
          <c:dLbls>
            <c:dLbl>
              <c:idx val="4"/>
              <c:layout>
                <c:manualLayout>
                  <c:x val="-7.2007210926839111E-3"/>
                  <c:y val="3.297997644287396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4423078743069639E-2"/>
                  <c:y val="3.2245058381328538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7628207352640743E-2"/>
                  <c:y val="-4.8367587571992804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602564304785522E-3"/>
                  <c:y val="-2.579604670506283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'Page 7'!$A$6:$A$15</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'Page 7'!$E$6:$E$15</c:f>
              <c:numCache>
                <c:formatCode>0.00%</c:formatCode>
                <c:ptCount val="10"/>
                <c:pt idx="0">
                  <c:v>0.87502558048853574</c:v>
                </c:pt>
                <c:pt idx="1">
                  <c:v>0.9463105878415129</c:v>
                </c:pt>
                <c:pt idx="2">
                  <c:v>0.71762922727374479</c:v>
                </c:pt>
                <c:pt idx="3">
                  <c:v>0.60859842086161975</c:v>
                </c:pt>
                <c:pt idx="4">
                  <c:v>0.58849766702966777</c:v>
                </c:pt>
                <c:pt idx="5">
                  <c:v>0.54668551552920497</c:v>
                </c:pt>
                <c:pt idx="6">
                  <c:v>0.60112880997689577</c:v>
                </c:pt>
                <c:pt idx="7">
                  <c:v>0.62681250367110741</c:v>
                </c:pt>
                <c:pt idx="8">
                  <c:v>0.66218076713085727</c:v>
                </c:pt>
                <c:pt idx="9">
                  <c:v>0.62577700822923443</c:v>
                </c:pt>
              </c:numCache>
            </c:numRef>
          </c:val>
          <c:smooth val="0"/>
        </c:ser>
        <c:ser>
          <c:idx val="1"/>
          <c:order val="1"/>
          <c:tx>
            <c:strRef>
              <c:f>'Page 7'!$F$4</c:f>
              <c:strCache>
                <c:ptCount val="1"/>
                <c:pt idx="0">
                  <c:v>Actuarial Funded Ratio</c:v>
                </c:pt>
              </c:strCache>
            </c:strRef>
          </c:tx>
          <c:spPr>
            <a:ln w="25400" cap="flat" cmpd="sng" algn="ctr">
              <a:solidFill>
                <a:schemeClr val="accent3"/>
              </a:solidFill>
              <a:prstDash val="solid"/>
            </a:ln>
            <a:effectLst/>
          </c:spPr>
          <c:marker>
            <c:symbol val="square"/>
            <c:size val="7"/>
            <c:spPr>
              <a:solidFill>
                <a:schemeClr val="accent3"/>
              </a:solidFill>
              <a:ln>
                <a:solidFill>
                  <a:schemeClr val="accent3"/>
                </a:solidFill>
              </a:ln>
            </c:spPr>
          </c:marker>
          <c:dLbls>
            <c:dLbl>
              <c:idx val="6"/>
              <c:layout>
                <c:manualLayout>
                  <c:x val="3.205128609571044E-3"/>
                  <c:y val="-6.449011676265713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6.4102572191420881E-3"/>
                  <c:y val="4.5143081733859954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
                  <c:y val="4.8367587571992804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1217950133498654E-2"/>
                  <c:y val="1.934703502879712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'Page 7'!$A$6:$A$15</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'Page 7'!$F$6:$F$15</c:f>
              <c:numCache>
                <c:formatCode>0.00%</c:formatCode>
                <c:ptCount val="10"/>
                <c:pt idx="0">
                  <c:v>0.81188562369175998</c:v>
                </c:pt>
                <c:pt idx="1">
                  <c:v>0.88707154381436393</c:v>
                </c:pt>
                <c:pt idx="2">
                  <c:v>0.83645902667058736</c:v>
                </c:pt>
                <c:pt idx="3">
                  <c:v>0.78861968064649834</c:v>
                </c:pt>
                <c:pt idx="4">
                  <c:v>0.71058281087435571</c:v>
                </c:pt>
                <c:pt idx="5">
                  <c:v>0.64701404137544893</c:v>
                </c:pt>
                <c:pt idx="6">
                  <c:v>0.61308026706571428</c:v>
                </c:pt>
                <c:pt idx="7">
                  <c:v>0.59592208245599698</c:v>
                </c:pt>
                <c:pt idx="8">
                  <c:v>0.59943817405597066</c:v>
                </c:pt>
                <c:pt idx="9">
                  <c:v>0.60546020446646931</c:v>
                </c:pt>
              </c:numCache>
            </c:numRef>
          </c:val>
          <c:smooth val="0"/>
        </c:ser>
        <c:dLbls>
          <c:showLegendKey val="0"/>
          <c:showVal val="0"/>
          <c:showCatName val="0"/>
          <c:showSerName val="0"/>
          <c:showPercent val="0"/>
          <c:showBubbleSize val="0"/>
        </c:dLbls>
        <c:marker val="1"/>
        <c:smooth val="0"/>
        <c:axId val="59368640"/>
        <c:axId val="113386048"/>
      </c:lineChart>
      <c:catAx>
        <c:axId val="59368640"/>
        <c:scaling>
          <c:orientation val="minMax"/>
        </c:scaling>
        <c:delete val="0"/>
        <c:axPos val="b"/>
        <c:numFmt formatCode="General" sourceLinked="1"/>
        <c:majorTickMark val="out"/>
        <c:minorTickMark val="none"/>
        <c:tickLblPos val="nextTo"/>
        <c:crossAx val="113386048"/>
        <c:crosses val="autoZero"/>
        <c:auto val="1"/>
        <c:lblAlgn val="ctr"/>
        <c:lblOffset val="100"/>
        <c:noMultiLvlLbl val="0"/>
      </c:catAx>
      <c:valAx>
        <c:axId val="113386048"/>
        <c:scaling>
          <c:orientation val="minMax"/>
          <c:min val="0.4"/>
        </c:scaling>
        <c:delete val="0"/>
        <c:axPos val="l"/>
        <c:majorGridlines/>
        <c:numFmt formatCode="0.00%" sourceLinked="1"/>
        <c:majorTickMark val="out"/>
        <c:minorTickMark val="none"/>
        <c:tickLblPos val="nextTo"/>
        <c:crossAx val="5936864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'Page 7'!$L$4</c:f>
              <c:strCache>
                <c:ptCount val="1"/>
                <c:pt idx="0">
                  <c:v>Actuarial Funded Ratio</c:v>
                </c:pt>
              </c:strCache>
            </c:strRef>
          </c:tx>
          <c:spPr>
            <a:ln w="25400" cap="flat" cmpd="sng" algn="ctr">
              <a:solidFill>
                <a:schemeClr val="accent3"/>
              </a:solidFill>
              <a:prstDash val="solid"/>
            </a:ln>
            <a:effectLst/>
          </c:spPr>
          <c:marker>
            <c:symbol val="square"/>
            <c:size val="7"/>
            <c:spPr>
              <a:solidFill>
                <a:schemeClr val="accent3"/>
              </a:solidFill>
              <a:ln>
                <a:solidFill>
                  <a:schemeClr val="accent3"/>
                </a:solidFill>
              </a:ln>
            </c:spPr>
          </c:marker>
          <c:dLbls>
            <c:dLbl>
              <c:idx val="0"/>
              <c:layout>
                <c:manualLayout>
                  <c:x val="-4.256609692081173E-2"/>
                  <c:y val="3.006357538641003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4598617246014979E-2"/>
                  <c:y val="4.27619880848227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6631137571218229E-2"/>
                  <c:y val="4.27619880848227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01056270405225E-2"/>
                  <c:y val="3.42963796192142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256609692081173E-2"/>
                  <c:y val="4.69947923176269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'Page 7'!$A$6:$A$15</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'Page 7'!$L$6:$L$15</c:f>
              <c:numCache>
                <c:formatCode>0.00%</c:formatCode>
                <c:ptCount val="10"/>
                <c:pt idx="0">
                  <c:v>2.4815850632213338E-2</c:v>
                </c:pt>
                <c:pt idx="1">
                  <c:v>3.0155831034080753E-2</c:v>
                </c:pt>
                <c:pt idx="2">
                  <c:v>3.1032039088433851E-2</c:v>
                </c:pt>
                <c:pt idx="3">
                  <c:v>2.5198798374271074E-2</c:v>
                </c:pt>
                <c:pt idx="4">
                  <c:v>3.4897125091696651E-2</c:v>
                </c:pt>
                <c:pt idx="5">
                  <c:v>4.2741995119426161E-2</c:v>
                </c:pt>
                <c:pt idx="6">
                  <c:v>9.115499053286448E-2</c:v>
                </c:pt>
                <c:pt idx="7">
                  <c:v>0.14040790401218042</c:v>
                </c:pt>
                <c:pt idx="8">
                  <c:v>0.21055254065501769</c:v>
                </c:pt>
                <c:pt idx="9">
                  <c:v>0.27512779229242579</c:v>
                </c:pt>
              </c:numCache>
            </c:numRef>
          </c:val>
          <c:smooth val="0"/>
        </c:ser>
        <c:ser>
          <c:idx val="0"/>
          <c:order val="1"/>
          <c:tx>
            <c:strRef>
              <c:f>'Page 7'!$K$4</c:f>
              <c:strCache>
                <c:ptCount val="1"/>
                <c:pt idx="0">
                  <c:v>Market Funded Ratio</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'Page 7'!$A$6:$A$15</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'Page 7'!$K$6:$K$15</c:f>
              <c:numCache>
                <c:formatCode>0.00%</c:formatCode>
                <c:ptCount val="10"/>
                <c:pt idx="0">
                  <c:v>2.4815850632213338E-2</c:v>
                </c:pt>
                <c:pt idx="1">
                  <c:v>3.0155831034080753E-2</c:v>
                </c:pt>
                <c:pt idx="2">
                  <c:v>3.1032039088433851E-2</c:v>
                </c:pt>
                <c:pt idx="3">
                  <c:v>2.5198798374271074E-2</c:v>
                </c:pt>
                <c:pt idx="4">
                  <c:v>3.4897125091696651E-2</c:v>
                </c:pt>
                <c:pt idx="5">
                  <c:v>5.3686312208829405E-2</c:v>
                </c:pt>
                <c:pt idx="6">
                  <c:v>0.12827968623208005</c:v>
                </c:pt>
                <c:pt idx="7">
                  <c:v>0.17837653841319281</c:v>
                </c:pt>
                <c:pt idx="8">
                  <c:v>0.24956752050184214</c:v>
                </c:pt>
                <c:pt idx="9">
                  <c:v>0.31820239377909582</c:v>
                </c:pt>
              </c:numCache>
            </c:numRef>
          </c:val>
          <c:smooth val="0"/>
        </c:ser>
        <c:dLbls>
          <c:showLegendKey val="0"/>
          <c:showVal val="0"/>
          <c:showCatName val="0"/>
          <c:showSerName val="0"/>
          <c:showPercent val="0"/>
          <c:showBubbleSize val="0"/>
        </c:dLbls>
        <c:marker val="1"/>
        <c:smooth val="0"/>
        <c:axId val="116407984"/>
        <c:axId val="115250808"/>
      </c:lineChart>
      <c:catAx>
        <c:axId val="116407984"/>
        <c:scaling>
          <c:orientation val="minMax"/>
        </c:scaling>
        <c:delete val="0"/>
        <c:axPos val="b"/>
        <c:numFmt formatCode="General" sourceLinked="1"/>
        <c:majorTickMark val="out"/>
        <c:minorTickMark val="none"/>
        <c:tickLblPos val="nextTo"/>
        <c:crossAx val="115250808"/>
        <c:crosses val="autoZero"/>
        <c:auto val="1"/>
        <c:lblAlgn val="ctr"/>
        <c:lblOffset val="100"/>
        <c:noMultiLvlLbl val="0"/>
      </c:catAx>
      <c:valAx>
        <c:axId val="115250808"/>
        <c:scaling>
          <c:orientation val="minMax"/>
        </c:scaling>
        <c:delete val="0"/>
        <c:axPos val="l"/>
        <c:majorGridlines/>
        <c:numFmt formatCode="0.00%" sourceLinked="1"/>
        <c:majorTickMark val="out"/>
        <c:minorTickMark val="none"/>
        <c:tickLblPos val="nextTo"/>
        <c:crossAx val="116407984"/>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MPSERS</a:t>
            </a:r>
            <a:r>
              <a:rPr lang="en-US" baseline="0" dirty="0" smtClean="0"/>
              <a:t> Membership 2004 - 20</a:t>
            </a:r>
            <a:r>
              <a:rPr lang="en-US" dirty="0" smtClean="0"/>
              <a:t>15</a:t>
            </a:r>
            <a:endParaRPr lang="en-US" dirty="0"/>
          </a:p>
        </c:rich>
      </c:tx>
      <c:overlay val="0"/>
    </c:title>
    <c:autoTitleDeleted val="0"/>
    <c:plotArea>
      <c:layout>
        <c:manualLayout>
          <c:layoutTarget val="inner"/>
          <c:xMode val="edge"/>
          <c:yMode val="edge"/>
          <c:x val="0.12955404879945562"/>
          <c:y val="0.13567874947276415"/>
          <c:w val="0.86272990181782838"/>
          <c:h val="0.74393780947833643"/>
        </c:manualLayout>
      </c:layout>
      <c:barChart>
        <c:barDir val="col"/>
        <c:grouping val="clustered"/>
        <c:varyColors val="0"/>
        <c:ser>
          <c:idx val="0"/>
          <c:order val="0"/>
          <c:tx>
            <c:strRef>
              <c:f>Sheet1!$B$1</c:f>
              <c:strCache>
                <c:ptCount val="1"/>
                <c:pt idx="0">
                  <c:v>MPSERS Membership 2004 - 2015</c:v>
                </c:pt>
              </c:strCache>
            </c:strRef>
          </c:tx>
          <c:invertIfNegative val="0"/>
          <c:trendline>
            <c:trendlineType val="linear"/>
            <c:dispRSqr val="0"/>
            <c:dispEq val="0"/>
          </c:trendline>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Sheet1!$B$2:$B$13</c:f>
              <c:numCache>
                <c:formatCode>General</c:formatCode>
                <c:ptCount val="12"/>
                <c:pt idx="0">
                  <c:v>321263</c:v>
                </c:pt>
                <c:pt idx="1">
                  <c:v>321057</c:v>
                </c:pt>
                <c:pt idx="2">
                  <c:v>305443</c:v>
                </c:pt>
                <c:pt idx="3">
                  <c:v>295984</c:v>
                </c:pt>
                <c:pt idx="4">
                  <c:v>278642</c:v>
                </c:pt>
                <c:pt idx="5">
                  <c:v>268208</c:v>
                </c:pt>
                <c:pt idx="6">
                  <c:v>242568</c:v>
                </c:pt>
                <c:pt idx="7">
                  <c:v>236660</c:v>
                </c:pt>
                <c:pt idx="8">
                  <c:v>223769</c:v>
                </c:pt>
                <c:pt idx="9">
                  <c:v>214906</c:v>
                </c:pt>
                <c:pt idx="10">
                  <c:v>227756</c:v>
                </c:pt>
                <c:pt idx="11">
                  <c:v>228419</c:v>
                </c:pt>
              </c:numCache>
            </c:numRef>
          </c:val>
        </c:ser>
        <c:dLbls>
          <c:showLegendKey val="0"/>
          <c:showVal val="0"/>
          <c:showCatName val="0"/>
          <c:showSerName val="0"/>
          <c:showPercent val="0"/>
          <c:showBubbleSize val="0"/>
        </c:dLbls>
        <c:gapWidth val="150"/>
        <c:axId val="156786848"/>
        <c:axId val="5272392"/>
      </c:barChart>
      <c:catAx>
        <c:axId val="156786848"/>
        <c:scaling>
          <c:orientation val="minMax"/>
        </c:scaling>
        <c:delete val="0"/>
        <c:axPos val="b"/>
        <c:numFmt formatCode="General" sourceLinked="1"/>
        <c:majorTickMark val="out"/>
        <c:minorTickMark val="none"/>
        <c:tickLblPos val="nextTo"/>
        <c:crossAx val="5272392"/>
        <c:crosses val="autoZero"/>
        <c:auto val="1"/>
        <c:lblAlgn val="ctr"/>
        <c:lblOffset val="100"/>
        <c:noMultiLvlLbl val="0"/>
      </c:catAx>
      <c:valAx>
        <c:axId val="5272392"/>
        <c:scaling>
          <c:orientation val="minMax"/>
        </c:scaling>
        <c:delete val="0"/>
        <c:axPos val="l"/>
        <c:majorGridlines/>
        <c:numFmt formatCode="#,##0" sourceLinked="0"/>
        <c:majorTickMark val="out"/>
        <c:minorTickMark val="none"/>
        <c:tickLblPos val="nextTo"/>
        <c:crossAx val="156786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9AD33E1-0B01-4FAB-B6B7-93B4F5809880}" type="datetimeFigureOut">
              <a:rPr lang="en-US" smtClean="0"/>
              <a:t>8/2/2016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30AA0E1-F2CC-4DF2-8AED-39A8E6B28A5C}" type="slidenum">
              <a:rPr lang="en-US" smtClean="0"/>
              <a:t>‹#›</a:t>
            </a:fld>
            <a:endParaRPr lang="en-US"/>
          </a:p>
        </p:txBody>
      </p:sp>
    </p:spTree>
    <p:extLst>
      <p:ext uri="{BB962C8B-B14F-4D97-AF65-F5344CB8AC3E}">
        <p14:creationId xmlns:p14="http://schemas.microsoft.com/office/powerpoint/2010/main" val="152055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14134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one of my favorite slides.  I have often heard that the Affordable Care Act has resulted in dramatic increases to health costs.  Through the hard work our that our healthcare folks have done, we have seen large increases in our covered retirees but our overall health spend has remained relatively the same.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10</a:t>
            </a:fld>
            <a:endParaRPr lang="en-US"/>
          </a:p>
        </p:txBody>
      </p:sp>
    </p:spTree>
    <p:extLst>
      <p:ext uri="{BB962C8B-B14F-4D97-AF65-F5344CB8AC3E}">
        <p14:creationId xmlns:p14="http://schemas.microsoft.com/office/powerpoint/2010/main" val="149603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item that ORS has been working hard</a:t>
            </a:r>
            <a:r>
              <a:rPr lang="en-US" baseline="0" dirty="0" smtClean="0"/>
              <a:t> at steadily improving is our social media.</a:t>
            </a:r>
          </a:p>
          <a:p>
            <a:endParaRPr lang="en-US" baseline="0" dirty="0" smtClean="0"/>
          </a:p>
          <a:p>
            <a:r>
              <a:rPr lang="en-US" dirty="0" smtClean="0"/>
              <a:t>Social Media is forms of electronic communication used to share information, ideas, personal messages,</a:t>
            </a:r>
            <a:r>
              <a:rPr lang="en-US" baseline="0" dirty="0" smtClean="0"/>
              <a:t> and other content.</a:t>
            </a:r>
          </a:p>
          <a:p>
            <a:endParaRPr lang="en-US" baseline="0" dirty="0" smtClean="0"/>
          </a:p>
          <a:p>
            <a:r>
              <a:rPr lang="en-US" baseline="0" dirty="0" smtClean="0"/>
              <a:t>The goals of our social media outreach was to:</a:t>
            </a:r>
          </a:p>
          <a:p>
            <a:pPr marL="228600" indent="-228600">
              <a:buAutoNum type="arabicParenR"/>
            </a:pPr>
            <a:r>
              <a:rPr lang="en-US" baseline="0" dirty="0" smtClean="0"/>
              <a:t>Build relationships with customers</a:t>
            </a:r>
          </a:p>
          <a:p>
            <a:pPr marL="228600" indent="-228600">
              <a:buAutoNum type="arabicParenR"/>
            </a:pPr>
            <a:r>
              <a:rPr lang="en-US" baseline="0" dirty="0" smtClean="0"/>
              <a:t>Promote other products and services</a:t>
            </a:r>
          </a:p>
          <a:p>
            <a:pPr marL="228600" indent="-228600">
              <a:buAutoNum type="arabicParenR"/>
            </a:pPr>
            <a:r>
              <a:rPr lang="en-US" baseline="0" dirty="0" smtClean="0"/>
              <a:t>Keep it cost effective!</a:t>
            </a:r>
          </a:p>
          <a:p>
            <a:pPr marL="228600" indent="-228600">
              <a:buAutoNum type="arabicParenR"/>
            </a:pPr>
            <a:r>
              <a:rPr lang="en-US" baseline="0" dirty="0" smtClean="0"/>
              <a:t>And have some fun.  Retirement is an exciting part of peoples lives.  We wanted to keep that excitement going with our social media goals.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11</a:t>
            </a:fld>
            <a:endParaRPr lang="en-US"/>
          </a:p>
        </p:txBody>
      </p:sp>
    </p:spTree>
    <p:extLst>
      <p:ext uri="{BB962C8B-B14F-4D97-AF65-F5344CB8AC3E}">
        <p14:creationId xmlns:p14="http://schemas.microsoft.com/office/powerpoint/2010/main" val="1117212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pulled some social media information from the Pew Research Institute.  In February of 2005, around 8% of internet users were regularly using social media.  Over the course of 8 years you can see in the chart that social media usage is skyrocketing.  What is most interesting about this chart is that, yes, all age groups are now using social media!</a:t>
            </a:r>
          </a:p>
          <a:p>
            <a:endParaRPr lang="en-US" baseline="0" dirty="0" smtClean="0"/>
          </a:p>
          <a:p>
            <a:r>
              <a:rPr lang="en-US" baseline="0" dirty="0" smtClean="0"/>
              <a:t>65% of people nearing the retirement age are using social media.  46% of our retired member is using social media.  We looked at this data and said to ourselves, this looks like a very cost effective communications channel that we are under utilizing.  We may have an opportunity here…</a:t>
            </a:r>
          </a:p>
          <a:p>
            <a:endParaRPr lang="en-US" dirty="0" smtClean="0"/>
          </a:p>
          <a:p>
            <a:endParaRPr lang="en-US" dirty="0" smtClean="0"/>
          </a:p>
          <a:p>
            <a:r>
              <a:rPr lang="en-US" dirty="0" smtClean="0"/>
              <a:t>- Over 2/3 of our fans are over age 55.</a:t>
            </a:r>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12</a:t>
            </a:fld>
            <a:endParaRPr lang="en-US"/>
          </a:p>
        </p:txBody>
      </p:sp>
    </p:spTree>
    <p:extLst>
      <p:ext uri="{BB962C8B-B14F-4D97-AF65-F5344CB8AC3E}">
        <p14:creationId xmlns:p14="http://schemas.microsoft.com/office/powerpoint/2010/main" val="399945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work started on developing the</a:t>
            </a:r>
            <a:r>
              <a:rPr lang="en-US" baseline="0" dirty="0" smtClean="0"/>
              <a:t> Office of Retirement Service’s </a:t>
            </a:r>
            <a:r>
              <a:rPr lang="en-US" baseline="0" dirty="0" err="1" smtClean="0"/>
              <a:t>facebook</a:t>
            </a:r>
            <a:r>
              <a:rPr lang="en-US" baseline="0" dirty="0" smtClean="0"/>
              <a:t> page.  At ORS, we maintain email addresses for our membership.  An email blast went out to the membership in August of 2013 and within the first week we saw over 10,000 likes.  So within the first week, we had already become the most liked public pension system in the U.S.</a:t>
            </a:r>
          </a:p>
          <a:p>
            <a:endParaRPr lang="en-US" baseline="0" dirty="0" smtClean="0"/>
          </a:p>
          <a:p>
            <a:r>
              <a:rPr lang="en-US" baseline="0" dirty="0" smtClean="0"/>
              <a:t>What Facebook has allowed us to do is to start steering the membership to other products and services we offer.  We also post other retirement related articles.</a:t>
            </a:r>
            <a:endParaRPr lang="en-US" dirty="0" smtClean="0"/>
          </a:p>
          <a:p>
            <a:endParaRPr lang="en-US" dirty="0" smtClean="0"/>
          </a:p>
          <a:p>
            <a:r>
              <a:rPr lang="en-US" dirty="0" smtClean="0"/>
              <a:t>An email blast</a:t>
            </a:r>
          </a:p>
          <a:p>
            <a:r>
              <a:rPr lang="en-US" dirty="0" smtClean="0"/>
              <a:t>Over 25,000 </a:t>
            </a:r>
            <a:r>
              <a:rPr lang="en-US" dirty="0"/>
              <a:t>fans since inception!</a:t>
            </a:r>
          </a:p>
          <a:p>
            <a:r>
              <a:rPr lang="en-US" dirty="0"/>
              <a:t>Most </a:t>
            </a:r>
            <a:r>
              <a:rPr lang="en-US" i="1" dirty="0"/>
              <a:t>liked</a:t>
            </a:r>
            <a:r>
              <a:rPr lang="en-US" dirty="0"/>
              <a:t> public pension system in the U.S.!</a:t>
            </a:r>
          </a:p>
          <a:p>
            <a:endParaRPr lang="en-US" dirty="0" smtClean="0"/>
          </a:p>
          <a:p>
            <a:r>
              <a:rPr lang="en-US" dirty="0" smtClean="0"/>
              <a:t>Discuss initial email that got everything</a:t>
            </a:r>
            <a:r>
              <a:rPr lang="en-US" baseline="0" dirty="0" smtClean="0"/>
              <a:t> started.</a:t>
            </a:r>
          </a:p>
          <a:p>
            <a:endParaRPr lang="en-US" dirty="0"/>
          </a:p>
        </p:txBody>
      </p:sp>
      <p:sp>
        <p:nvSpPr>
          <p:cNvPr id="4" name="Slide Number Placeholder 3"/>
          <p:cNvSpPr>
            <a:spLocks noGrp="1"/>
          </p:cNvSpPr>
          <p:nvPr>
            <p:ph type="sldNum" sz="quarter" idx="10"/>
          </p:nvPr>
        </p:nvSpPr>
        <p:spPr/>
        <p:txBody>
          <a:bodyPr/>
          <a:lstStyle/>
          <a:p>
            <a:fld id="{B60267D5-4159-49BF-86DE-90ECCF9154A1}" type="slidenum">
              <a:rPr lang="en-US" smtClean="0"/>
              <a:pPr/>
              <a:t>13</a:t>
            </a:fld>
            <a:endParaRPr lang="en-US"/>
          </a:p>
        </p:txBody>
      </p:sp>
    </p:spTree>
    <p:extLst>
      <p:ext uri="{BB962C8B-B14F-4D97-AF65-F5344CB8AC3E}">
        <p14:creationId xmlns:p14="http://schemas.microsoft.com/office/powerpoint/2010/main" val="217529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from September </a:t>
            </a:r>
            <a:r>
              <a:rPr lang="en-US" dirty="0" smtClean="0"/>
              <a:t>2015</a:t>
            </a:r>
          </a:p>
          <a:p>
            <a:endParaRPr lang="en-US" dirty="0" smtClean="0"/>
          </a:p>
          <a:p>
            <a:r>
              <a:rPr lang="en-US" dirty="0" smtClean="0"/>
              <a:t>After the first week, you can see how word is continuing to get out.  Our likes per 1,000</a:t>
            </a:r>
            <a:r>
              <a:rPr lang="en-US" baseline="0" dirty="0" smtClean="0"/>
              <a:t> continues to grow.</a:t>
            </a:r>
            <a:endParaRPr lang="en-US" dirty="0"/>
          </a:p>
        </p:txBody>
      </p:sp>
      <p:sp>
        <p:nvSpPr>
          <p:cNvPr id="4" name="Slide Number Placeholder 3"/>
          <p:cNvSpPr>
            <a:spLocks noGrp="1"/>
          </p:cNvSpPr>
          <p:nvPr>
            <p:ph type="sldNum" sz="quarter" idx="10"/>
          </p:nvPr>
        </p:nvSpPr>
        <p:spPr/>
        <p:txBody>
          <a:bodyPr/>
          <a:lstStyle/>
          <a:p>
            <a:fld id="{B60267D5-4159-49BF-86DE-90ECCF9154A1}" type="slidenum">
              <a:rPr lang="en-US" smtClean="0"/>
              <a:pPr/>
              <a:t>14</a:t>
            </a:fld>
            <a:endParaRPr lang="en-US"/>
          </a:p>
        </p:txBody>
      </p:sp>
    </p:spTree>
    <p:extLst>
      <p:ext uri="{BB962C8B-B14F-4D97-AF65-F5344CB8AC3E}">
        <p14:creationId xmlns:p14="http://schemas.microsoft.com/office/powerpoint/2010/main" val="1983102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 of great content on our Facebook</a:t>
            </a:r>
            <a:r>
              <a:rPr lang="en-US" baseline="0" dirty="0" smtClean="0"/>
              <a:t> page.  New and interesting articles are posted routinely and our Facebook account is actively reviewed daily.  Remember how I mentioned earlier that one of our objectives was to keep it interesting and fun… well just the other day, I saw a quick video on, “inside a dog retirement home”.  So yes, you can even find a place for the dog to retire.</a:t>
            </a:r>
          </a:p>
          <a:p>
            <a:endParaRPr lang="en-US" baseline="0" dirty="0" smtClean="0"/>
          </a:p>
          <a:p>
            <a:r>
              <a:rPr lang="en-US" baseline="0" dirty="0" smtClean="0"/>
              <a:t>As you can see on the screen here on the bottom left of the slide, a member had a question about purchasing some credit years and one of our Facebook </a:t>
            </a:r>
            <a:r>
              <a:rPr lang="en-US" baseline="0" dirty="0" err="1" smtClean="0"/>
              <a:t>technitions</a:t>
            </a:r>
            <a:r>
              <a:rPr lang="en-US" baseline="0" dirty="0" smtClean="0"/>
              <a:t> was able to direct her to a link on our website that provides all the details.  Also, on the right side of the screen you can see some membership discussion after we posted an article about the 7 Reasons not to pay off your mortgage before you retire.   </a:t>
            </a:r>
            <a:endParaRPr lang="en-US" dirty="0"/>
          </a:p>
        </p:txBody>
      </p:sp>
      <p:sp>
        <p:nvSpPr>
          <p:cNvPr id="4" name="Slide Number Placeholder 3"/>
          <p:cNvSpPr>
            <a:spLocks noGrp="1"/>
          </p:cNvSpPr>
          <p:nvPr>
            <p:ph type="sldNum" sz="quarter" idx="10"/>
          </p:nvPr>
        </p:nvSpPr>
        <p:spPr/>
        <p:txBody>
          <a:bodyPr/>
          <a:lstStyle/>
          <a:p>
            <a:fld id="{B60267D5-4159-49BF-86DE-90ECCF9154A1}" type="slidenum">
              <a:rPr lang="en-US" smtClean="0"/>
              <a:pPr/>
              <a:t>15</a:t>
            </a:fld>
            <a:endParaRPr lang="en-US"/>
          </a:p>
        </p:txBody>
      </p:sp>
    </p:spTree>
    <p:extLst>
      <p:ext uri="{BB962C8B-B14F-4D97-AF65-F5344CB8AC3E}">
        <p14:creationId xmlns:p14="http://schemas.microsoft.com/office/powerpoint/2010/main" val="334941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a:t>
            </a:r>
            <a:r>
              <a:rPr lang="en-US" baseline="0" dirty="0" smtClean="0"/>
              <a:t> some statistics about the mix of content we have on our Facebook page.</a:t>
            </a:r>
          </a:p>
          <a:p>
            <a:endParaRPr lang="en-US" baseline="0" dirty="0" smtClean="0"/>
          </a:p>
          <a:p>
            <a:r>
              <a:rPr lang="en-US" baseline="0" dirty="0" smtClean="0"/>
              <a:t>Over 50% of the content on Facebook contains education materials about retirement.</a:t>
            </a:r>
          </a:p>
          <a:p>
            <a:r>
              <a:rPr lang="en-US" baseline="0" dirty="0" smtClean="0"/>
              <a:t>40% of the content is to inform the membership and 3</a:t>
            </a:r>
            <a:r>
              <a:rPr lang="en-US" baseline="30000" dirty="0" smtClean="0"/>
              <a:t>rd</a:t>
            </a:r>
            <a:r>
              <a:rPr lang="en-US" baseline="0" dirty="0" smtClean="0"/>
              <a:t> parties about other products and services we provide.</a:t>
            </a:r>
            <a:endParaRPr lang="en-US" dirty="0"/>
          </a:p>
        </p:txBody>
      </p:sp>
      <p:sp>
        <p:nvSpPr>
          <p:cNvPr id="4" name="Slide Number Placeholder 3"/>
          <p:cNvSpPr>
            <a:spLocks noGrp="1"/>
          </p:cNvSpPr>
          <p:nvPr>
            <p:ph type="sldNum" sz="quarter" idx="10"/>
          </p:nvPr>
        </p:nvSpPr>
        <p:spPr/>
        <p:txBody>
          <a:bodyPr/>
          <a:lstStyle/>
          <a:p>
            <a:fld id="{530AA0E1-F2CC-4DF2-8AED-39A8E6B28A5C}" type="slidenum">
              <a:rPr lang="en-US" smtClean="0"/>
              <a:t>16</a:t>
            </a:fld>
            <a:endParaRPr lang="en-US"/>
          </a:p>
        </p:txBody>
      </p:sp>
    </p:spTree>
    <p:extLst>
      <p:ext uri="{BB962C8B-B14F-4D97-AF65-F5344CB8AC3E}">
        <p14:creationId xmlns:p14="http://schemas.microsoft.com/office/powerpoint/2010/main" val="676017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Facebook technicians also reply to private messages that are received.  </a:t>
            </a:r>
            <a:r>
              <a:rPr lang="en-US" dirty="0" smtClean="0"/>
              <a:t>For general questions about retirement, this is another method of communication that members can</a:t>
            </a:r>
            <a:r>
              <a:rPr lang="en-US" baseline="0" dirty="0" smtClean="0"/>
              <a:t> utilize to get general questions answered.</a:t>
            </a:r>
            <a:endParaRPr lang="en-US" dirty="0" smtClean="0"/>
          </a:p>
          <a:p>
            <a:endParaRPr lang="en-US" dirty="0"/>
          </a:p>
        </p:txBody>
      </p:sp>
      <p:sp>
        <p:nvSpPr>
          <p:cNvPr id="4" name="Slide Number Placeholder 3"/>
          <p:cNvSpPr>
            <a:spLocks noGrp="1"/>
          </p:cNvSpPr>
          <p:nvPr>
            <p:ph type="sldNum" sz="quarter" idx="10"/>
          </p:nvPr>
        </p:nvSpPr>
        <p:spPr/>
        <p:txBody>
          <a:bodyPr/>
          <a:lstStyle/>
          <a:p>
            <a:fld id="{B60267D5-4159-49BF-86DE-90ECCF9154A1}" type="slidenum">
              <a:rPr lang="en-US" smtClean="0"/>
              <a:pPr/>
              <a:t>17</a:t>
            </a:fld>
            <a:endParaRPr lang="en-US"/>
          </a:p>
        </p:txBody>
      </p:sp>
    </p:spTree>
    <p:extLst>
      <p:ext uri="{BB962C8B-B14F-4D97-AF65-F5344CB8AC3E}">
        <p14:creationId xmlns:p14="http://schemas.microsoft.com/office/powerpoint/2010/main" val="3349419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more interesting </a:t>
            </a:r>
            <a:r>
              <a:rPr lang="en-US" dirty="0" err="1" smtClean="0"/>
              <a:t>statisics</a:t>
            </a:r>
            <a:r>
              <a:rPr lang="en-US" dirty="0" smtClean="0"/>
              <a:t>:</a:t>
            </a:r>
          </a:p>
          <a:p>
            <a:endParaRPr lang="en-US" dirty="0" smtClean="0"/>
          </a:p>
          <a:p>
            <a:pPr marL="228600" indent="-228600">
              <a:buAutoNum type="arabicParenR"/>
            </a:pPr>
            <a:r>
              <a:rPr lang="en-US" baseline="0" dirty="0" smtClean="0"/>
              <a:t>76% of our likes are from Women</a:t>
            </a:r>
          </a:p>
          <a:p>
            <a:pPr marL="228600" indent="-228600">
              <a:buAutoNum type="arabicParenR"/>
            </a:pPr>
            <a:r>
              <a:rPr lang="en-US" baseline="0" dirty="0" smtClean="0"/>
              <a:t>67% of our likes are from people over the age of 55!</a:t>
            </a:r>
          </a:p>
          <a:p>
            <a:pPr marL="228600" indent="-228600">
              <a:buAutoNum type="arabicParenR"/>
            </a:pPr>
            <a:endParaRPr lang="en-US" baseline="0" dirty="0" smtClean="0"/>
          </a:p>
          <a:p>
            <a:pPr marL="0" indent="0">
              <a:buNone/>
            </a:pPr>
            <a:r>
              <a:rPr lang="en-US" baseline="0" dirty="0" smtClean="0"/>
              <a:t>Overall, we view our Facebook page as a very large success and I want to encourage everyone here to come check it out!</a:t>
            </a:r>
            <a:endParaRPr lang="en-US" dirty="0"/>
          </a:p>
        </p:txBody>
      </p:sp>
      <p:sp>
        <p:nvSpPr>
          <p:cNvPr id="4" name="Slide Number Placeholder 3"/>
          <p:cNvSpPr>
            <a:spLocks noGrp="1"/>
          </p:cNvSpPr>
          <p:nvPr>
            <p:ph type="sldNum" sz="quarter" idx="10"/>
          </p:nvPr>
        </p:nvSpPr>
        <p:spPr/>
        <p:txBody>
          <a:bodyPr/>
          <a:lstStyle/>
          <a:p>
            <a:fld id="{B60267D5-4159-49BF-86DE-90ECCF9154A1}" type="slidenum">
              <a:rPr lang="en-US" smtClean="0"/>
              <a:pPr/>
              <a:t>18</a:t>
            </a:fld>
            <a:endParaRPr lang="en-US"/>
          </a:p>
        </p:txBody>
      </p:sp>
    </p:spTree>
    <p:extLst>
      <p:ext uri="{BB962C8B-B14F-4D97-AF65-F5344CB8AC3E}">
        <p14:creationId xmlns:p14="http://schemas.microsoft.com/office/powerpoint/2010/main" val="2834049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else has</a:t>
            </a:r>
            <a:r>
              <a:rPr lang="en-US" baseline="0" dirty="0" smtClean="0"/>
              <a:t> ORS done with social media…?</a:t>
            </a:r>
          </a:p>
          <a:p>
            <a:endParaRPr lang="en-US" baseline="0" dirty="0" smtClean="0"/>
          </a:p>
          <a:p>
            <a:r>
              <a:rPr lang="en-US" baseline="0" dirty="0" smtClean="0"/>
              <a:t>After seeing so much success with Facebook, we extended our social media communication to Twitter.</a:t>
            </a:r>
          </a:p>
          <a:p>
            <a:endParaRPr lang="en-US" baseline="0" dirty="0" smtClean="0"/>
          </a:p>
          <a:p>
            <a:r>
              <a:rPr lang="en-US" baseline="0" dirty="0" smtClean="0"/>
              <a:t>A twitter account was launched in late 2014.</a:t>
            </a:r>
          </a:p>
        </p:txBody>
      </p:sp>
      <p:sp>
        <p:nvSpPr>
          <p:cNvPr id="4" name="Slide Number Placeholder 3"/>
          <p:cNvSpPr>
            <a:spLocks noGrp="1"/>
          </p:cNvSpPr>
          <p:nvPr>
            <p:ph type="sldNum" sz="quarter" idx="10"/>
          </p:nvPr>
        </p:nvSpPr>
        <p:spPr/>
        <p:txBody>
          <a:bodyPr/>
          <a:lstStyle/>
          <a:p>
            <a:fld id="{E429CDA0-65F3-45A7-B8E7-016DEBF60B48}" type="slidenum">
              <a:rPr lang="en-US" smtClean="0"/>
              <a:t>19</a:t>
            </a:fld>
            <a:endParaRPr lang="en-US"/>
          </a:p>
        </p:txBody>
      </p:sp>
    </p:spTree>
    <p:extLst>
      <p:ext uri="{BB962C8B-B14F-4D97-AF65-F5344CB8AC3E}">
        <p14:creationId xmlns:p14="http://schemas.microsoft.com/office/powerpoint/2010/main" val="248611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914BF-F733-4330-9EDB-DE6B4A5587A8}" type="slidenum">
              <a:rPr lang="en-US" smtClean="0"/>
              <a:t>2</a:t>
            </a:fld>
            <a:endParaRPr lang="en-US"/>
          </a:p>
        </p:txBody>
      </p:sp>
    </p:spTree>
    <p:extLst>
      <p:ext uri="{BB962C8B-B14F-4D97-AF65-F5344CB8AC3E}">
        <p14:creationId xmlns:p14="http://schemas.microsoft.com/office/powerpoint/2010/main" val="2148950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t>
            </a:r>
            <a:r>
              <a:rPr lang="en-US" baseline="0" dirty="0" smtClean="0"/>
              <a:t> yes, the social media outreach continues.</a:t>
            </a:r>
          </a:p>
          <a:p>
            <a:endParaRPr lang="en-US" baseline="0" dirty="0" smtClean="0"/>
          </a:p>
          <a:p>
            <a:r>
              <a:rPr lang="en-US" baseline="0" dirty="0" smtClean="0"/>
              <a:t>Recently in March of 2015, ORS developed its own YouTube channel.  Recently videos have been released on the financial status of the plans and there are other videos on </a:t>
            </a:r>
            <a:r>
              <a:rPr lang="en-US" baseline="0" dirty="0" err="1" smtClean="0"/>
              <a:t>miAccount</a:t>
            </a:r>
            <a:r>
              <a:rPr lang="en-US" baseline="0" dirty="0" smtClean="0"/>
              <a:t> and a video that walks you through the retirement process.</a:t>
            </a:r>
            <a:endParaRPr lang="en-US" dirty="0"/>
          </a:p>
          <a:p>
            <a:endParaRPr lang="en-US" dirty="0"/>
          </a:p>
        </p:txBody>
      </p:sp>
      <p:sp>
        <p:nvSpPr>
          <p:cNvPr id="4" name="Slide Number Placeholder 3"/>
          <p:cNvSpPr>
            <a:spLocks noGrp="1"/>
          </p:cNvSpPr>
          <p:nvPr>
            <p:ph type="sldNum" sz="quarter" idx="10"/>
          </p:nvPr>
        </p:nvSpPr>
        <p:spPr/>
        <p:txBody>
          <a:bodyPr/>
          <a:lstStyle/>
          <a:p>
            <a:fld id="{E429CDA0-65F3-45A7-B8E7-016DEBF60B48}" type="slidenum">
              <a:rPr lang="en-US" smtClean="0"/>
              <a:t>20</a:t>
            </a:fld>
            <a:endParaRPr lang="en-US"/>
          </a:p>
        </p:txBody>
      </p:sp>
    </p:spTree>
    <p:extLst>
      <p:ext uri="{BB962C8B-B14F-4D97-AF65-F5344CB8AC3E}">
        <p14:creationId xmlns:p14="http://schemas.microsoft.com/office/powerpoint/2010/main" val="1654991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Switching</a:t>
            </a:r>
            <a:r>
              <a:rPr lang="en-US" baseline="0" dirty="0" smtClean="0"/>
              <a:t> topics to the financial status of the plan.</a:t>
            </a:r>
          </a:p>
          <a:p>
            <a:endParaRPr lang="en-US" baseline="0" dirty="0"/>
          </a:p>
          <a:p>
            <a:r>
              <a:rPr lang="en-US" baseline="0" dirty="0" smtClean="0"/>
              <a:t>MPSERS has two separate trusts associated with it.</a:t>
            </a:r>
          </a:p>
          <a:p>
            <a:r>
              <a:rPr lang="en-US" baseline="0" dirty="0" smtClean="0"/>
              <a:t> - 1 for the Pension Benefits</a:t>
            </a:r>
          </a:p>
          <a:p>
            <a:r>
              <a:rPr lang="en-US" baseline="0" dirty="0" smtClean="0"/>
              <a:t> - and another for Health Insurance benefits.</a:t>
            </a:r>
          </a:p>
          <a:p>
            <a:endParaRPr lang="en-US" baseline="0" dirty="0" smtClean="0"/>
          </a:p>
          <a:p>
            <a:r>
              <a:rPr lang="en-US" baseline="0" dirty="0" smtClean="0"/>
              <a:t>The chart on the screen shows the funding ratio for the Pension plan on the Market Basis and Actuarial Basis.</a:t>
            </a:r>
          </a:p>
          <a:p>
            <a:endParaRPr lang="en-US" baseline="0" dirty="0" smtClean="0"/>
          </a:p>
          <a:p>
            <a:r>
              <a:rPr lang="en-US" baseline="0" dirty="0" smtClean="0"/>
              <a:t>The Market Basis Funding ratio takes the amount of money that we currently have in the bank and is applied by the liability amount determined by System’s actuary.</a:t>
            </a:r>
          </a:p>
          <a:p>
            <a:endParaRPr lang="en-US" baseline="0" dirty="0" smtClean="0"/>
          </a:p>
          <a:p>
            <a:r>
              <a:rPr lang="en-US" baseline="0" dirty="0" smtClean="0"/>
              <a:t>The actuarial basis funding ratio smooths investment gains and losses and is applied against the same liability the actuary determines for the system.</a:t>
            </a:r>
          </a:p>
          <a:p>
            <a:endParaRPr lang="en-US" baseline="0" dirty="0" smtClean="0"/>
          </a:p>
          <a:p>
            <a:r>
              <a:rPr lang="en-US" baseline="0" dirty="0" smtClean="0"/>
              <a:t>Both of these funding ratios serve important purposes:</a:t>
            </a:r>
          </a:p>
          <a:p>
            <a:pPr marL="228600" indent="-228600">
              <a:buAutoNum type="arabicParenR"/>
            </a:pPr>
            <a:r>
              <a:rPr lang="en-US" baseline="0" dirty="0" smtClean="0"/>
              <a:t>The Market Basis Funding ratio is what determine the amount of liability that is reported on a set of financial statements for GASB 67 &amp; 68 purposes.</a:t>
            </a:r>
          </a:p>
          <a:p>
            <a:pPr marL="228600" indent="-228600">
              <a:buAutoNum type="arabicParenR"/>
            </a:pPr>
            <a:r>
              <a:rPr lang="en-US" baseline="0" dirty="0" smtClean="0"/>
              <a:t>The actuarial basis funding ratio is utilized to determine the funding of the system.</a:t>
            </a:r>
          </a:p>
        </p:txBody>
      </p:sp>
      <p:sp>
        <p:nvSpPr>
          <p:cNvPr id="4" name="Slide Number Placeholder 3"/>
          <p:cNvSpPr>
            <a:spLocks noGrp="1"/>
          </p:cNvSpPr>
          <p:nvPr>
            <p:ph type="sldNum" sz="quarter" idx="10"/>
          </p:nvPr>
        </p:nvSpPr>
        <p:spPr/>
        <p:txBody>
          <a:bodyPr/>
          <a:lstStyle/>
          <a:p>
            <a:fld id="{530AA0E1-F2CC-4DF2-8AED-39A8E6B28A5C}" type="slidenum">
              <a:rPr lang="en-US" smtClean="0"/>
              <a:t>21</a:t>
            </a:fld>
            <a:endParaRPr lang="en-US"/>
          </a:p>
        </p:txBody>
      </p:sp>
    </p:spTree>
    <p:extLst>
      <p:ext uri="{BB962C8B-B14F-4D97-AF65-F5344CB8AC3E}">
        <p14:creationId xmlns:p14="http://schemas.microsoft.com/office/powerpoint/2010/main" val="189992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noted on the previous slide</a:t>
            </a:r>
            <a:r>
              <a:rPr lang="en-US" baseline="0" dirty="0" smtClean="0"/>
              <a:t> there is a second trust for OPEB.</a:t>
            </a:r>
          </a:p>
          <a:p>
            <a:endParaRPr lang="en-US" baseline="0" dirty="0" smtClean="0"/>
          </a:p>
          <a:p>
            <a:r>
              <a:rPr lang="en-US" baseline="0" dirty="0" smtClean="0"/>
              <a:t>Historically we did not show the funding status of the healthcare trust because it was funded on what actuaries’ call, “a Pay-go” basis.  In other words, the system was funded just enough to pay the current bills.  Therefore, prior to 2012, the funded status of the plan hovered around 3 – 4%.  </a:t>
            </a:r>
          </a:p>
          <a:p>
            <a:endParaRPr lang="en-US" baseline="0" dirty="0" smtClean="0"/>
          </a:p>
          <a:p>
            <a:r>
              <a:rPr lang="en-US" baseline="0" dirty="0" smtClean="0"/>
              <a:t>Starting in 2012, the System began prefunding the healthcare trust.  In 3 years, the funded status of the plan has jumped from 4 – 5% to 21 – 25%.</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0AA0E1-F2CC-4DF2-8AED-39A8E6B28A5C}" type="slidenum">
              <a:rPr lang="en-US" smtClean="0"/>
              <a:t>22</a:t>
            </a:fld>
            <a:endParaRPr lang="en-US"/>
          </a:p>
        </p:txBody>
      </p:sp>
    </p:spTree>
    <p:extLst>
      <p:ext uri="{BB962C8B-B14F-4D97-AF65-F5344CB8AC3E}">
        <p14:creationId xmlns:p14="http://schemas.microsoft.com/office/powerpoint/2010/main" val="1083463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system is not 100% funded.  Should you panic?</a:t>
            </a:r>
            <a:r>
              <a:rPr lang="en-US" baseline="0" dirty="0" smtClean="0"/>
              <a:t>  No!</a:t>
            </a:r>
          </a:p>
          <a:p>
            <a:endParaRPr lang="en-US" baseline="0" dirty="0" smtClean="0"/>
          </a:p>
          <a:p>
            <a:r>
              <a:rPr lang="en-US" baseline="0" dirty="0" smtClean="0"/>
              <a:t>Pensions are very long term in nature.  The systems are being funded based on a closed amortization schedule.  So by the year 2038 the system is currently scheduled to be fully funded.  Bringing the system to 100% funding is like paying off a mortgage.  You keep chipping away at the balance until it is fully paid off.</a:t>
            </a:r>
          </a:p>
          <a:p>
            <a:endParaRPr lang="en-US" baseline="0" dirty="0" smtClean="0"/>
          </a:p>
          <a:p>
            <a:r>
              <a:rPr lang="en-US" baseline="0" dirty="0" smtClean="0"/>
              <a:t>According to the 2015 MPSERS CAFR, the Pension had over $45 billion in trust assets, with the Healthcare trust also caring over 4 and a half billion.</a:t>
            </a:r>
          </a:p>
          <a:p>
            <a:endParaRPr lang="en-US" dirty="0"/>
          </a:p>
        </p:txBody>
      </p:sp>
      <p:sp>
        <p:nvSpPr>
          <p:cNvPr id="4" name="Slide Number Placeholder 3"/>
          <p:cNvSpPr>
            <a:spLocks noGrp="1"/>
          </p:cNvSpPr>
          <p:nvPr>
            <p:ph type="sldNum" sz="quarter" idx="10"/>
          </p:nvPr>
        </p:nvSpPr>
        <p:spPr/>
        <p:txBody>
          <a:bodyPr/>
          <a:lstStyle/>
          <a:p>
            <a:fld id="{530AA0E1-F2CC-4DF2-8AED-39A8E6B28A5C}" type="slidenum">
              <a:rPr lang="en-US" smtClean="0"/>
              <a:t>23</a:t>
            </a:fld>
            <a:endParaRPr lang="en-US"/>
          </a:p>
        </p:txBody>
      </p:sp>
    </p:spTree>
    <p:extLst>
      <p:ext uri="{BB962C8B-B14F-4D97-AF65-F5344CB8AC3E}">
        <p14:creationId xmlns:p14="http://schemas.microsoft.com/office/powerpoint/2010/main" val="51799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marL="174698" indent="-174698">
              <a:buFont typeface="Arial" panose="020B0604020202020204" pitchFamily="34" charset="0"/>
              <a:buChar char="•"/>
            </a:pPr>
            <a:r>
              <a:rPr lang="en-US" dirty="0"/>
              <a:t>Contribution Rates for Districts remain capped at 20.96%</a:t>
            </a:r>
            <a:endParaRPr lang="en-US" sz="1400" dirty="0"/>
          </a:p>
          <a:p>
            <a:pPr marL="174698" indent="-174698">
              <a:buFont typeface="Arial" panose="020B0604020202020204" pitchFamily="34" charset="0"/>
              <a:buChar char="•"/>
            </a:pPr>
            <a:r>
              <a:rPr lang="en-US" dirty="0"/>
              <a:t>Rates increased in total slightly from FY2016.</a:t>
            </a:r>
            <a:endParaRPr lang="en-US" sz="1400" dirty="0"/>
          </a:p>
          <a:p>
            <a:pPr marL="640559" lvl="1" indent="-174698">
              <a:buFont typeface="Arial" panose="020B0604020202020204" pitchFamily="34" charset="0"/>
              <a:buChar char="•"/>
            </a:pPr>
            <a:r>
              <a:rPr lang="en-US" dirty="0"/>
              <a:t>Pension portion of rate is up because the retirement system moved to more conservative assumptions</a:t>
            </a:r>
            <a:endParaRPr lang="en-US" sz="1400" dirty="0"/>
          </a:p>
          <a:p>
            <a:pPr marL="640559" lvl="1" indent="-174698">
              <a:buFont typeface="Arial" panose="020B0604020202020204" pitchFamily="34" charset="0"/>
              <a:buChar char="•"/>
            </a:pPr>
            <a:r>
              <a:rPr lang="en-US" dirty="0"/>
              <a:t>Healthcare potion of rate is slightly down</a:t>
            </a:r>
            <a:endParaRPr lang="en-US" sz="1400" dirty="0"/>
          </a:p>
          <a:p>
            <a:pPr marL="174698" indent="-174698">
              <a:buFont typeface="Arial" panose="020B0604020202020204" pitchFamily="34" charset="0"/>
              <a:buChar char="•"/>
            </a:pPr>
            <a:r>
              <a:rPr lang="en-US" dirty="0"/>
              <a:t>Total contributions projected for FY17 are: $3.3 Billion ($3,286,023,535)</a:t>
            </a:r>
            <a:endParaRPr lang="en-US" sz="1400" dirty="0"/>
          </a:p>
          <a:p>
            <a:pPr marL="174698" indent="-174698">
              <a:buFont typeface="Arial" panose="020B0604020202020204" pitchFamily="34" charset="0"/>
              <a:buChar char="•"/>
            </a:pPr>
            <a:r>
              <a:rPr lang="en-US" dirty="0"/>
              <a:t>Contributions from School Aid Fund: $1 Billion (1,056,766,737)</a:t>
            </a:r>
            <a:endParaRPr lang="en-US" sz="1400" dirty="0"/>
          </a:p>
          <a:p>
            <a:endParaRPr lang="en-US" altLang="en-US" dirty="0" smtClean="0"/>
          </a:p>
          <a:p>
            <a:pPr defTabSz="931723">
              <a:defRPr/>
            </a:pPr>
            <a:r>
              <a:rPr lang="en-US" dirty="0"/>
              <a:t>Normal Cost did go down however, the UAAL portion of the pension part increased at a greater rate.  For the basic plan, normal cost decreased .63%; however, the pension UAAL component increased .71%.</a:t>
            </a:r>
          </a:p>
          <a:p>
            <a:endParaRPr lang="en-US" altLang="en-US" dirty="0" smtClean="0"/>
          </a:p>
        </p:txBody>
      </p:sp>
      <p:sp>
        <p:nvSpPr>
          <p:cNvPr id="29700" name="Slide Number Placeholder 3"/>
          <p:cNvSpPr>
            <a:spLocks noGrp="1"/>
          </p:cNvSpPr>
          <p:nvPr>
            <p:ph type="sldNum" sz="quarter" idx="5"/>
          </p:nvPr>
        </p:nvSpPr>
        <p:spPr>
          <a:noFill/>
        </p:spPr>
        <p:txBody>
          <a:bodyPr/>
          <a:lstStyle>
            <a:lvl1pPr defTabSz="951134" eaLnBrk="0" hangingPunct="0">
              <a:spcBef>
                <a:spcPct val="30000"/>
              </a:spcBef>
              <a:defRPr sz="1200">
                <a:solidFill>
                  <a:schemeClr val="tx1"/>
                </a:solidFill>
                <a:latin typeface="Times New Roman" panose="02020603050405020304" pitchFamily="18" charset="0"/>
              </a:defRPr>
            </a:lvl1pPr>
            <a:lvl2pPr marL="757024" indent="-291163" defTabSz="951134" eaLnBrk="0" hangingPunct="0">
              <a:spcBef>
                <a:spcPct val="30000"/>
              </a:spcBef>
              <a:defRPr sz="1200">
                <a:solidFill>
                  <a:schemeClr val="tx1"/>
                </a:solidFill>
                <a:latin typeface="Times New Roman" panose="02020603050405020304" pitchFamily="18" charset="0"/>
              </a:defRPr>
            </a:lvl2pPr>
            <a:lvl3pPr marL="1164653" indent="-232930" defTabSz="951134" eaLnBrk="0" hangingPunct="0">
              <a:spcBef>
                <a:spcPct val="30000"/>
              </a:spcBef>
              <a:defRPr sz="1200">
                <a:solidFill>
                  <a:schemeClr val="tx1"/>
                </a:solidFill>
                <a:latin typeface="Times New Roman" panose="02020603050405020304" pitchFamily="18" charset="0"/>
              </a:defRPr>
            </a:lvl3pPr>
            <a:lvl4pPr marL="1630514" indent="-232930" defTabSz="951134" eaLnBrk="0" hangingPunct="0">
              <a:spcBef>
                <a:spcPct val="30000"/>
              </a:spcBef>
              <a:defRPr sz="1200">
                <a:solidFill>
                  <a:schemeClr val="tx1"/>
                </a:solidFill>
                <a:latin typeface="Times New Roman" panose="02020603050405020304" pitchFamily="18" charset="0"/>
              </a:defRPr>
            </a:lvl4pPr>
            <a:lvl5pPr marL="2096375" indent="-232930" defTabSz="951134" eaLnBrk="0" hangingPunct="0">
              <a:spcBef>
                <a:spcPct val="30000"/>
              </a:spcBef>
              <a:defRPr sz="1200">
                <a:solidFill>
                  <a:schemeClr val="tx1"/>
                </a:solidFill>
                <a:latin typeface="Times New Roman" panose="02020603050405020304" pitchFamily="18" charset="0"/>
              </a:defRPr>
            </a:lvl5pPr>
            <a:lvl6pPr marL="2562236" indent="-232930" defTabSz="951134" eaLnBrk="0" fontAlgn="base" hangingPunct="0">
              <a:spcBef>
                <a:spcPct val="30000"/>
              </a:spcBef>
              <a:spcAft>
                <a:spcPct val="0"/>
              </a:spcAft>
              <a:defRPr sz="1200">
                <a:solidFill>
                  <a:schemeClr val="tx1"/>
                </a:solidFill>
                <a:latin typeface="Times New Roman" panose="02020603050405020304" pitchFamily="18" charset="0"/>
              </a:defRPr>
            </a:lvl6pPr>
            <a:lvl7pPr marL="3028096" indent="-232930" defTabSz="951134" eaLnBrk="0" fontAlgn="base" hangingPunct="0">
              <a:spcBef>
                <a:spcPct val="30000"/>
              </a:spcBef>
              <a:spcAft>
                <a:spcPct val="0"/>
              </a:spcAft>
              <a:defRPr sz="1200">
                <a:solidFill>
                  <a:schemeClr val="tx1"/>
                </a:solidFill>
                <a:latin typeface="Times New Roman" panose="02020603050405020304" pitchFamily="18" charset="0"/>
              </a:defRPr>
            </a:lvl7pPr>
            <a:lvl8pPr marL="3493957" indent="-232930" defTabSz="951134" eaLnBrk="0" fontAlgn="base" hangingPunct="0">
              <a:spcBef>
                <a:spcPct val="30000"/>
              </a:spcBef>
              <a:spcAft>
                <a:spcPct val="0"/>
              </a:spcAft>
              <a:defRPr sz="1200">
                <a:solidFill>
                  <a:schemeClr val="tx1"/>
                </a:solidFill>
                <a:latin typeface="Times New Roman" panose="02020603050405020304" pitchFamily="18" charset="0"/>
              </a:defRPr>
            </a:lvl8pPr>
            <a:lvl9pPr marL="3959819" indent="-232930" defTabSz="95113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5C3ADC-64A9-4E92-B0FC-D1CA5B6947CA}" type="slidenum">
              <a:rPr lang="en-US" altLang="en-US"/>
              <a:pPr>
                <a:spcBef>
                  <a:spcPct val="0"/>
                </a:spcBef>
              </a:pPr>
              <a:t>24</a:t>
            </a:fld>
            <a:endParaRPr lang="en-US" altLang="en-US"/>
          </a:p>
        </p:txBody>
      </p:sp>
    </p:spTree>
    <p:extLst>
      <p:ext uri="{BB962C8B-B14F-4D97-AF65-F5344CB8AC3E}">
        <p14:creationId xmlns:p14="http://schemas.microsoft.com/office/powerpoint/2010/main" val="322802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Contribution rates are determined actuarially based on the economic</a:t>
            </a:r>
            <a:r>
              <a:rPr lang="en-US" baseline="0" dirty="0" smtClean="0"/>
              <a:t> conditions and an assumed investment return each year. Contribution rates for fiscal years 2016 and 2017 have been calculated, provided to employers, and published on the employer website.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Rates for fiscal years 2018, 2019, and 2020 are estimated using the most recent data available.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D25D3CD1-A8C3-4514-9680-34DB27340EAC}" type="slidenum">
              <a:rPr lang="en-US" smtClean="0"/>
              <a:pPr>
                <a:defRPr/>
              </a:pPr>
              <a:t>25</a:t>
            </a:fld>
            <a:endParaRPr lang="en-US" dirty="0"/>
          </a:p>
        </p:txBody>
      </p:sp>
    </p:spTree>
    <p:extLst>
      <p:ext uri="{BB962C8B-B14F-4D97-AF65-F5344CB8AC3E}">
        <p14:creationId xmlns:p14="http://schemas.microsoft.com/office/powerpoint/2010/main" val="584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US" altLang="en-US" dirty="0" smtClean="0"/>
              <a:t>Good investment returns</a:t>
            </a:r>
            <a:r>
              <a:rPr lang="en-US" altLang="en-US" baseline="0" dirty="0" smtClean="0"/>
              <a:t> (notes)</a:t>
            </a:r>
          </a:p>
          <a:p>
            <a:pPr marL="174708" indent="-174708">
              <a:buFont typeface="Arial" panose="020B0604020202020204" pitchFamily="34" charset="0"/>
              <a:buChar char="•"/>
            </a:pPr>
            <a:r>
              <a:rPr lang="en-US" altLang="en-US" dirty="0" smtClean="0"/>
              <a:t>$3.2 B actuarial gain per 2014 valuation—investments yielded a 15.9% return in FY14.</a:t>
            </a:r>
          </a:p>
          <a:p>
            <a:pPr marL="174708" indent="-174708">
              <a:buFont typeface="Arial" panose="020B0604020202020204" pitchFamily="34" charset="0"/>
              <a:buChar char="•"/>
            </a:pPr>
            <a:r>
              <a:rPr lang="en-US" altLang="en-US" dirty="0" smtClean="0"/>
              <a:t>This gets phased in over 5 years which lowers annual required contributions.</a:t>
            </a:r>
          </a:p>
          <a:p>
            <a:pPr marL="174708" indent="-174708">
              <a:buFont typeface="Arial" panose="020B0604020202020204" pitchFamily="34" charset="0"/>
              <a:buChar char="•"/>
            </a:pPr>
            <a:r>
              <a:rPr lang="en-US" altLang="en-US" dirty="0" smtClean="0"/>
              <a:t>This benefits schools indirectly in that there would be less money needed to come out of the school aid fund over the next 5 years for the UAAL rate stabilization allocation, which in theory could be made available to them in the per-pupil allowance.</a:t>
            </a:r>
          </a:p>
          <a:p>
            <a:pPr marL="174708" indent="-174708">
              <a:buFont typeface="Arial" panose="020B0604020202020204" pitchFamily="34" charset="0"/>
              <a:buChar char="•"/>
            </a:pPr>
            <a:r>
              <a:rPr lang="en-US" altLang="en-US" dirty="0" smtClean="0"/>
              <a:t>Even though we had the investment gains, stranded costs hide those successes, and we had an additional $54M in stranded costs last year which comes out of the school aid fund. </a:t>
            </a:r>
          </a:p>
        </p:txBody>
      </p:sp>
      <p:sp>
        <p:nvSpPr>
          <p:cNvPr id="30724" name="Slide Number Placeholder 3"/>
          <p:cNvSpPr>
            <a:spLocks noGrp="1"/>
          </p:cNvSpPr>
          <p:nvPr>
            <p:ph type="sldNum" sz="quarter" idx="5"/>
          </p:nvPr>
        </p:nvSpPr>
        <p:spPr>
          <a:noFill/>
        </p:spPr>
        <p:txBody>
          <a:bodyPr/>
          <a:lstStyle>
            <a:lvl1pPr defTabSz="951186" eaLnBrk="0" hangingPunct="0">
              <a:spcBef>
                <a:spcPct val="30000"/>
              </a:spcBef>
              <a:defRPr sz="1200">
                <a:solidFill>
                  <a:schemeClr val="tx1"/>
                </a:solidFill>
                <a:latin typeface="Times New Roman" panose="02020603050405020304" pitchFamily="18" charset="0"/>
              </a:defRPr>
            </a:lvl1pPr>
            <a:lvl2pPr marL="757066" indent="-291179" defTabSz="951186" eaLnBrk="0" hangingPunct="0">
              <a:spcBef>
                <a:spcPct val="30000"/>
              </a:spcBef>
              <a:defRPr sz="1200">
                <a:solidFill>
                  <a:schemeClr val="tx1"/>
                </a:solidFill>
                <a:latin typeface="Times New Roman" panose="02020603050405020304" pitchFamily="18" charset="0"/>
              </a:defRPr>
            </a:lvl2pPr>
            <a:lvl3pPr marL="1164717" indent="-232943" defTabSz="951186" eaLnBrk="0" hangingPunct="0">
              <a:spcBef>
                <a:spcPct val="30000"/>
              </a:spcBef>
              <a:defRPr sz="1200">
                <a:solidFill>
                  <a:schemeClr val="tx1"/>
                </a:solidFill>
                <a:latin typeface="Times New Roman" panose="02020603050405020304" pitchFamily="18" charset="0"/>
              </a:defRPr>
            </a:lvl3pPr>
            <a:lvl4pPr marL="1630604" indent="-232943" defTabSz="951186" eaLnBrk="0" hangingPunct="0">
              <a:spcBef>
                <a:spcPct val="30000"/>
              </a:spcBef>
              <a:defRPr sz="1200">
                <a:solidFill>
                  <a:schemeClr val="tx1"/>
                </a:solidFill>
                <a:latin typeface="Times New Roman" panose="02020603050405020304" pitchFamily="18" charset="0"/>
              </a:defRPr>
            </a:lvl4pPr>
            <a:lvl5pPr marL="2096491" indent="-232943" defTabSz="951186" eaLnBrk="0" hangingPunct="0">
              <a:spcBef>
                <a:spcPct val="30000"/>
              </a:spcBef>
              <a:defRPr sz="1200">
                <a:solidFill>
                  <a:schemeClr val="tx1"/>
                </a:solidFill>
                <a:latin typeface="Times New Roman" panose="02020603050405020304" pitchFamily="18" charset="0"/>
              </a:defRPr>
            </a:lvl5pPr>
            <a:lvl6pPr marL="2562377" indent="-232943" defTabSz="951186"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51186"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51186"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5118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66789BC-D5B4-4A7F-9572-793696232D2B}" type="slidenum">
              <a:rPr lang="en-US" altLang="en-US">
                <a:solidFill>
                  <a:prstClr val="black"/>
                </a:solidFill>
              </a:rPr>
              <a:pPr>
                <a:spcBef>
                  <a:spcPct val="0"/>
                </a:spcBef>
              </a:pPr>
              <a:t>26</a:t>
            </a:fld>
            <a:endParaRPr lang="en-US" altLang="en-US">
              <a:solidFill>
                <a:prstClr val="black"/>
              </a:solidFill>
            </a:endParaRPr>
          </a:p>
        </p:txBody>
      </p:sp>
    </p:spTree>
    <p:extLst>
      <p:ext uri="{BB962C8B-B14F-4D97-AF65-F5344CB8AC3E}">
        <p14:creationId xmlns:p14="http://schemas.microsoft.com/office/powerpoint/2010/main" val="3582229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As you can see in this</a:t>
            </a:r>
            <a:r>
              <a:rPr lang="en-US" sz="1200" u="none" baseline="0" dirty="0" smtClean="0"/>
              <a:t> slide membership has declined by almost 100,000 members from 2004.  The drop in membership has resulted in stranded costs.  Stranded costs are created when the payroll base is not as high as the actuary anticipates.  This can result in increased contribution rates to ensure the system is fully funded by 2038.</a:t>
            </a:r>
          </a:p>
          <a:p>
            <a:endParaRPr lang="en-US" dirty="0"/>
          </a:p>
        </p:txBody>
      </p:sp>
      <p:sp>
        <p:nvSpPr>
          <p:cNvPr id="4" name="Slide Number Placeholder 3"/>
          <p:cNvSpPr>
            <a:spLocks noGrp="1"/>
          </p:cNvSpPr>
          <p:nvPr>
            <p:ph type="sldNum" sz="quarter" idx="10"/>
          </p:nvPr>
        </p:nvSpPr>
        <p:spPr/>
        <p:txBody>
          <a:bodyPr/>
          <a:lstStyle/>
          <a:p>
            <a:fld id="{530AA0E1-F2CC-4DF2-8AED-39A8E6B28A5C}" type="slidenum">
              <a:rPr lang="en-US" smtClean="0"/>
              <a:t>27</a:t>
            </a:fld>
            <a:endParaRPr lang="en-US"/>
          </a:p>
        </p:txBody>
      </p:sp>
    </p:spTree>
    <p:extLst>
      <p:ext uri="{BB962C8B-B14F-4D97-AF65-F5344CB8AC3E}">
        <p14:creationId xmlns:p14="http://schemas.microsoft.com/office/powerpoint/2010/main" val="562300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as open ended questions to the audience.</a:t>
            </a:r>
          </a:p>
          <a:p>
            <a:endParaRPr lang="en-US" dirty="0" smtClean="0"/>
          </a:p>
          <a:p>
            <a:r>
              <a:rPr lang="en-US" dirty="0" smtClean="0"/>
              <a:t>These are items that we are continuing to work with the budget office and legislators to ensure</a:t>
            </a:r>
            <a:r>
              <a:rPr lang="en-US" baseline="0" dirty="0" smtClean="0"/>
              <a:t> the system provides a great benefit at a great price</a:t>
            </a:r>
            <a:r>
              <a:rPr lang="en-US" dirty="0" smtClean="0"/>
              <a:t>.</a:t>
            </a:r>
          </a:p>
          <a:p>
            <a:endParaRPr lang="en-US" dirty="0"/>
          </a:p>
        </p:txBody>
      </p:sp>
      <p:sp>
        <p:nvSpPr>
          <p:cNvPr id="4" name="Slide Number Placeholder 3"/>
          <p:cNvSpPr>
            <a:spLocks noGrp="1"/>
          </p:cNvSpPr>
          <p:nvPr>
            <p:ph type="sldNum" sz="quarter" idx="10"/>
          </p:nvPr>
        </p:nvSpPr>
        <p:spPr/>
        <p:txBody>
          <a:bodyPr/>
          <a:lstStyle/>
          <a:p>
            <a:fld id="{530AA0E1-F2CC-4DF2-8AED-39A8E6B28A5C}" type="slidenum">
              <a:rPr lang="en-US" smtClean="0"/>
              <a:t>28</a:t>
            </a:fld>
            <a:endParaRPr lang="en-US"/>
          </a:p>
        </p:txBody>
      </p:sp>
    </p:spTree>
    <p:extLst>
      <p:ext uri="{BB962C8B-B14F-4D97-AF65-F5344CB8AC3E}">
        <p14:creationId xmlns:p14="http://schemas.microsoft.com/office/powerpoint/2010/main" val="976000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RIM is going to be moved to the PSRU website.  The</a:t>
            </a:r>
            <a:r>
              <a:rPr lang="en-US" baseline="0" dirty="0" smtClean="0"/>
              <a:t> RIM should maintain the same look and feel that everyone is familiar with; however, they are going to make some improvements that will allow for easier navigation, ADA compliance, and technical support.</a:t>
            </a:r>
          </a:p>
          <a:p>
            <a:endParaRPr lang="en-US" dirty="0" smtClean="0"/>
          </a:p>
          <a:p>
            <a:r>
              <a:rPr lang="en-US" dirty="0" smtClean="0"/>
              <a:t>Target</a:t>
            </a:r>
            <a:r>
              <a:rPr lang="en-US" baseline="0" dirty="0" smtClean="0"/>
              <a:t>ing late April/early May for transition.</a:t>
            </a:r>
          </a:p>
        </p:txBody>
      </p:sp>
      <p:sp>
        <p:nvSpPr>
          <p:cNvPr id="4" name="Slide Number Placeholder 3"/>
          <p:cNvSpPr>
            <a:spLocks noGrp="1"/>
          </p:cNvSpPr>
          <p:nvPr>
            <p:ph type="sldNum" sz="quarter" idx="10"/>
          </p:nvPr>
        </p:nvSpPr>
        <p:spPr/>
        <p:txBody>
          <a:bodyPr/>
          <a:lstStyle/>
          <a:p>
            <a:fld id="{DDD914BF-F733-4330-9EDB-DE6B4A5587A8}" type="slidenum">
              <a:rPr lang="en-US" smtClean="0"/>
              <a:t>29</a:t>
            </a:fld>
            <a:endParaRPr lang="en-US"/>
          </a:p>
        </p:txBody>
      </p:sp>
    </p:spTree>
    <p:extLst>
      <p:ext uri="{BB962C8B-B14F-4D97-AF65-F5344CB8AC3E}">
        <p14:creationId xmlns:p14="http://schemas.microsoft.com/office/powerpoint/2010/main" val="242237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A0E1-F2CC-4DF2-8AED-39A8E6B28A5C}" type="slidenum">
              <a:rPr lang="en-US" smtClean="0"/>
              <a:t>3</a:t>
            </a:fld>
            <a:endParaRPr lang="en-US"/>
          </a:p>
        </p:txBody>
      </p:sp>
    </p:spTree>
    <p:extLst>
      <p:ext uri="{BB962C8B-B14F-4D97-AF65-F5344CB8AC3E}">
        <p14:creationId xmlns:p14="http://schemas.microsoft.com/office/powerpoint/2010/main" val="621597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r>
              <a:rPr lang="en-US" dirty="0" smtClean="0"/>
              <a:t>ORS has created an Overview and Analysis document that sets forth some of the best arguments for favorable tax treatment.</a:t>
            </a:r>
          </a:p>
          <a:p>
            <a:pPr marL="174698" indent="-174698">
              <a:buFont typeface="Arial" panose="020B0604020202020204" pitchFamily="34" charset="0"/>
              <a:buChar char="•"/>
            </a:pPr>
            <a:r>
              <a:rPr lang="en-US" dirty="0" smtClean="0"/>
              <a:t>In the meantime, ORS has submitted a private letter ruling request to the IRS.</a:t>
            </a:r>
          </a:p>
          <a:p>
            <a:pPr marL="174698" indent="-174698">
              <a:buFont typeface="Arial" panose="020B0604020202020204" pitchFamily="34" charset="0"/>
              <a:buChar char="•"/>
            </a:pPr>
            <a:r>
              <a:rPr lang="en-US" dirty="0" smtClean="0"/>
              <a:t>Reporting units will each have to make their own determination with regard to their federal tax analysis.</a:t>
            </a:r>
          </a:p>
          <a:p>
            <a:pPr marL="174698" indent="-174698">
              <a:buFont typeface="Arial" panose="020B0604020202020204" pitchFamily="34" charset="0"/>
              <a:buChar char="•"/>
            </a:pPr>
            <a:r>
              <a:rPr lang="en-US" dirty="0" smtClean="0"/>
              <a:t>For those reporting units that are advocating for favorable tax treatment on an individual basis, it is anticipated that parts of the Overview and Analysis can be used as they advocate for that position.</a:t>
            </a:r>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31</a:t>
            </a:fld>
            <a:endParaRPr lang="en-US"/>
          </a:p>
        </p:txBody>
      </p:sp>
    </p:spTree>
    <p:extLst>
      <p:ext uri="{BB962C8B-B14F-4D97-AF65-F5344CB8AC3E}">
        <p14:creationId xmlns:p14="http://schemas.microsoft.com/office/powerpoint/2010/main" val="1520720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year of GASB 68 implementation is coming.  I think it is safe to say that we all learned a lot about the new GASB standards.  ORS will again provide audited data by the Office of Auditor General; however, this year we are targeting to release the information in July.</a:t>
            </a:r>
          </a:p>
          <a:p>
            <a:endParaRPr lang="en-US" baseline="0" dirty="0" smtClean="0"/>
          </a:p>
          <a:p>
            <a:r>
              <a:rPr lang="en-US" baseline="0" dirty="0" smtClean="0"/>
              <a:t>The Information will be located again on the PSRU website and we will update the tables with new information.  You can expect a few changes as a result of recently released AICPA guidance on “employer pickup contributions” and the release of detailed deferred inflows and outflow information.</a:t>
            </a:r>
          </a:p>
          <a:p>
            <a:endParaRPr lang="en-US" baseline="0" dirty="0" smtClean="0"/>
          </a:p>
          <a:p>
            <a:r>
              <a:rPr lang="en-US" baseline="0" dirty="0" smtClean="0"/>
              <a:t>We have also been getting a lot of questions on how to handle 147c and 147d payments in regards for GASB 68.  For 2015, 147c payments were applied to the Health Care Trust; however, all of the 147 D payments were applied to the pension trust.  ORS will be including the 147d amount as part of the calculation for </a:t>
            </a:r>
            <a:r>
              <a:rPr lang="en-US" baseline="0" dirty="0" err="1" smtClean="0"/>
              <a:t>proprionate</a:t>
            </a:r>
            <a:r>
              <a:rPr lang="en-US" baseline="0" dirty="0" smtClean="0"/>
              <a:t> share and pension expense.  Again, all of this data will be audited.</a:t>
            </a:r>
          </a:p>
          <a:p>
            <a:endParaRPr lang="en-US" baseline="0" dirty="0" smtClean="0"/>
          </a:p>
          <a:p>
            <a:r>
              <a:rPr lang="en-US" baseline="0" dirty="0" smtClean="0"/>
              <a:t>Now here is where things are start getting tricky, in 2015, 147c payments don’t impact GASB 68 because GASB 68 only affects pensions and all of the 147c money was applied as a healthcare trust payment; however, in 2016, 147c payments will impact both, pensions and healthcare.  School </a:t>
            </a:r>
            <a:r>
              <a:rPr lang="en-US" baseline="0" dirty="0" err="1" smtClean="0"/>
              <a:t>disctricts</a:t>
            </a:r>
            <a:r>
              <a:rPr lang="en-US" baseline="0" dirty="0" smtClean="0"/>
              <a:t> will need to keep this in mind when preparing the yearend financial statements because some of the 147c payment will need to be included as part of the deferred outflows for payments made subsequent to the system’s measurement date.</a:t>
            </a:r>
          </a:p>
          <a:p>
            <a:endParaRPr lang="en-US" baseline="0" dirty="0" smtClean="0"/>
          </a:p>
        </p:txBody>
      </p:sp>
      <p:sp>
        <p:nvSpPr>
          <p:cNvPr id="4" name="Slide Number Placeholder 3"/>
          <p:cNvSpPr>
            <a:spLocks noGrp="1"/>
          </p:cNvSpPr>
          <p:nvPr>
            <p:ph type="sldNum" sz="quarter" idx="10"/>
          </p:nvPr>
        </p:nvSpPr>
        <p:spPr/>
        <p:txBody>
          <a:bodyPr/>
          <a:lstStyle/>
          <a:p>
            <a:fld id="{530AA0E1-F2CC-4DF2-8AED-39A8E6B28A5C}" type="slidenum">
              <a:rPr lang="en-US" smtClean="0"/>
              <a:t>32</a:t>
            </a:fld>
            <a:endParaRPr lang="en-US"/>
          </a:p>
        </p:txBody>
      </p:sp>
    </p:spTree>
    <p:extLst>
      <p:ext uri="{BB962C8B-B14F-4D97-AF65-F5344CB8AC3E}">
        <p14:creationId xmlns:p14="http://schemas.microsoft.com/office/powerpoint/2010/main" val="3569653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OAG has recently arrived onsite at ORS to begin planning the GASB 67 phase of MPSERS’s yearend audit.  This will require our auditors to visit onsite with reporting units to verify census information that is submitted to us.  Districts are selected for testing based on a risk based approach that the OAG determines.  ORS will send an email/letter to those who have been selected for testing.</a:t>
            </a:r>
          </a:p>
          <a:p>
            <a:endParaRPr lang="en-US" baseline="0" dirty="0" smtClean="0"/>
          </a:p>
          <a:p>
            <a:endParaRPr lang="en-US" baseline="0" dirty="0" smtClean="0"/>
          </a:p>
          <a:p>
            <a:r>
              <a:rPr lang="en-US" baseline="0" dirty="0" smtClean="0"/>
              <a:t>These are routine audits that have already been occurring and will continue to occur for the </a:t>
            </a:r>
            <a:r>
              <a:rPr lang="en-US" baseline="0" dirty="0" err="1" smtClean="0"/>
              <a:t>forseeable</a:t>
            </a:r>
            <a:r>
              <a:rPr lang="en-US" baseline="0" dirty="0" smtClean="0"/>
              <a:t> future. </a:t>
            </a:r>
            <a:endParaRPr lang="en-US" dirty="0"/>
          </a:p>
        </p:txBody>
      </p:sp>
      <p:sp>
        <p:nvSpPr>
          <p:cNvPr id="4" name="Slide Number Placeholder 3"/>
          <p:cNvSpPr>
            <a:spLocks noGrp="1"/>
          </p:cNvSpPr>
          <p:nvPr>
            <p:ph type="sldNum" sz="quarter" idx="10"/>
          </p:nvPr>
        </p:nvSpPr>
        <p:spPr/>
        <p:txBody>
          <a:bodyPr/>
          <a:lstStyle/>
          <a:p>
            <a:fld id="{530AA0E1-F2CC-4DF2-8AED-39A8E6B28A5C}" type="slidenum">
              <a:rPr lang="en-US" smtClean="0"/>
              <a:t>33</a:t>
            </a:fld>
            <a:endParaRPr lang="en-US"/>
          </a:p>
        </p:txBody>
      </p:sp>
    </p:spTree>
    <p:extLst>
      <p:ext uri="{BB962C8B-B14F-4D97-AF65-F5344CB8AC3E}">
        <p14:creationId xmlns:p14="http://schemas.microsoft.com/office/powerpoint/2010/main" val="3394224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GASB OPEB is also coming in the future; however, we still have a few years left before the standard needs to be implemented.</a:t>
            </a:r>
          </a:p>
          <a:p>
            <a:endParaRPr lang="en-US" dirty="0" smtClean="0"/>
          </a:p>
          <a:p>
            <a:r>
              <a:rPr lang="en-US" dirty="0" smtClean="0"/>
              <a:t>The standard</a:t>
            </a:r>
            <a:r>
              <a:rPr lang="en-US" baseline="0" dirty="0" smtClean="0"/>
              <a:t> will have a very similar impact that GASB 67 &amp; 68 had.</a:t>
            </a:r>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34</a:t>
            </a:fld>
            <a:endParaRPr lang="en-US"/>
          </a:p>
        </p:txBody>
      </p:sp>
    </p:spTree>
    <p:extLst>
      <p:ext uri="{BB962C8B-B14F-4D97-AF65-F5344CB8AC3E}">
        <p14:creationId xmlns:p14="http://schemas.microsoft.com/office/powerpoint/2010/main" val="977623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AA0E1-F2CC-4DF2-8AED-39A8E6B28A5C}" type="slidenum">
              <a:rPr lang="en-US" smtClean="0"/>
              <a:t>35</a:t>
            </a:fld>
            <a:endParaRPr lang="en-US"/>
          </a:p>
        </p:txBody>
      </p:sp>
    </p:spTree>
    <p:extLst>
      <p:ext uri="{BB962C8B-B14F-4D97-AF65-F5344CB8AC3E}">
        <p14:creationId xmlns:p14="http://schemas.microsoft.com/office/powerpoint/2010/main" val="2525163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marL="176326" indent="-176326">
              <a:buFontTx/>
              <a:buChar char="•"/>
            </a:pPr>
            <a:endParaRPr lang="en-US" altLang="en-US" dirty="0" smtClean="0"/>
          </a:p>
        </p:txBody>
      </p:sp>
      <p:sp>
        <p:nvSpPr>
          <p:cNvPr id="34820" name="Slide Number Placeholder 3"/>
          <p:cNvSpPr>
            <a:spLocks noGrp="1"/>
          </p:cNvSpPr>
          <p:nvPr>
            <p:ph type="sldNum" sz="quarter" idx="5"/>
          </p:nvPr>
        </p:nvSpPr>
        <p:spPr>
          <a:noFill/>
        </p:spPr>
        <p:txBody>
          <a:bodyPr/>
          <a:lstStyle>
            <a:lvl1pPr defTabSz="951186" eaLnBrk="0" hangingPunct="0">
              <a:spcBef>
                <a:spcPct val="30000"/>
              </a:spcBef>
              <a:defRPr sz="1200">
                <a:solidFill>
                  <a:schemeClr val="tx1"/>
                </a:solidFill>
                <a:latin typeface="Times New Roman" panose="02020603050405020304" pitchFamily="18" charset="0"/>
              </a:defRPr>
            </a:lvl1pPr>
            <a:lvl2pPr marL="757066" indent="-291179" defTabSz="951186" eaLnBrk="0" hangingPunct="0">
              <a:spcBef>
                <a:spcPct val="30000"/>
              </a:spcBef>
              <a:defRPr sz="1200">
                <a:solidFill>
                  <a:schemeClr val="tx1"/>
                </a:solidFill>
                <a:latin typeface="Times New Roman" panose="02020603050405020304" pitchFamily="18" charset="0"/>
              </a:defRPr>
            </a:lvl2pPr>
            <a:lvl3pPr marL="1164717" indent="-232943" defTabSz="951186" eaLnBrk="0" hangingPunct="0">
              <a:spcBef>
                <a:spcPct val="30000"/>
              </a:spcBef>
              <a:defRPr sz="1200">
                <a:solidFill>
                  <a:schemeClr val="tx1"/>
                </a:solidFill>
                <a:latin typeface="Times New Roman" panose="02020603050405020304" pitchFamily="18" charset="0"/>
              </a:defRPr>
            </a:lvl3pPr>
            <a:lvl4pPr marL="1630604" indent="-232943" defTabSz="951186" eaLnBrk="0" hangingPunct="0">
              <a:spcBef>
                <a:spcPct val="30000"/>
              </a:spcBef>
              <a:defRPr sz="1200">
                <a:solidFill>
                  <a:schemeClr val="tx1"/>
                </a:solidFill>
                <a:latin typeface="Times New Roman" panose="02020603050405020304" pitchFamily="18" charset="0"/>
              </a:defRPr>
            </a:lvl4pPr>
            <a:lvl5pPr marL="2096491" indent="-232943" defTabSz="951186" eaLnBrk="0" hangingPunct="0">
              <a:spcBef>
                <a:spcPct val="30000"/>
              </a:spcBef>
              <a:defRPr sz="1200">
                <a:solidFill>
                  <a:schemeClr val="tx1"/>
                </a:solidFill>
                <a:latin typeface="Times New Roman" panose="02020603050405020304" pitchFamily="18" charset="0"/>
              </a:defRPr>
            </a:lvl5pPr>
            <a:lvl6pPr marL="2562377" indent="-232943" defTabSz="951186"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51186"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51186"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5118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3F7C53-42C9-4E88-9181-DFFD37C30354}" type="slidenum">
              <a:rPr lang="en-US" altLang="en-US">
                <a:solidFill>
                  <a:prstClr val="black"/>
                </a:solidFill>
              </a:rPr>
              <a:pPr>
                <a:spcBef>
                  <a:spcPct val="0"/>
                </a:spcBef>
              </a:pPr>
              <a:t>36</a:t>
            </a:fld>
            <a:endParaRPr lang="en-US" altLang="en-US">
              <a:solidFill>
                <a:prstClr val="black"/>
              </a:solidFill>
            </a:endParaRPr>
          </a:p>
        </p:txBody>
      </p:sp>
    </p:spTree>
    <p:extLst>
      <p:ext uri="{BB962C8B-B14F-4D97-AF65-F5344CB8AC3E}">
        <p14:creationId xmlns:p14="http://schemas.microsoft.com/office/powerpoint/2010/main" val="1049625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smtClean="0"/>
          </a:p>
        </p:txBody>
      </p:sp>
      <p:sp>
        <p:nvSpPr>
          <p:cNvPr id="35844" name="Slide Number Placeholder 3"/>
          <p:cNvSpPr>
            <a:spLocks noGrp="1"/>
          </p:cNvSpPr>
          <p:nvPr>
            <p:ph type="sldNum" sz="quarter" idx="5"/>
          </p:nvPr>
        </p:nvSpPr>
        <p:spPr>
          <a:noFill/>
        </p:spPr>
        <p:txBody>
          <a:bodyPr/>
          <a:lstStyle>
            <a:lvl1pPr defTabSz="951186" eaLnBrk="0" hangingPunct="0">
              <a:spcBef>
                <a:spcPct val="30000"/>
              </a:spcBef>
              <a:defRPr sz="1200">
                <a:solidFill>
                  <a:schemeClr val="tx1"/>
                </a:solidFill>
                <a:latin typeface="Times New Roman" panose="02020603050405020304" pitchFamily="18" charset="0"/>
              </a:defRPr>
            </a:lvl1pPr>
            <a:lvl2pPr marL="757066" indent="-291179" defTabSz="951186" eaLnBrk="0" hangingPunct="0">
              <a:spcBef>
                <a:spcPct val="30000"/>
              </a:spcBef>
              <a:defRPr sz="1200">
                <a:solidFill>
                  <a:schemeClr val="tx1"/>
                </a:solidFill>
                <a:latin typeface="Times New Roman" panose="02020603050405020304" pitchFamily="18" charset="0"/>
              </a:defRPr>
            </a:lvl2pPr>
            <a:lvl3pPr marL="1164717" indent="-232943" defTabSz="951186" eaLnBrk="0" hangingPunct="0">
              <a:spcBef>
                <a:spcPct val="30000"/>
              </a:spcBef>
              <a:defRPr sz="1200">
                <a:solidFill>
                  <a:schemeClr val="tx1"/>
                </a:solidFill>
                <a:latin typeface="Times New Roman" panose="02020603050405020304" pitchFamily="18" charset="0"/>
              </a:defRPr>
            </a:lvl3pPr>
            <a:lvl4pPr marL="1630604" indent="-232943" defTabSz="951186" eaLnBrk="0" hangingPunct="0">
              <a:spcBef>
                <a:spcPct val="30000"/>
              </a:spcBef>
              <a:defRPr sz="1200">
                <a:solidFill>
                  <a:schemeClr val="tx1"/>
                </a:solidFill>
                <a:latin typeface="Times New Roman" panose="02020603050405020304" pitchFamily="18" charset="0"/>
              </a:defRPr>
            </a:lvl4pPr>
            <a:lvl5pPr marL="2096491" indent="-232943" defTabSz="951186" eaLnBrk="0" hangingPunct="0">
              <a:spcBef>
                <a:spcPct val="30000"/>
              </a:spcBef>
              <a:defRPr sz="1200">
                <a:solidFill>
                  <a:schemeClr val="tx1"/>
                </a:solidFill>
                <a:latin typeface="Times New Roman" panose="02020603050405020304" pitchFamily="18" charset="0"/>
              </a:defRPr>
            </a:lvl5pPr>
            <a:lvl6pPr marL="2562377" indent="-232943" defTabSz="951186"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51186"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51186"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5118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A20EB4-1419-48B8-95B6-2350D48BE310}" type="slidenum">
              <a:rPr lang="en-US" altLang="en-US">
                <a:solidFill>
                  <a:prstClr val="black"/>
                </a:solidFill>
              </a:rPr>
              <a:pPr>
                <a:spcBef>
                  <a:spcPct val="0"/>
                </a:spcBef>
              </a:pPr>
              <a:t>37</a:t>
            </a:fld>
            <a:endParaRPr lang="en-US" altLang="en-US">
              <a:solidFill>
                <a:prstClr val="black"/>
              </a:solidFill>
            </a:endParaRPr>
          </a:p>
        </p:txBody>
      </p:sp>
    </p:spTree>
    <p:extLst>
      <p:ext uri="{BB962C8B-B14F-4D97-AF65-F5344CB8AC3E}">
        <p14:creationId xmlns:p14="http://schemas.microsoft.com/office/powerpoint/2010/main" val="4220778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AA0E1-F2CC-4DF2-8AED-39A8E6B28A5C}" type="slidenum">
              <a:rPr lang="en-US" smtClean="0"/>
              <a:t>38</a:t>
            </a:fld>
            <a:endParaRPr lang="en-US"/>
          </a:p>
        </p:txBody>
      </p:sp>
    </p:spTree>
    <p:extLst>
      <p:ext uri="{BB962C8B-B14F-4D97-AF65-F5344CB8AC3E}">
        <p14:creationId xmlns:p14="http://schemas.microsoft.com/office/powerpoint/2010/main" val="254460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search was national. The choice was local. Please join me in congratulating our colleague Kerrie Vanden Bosch, who has accepted the offer to serve as the new director of 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Since she joined ORS in 2003, Kerrie played key roles in a number of initiatives. She was instrumental in the office’s change-management efforts, process re-engineering, partnership and customer service development, and strategic planning, among others. Her strategic and tactical efforts contributed to ORS’s success. As part of the DTMB team for the design and implementation of more than five major retirement reforms, she helped the department trim long-term liabilities by more than $20 billion.</a:t>
            </a:r>
          </a:p>
          <a:p>
            <a:endParaRPr lang="en-US" dirty="0"/>
          </a:p>
        </p:txBody>
      </p:sp>
      <p:sp>
        <p:nvSpPr>
          <p:cNvPr id="4" name="Slide Number Placeholder 3"/>
          <p:cNvSpPr>
            <a:spLocks noGrp="1"/>
          </p:cNvSpPr>
          <p:nvPr>
            <p:ph type="sldNum" sz="quarter" idx="10"/>
          </p:nvPr>
        </p:nvSpPr>
        <p:spPr/>
        <p:txBody>
          <a:bodyPr/>
          <a:lstStyle/>
          <a:p>
            <a:fld id="{530AA0E1-F2CC-4DF2-8AED-39A8E6B28A5C}" type="slidenum">
              <a:rPr lang="en-US" smtClean="0"/>
              <a:t>4</a:t>
            </a:fld>
            <a:endParaRPr lang="en-US"/>
          </a:p>
        </p:txBody>
      </p:sp>
    </p:spTree>
    <p:extLst>
      <p:ext uri="{BB962C8B-B14F-4D97-AF65-F5344CB8AC3E}">
        <p14:creationId xmlns:p14="http://schemas.microsoft.com/office/powerpoint/2010/main" val="427126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51134" eaLnBrk="0" hangingPunct="0">
              <a:spcBef>
                <a:spcPct val="30000"/>
              </a:spcBef>
              <a:defRPr sz="1200">
                <a:solidFill>
                  <a:schemeClr val="tx1"/>
                </a:solidFill>
                <a:latin typeface="Times New Roman" panose="02020603050405020304" pitchFamily="18" charset="0"/>
              </a:defRPr>
            </a:lvl1pPr>
            <a:lvl2pPr marL="757024" indent="-291163" defTabSz="951134" eaLnBrk="0" hangingPunct="0">
              <a:spcBef>
                <a:spcPct val="30000"/>
              </a:spcBef>
              <a:defRPr sz="1200">
                <a:solidFill>
                  <a:schemeClr val="tx1"/>
                </a:solidFill>
                <a:latin typeface="Times New Roman" panose="02020603050405020304" pitchFamily="18" charset="0"/>
              </a:defRPr>
            </a:lvl2pPr>
            <a:lvl3pPr marL="1164653" indent="-232930" defTabSz="951134" eaLnBrk="0" hangingPunct="0">
              <a:spcBef>
                <a:spcPct val="30000"/>
              </a:spcBef>
              <a:defRPr sz="1200">
                <a:solidFill>
                  <a:schemeClr val="tx1"/>
                </a:solidFill>
                <a:latin typeface="Times New Roman" panose="02020603050405020304" pitchFamily="18" charset="0"/>
              </a:defRPr>
            </a:lvl3pPr>
            <a:lvl4pPr marL="1630514" indent="-232930" defTabSz="951134" eaLnBrk="0" hangingPunct="0">
              <a:spcBef>
                <a:spcPct val="30000"/>
              </a:spcBef>
              <a:defRPr sz="1200">
                <a:solidFill>
                  <a:schemeClr val="tx1"/>
                </a:solidFill>
                <a:latin typeface="Times New Roman" panose="02020603050405020304" pitchFamily="18" charset="0"/>
              </a:defRPr>
            </a:lvl4pPr>
            <a:lvl5pPr marL="2096375" indent="-232930" defTabSz="951134" eaLnBrk="0" hangingPunct="0">
              <a:spcBef>
                <a:spcPct val="30000"/>
              </a:spcBef>
              <a:defRPr sz="1200">
                <a:solidFill>
                  <a:schemeClr val="tx1"/>
                </a:solidFill>
                <a:latin typeface="Times New Roman" panose="02020603050405020304" pitchFamily="18" charset="0"/>
              </a:defRPr>
            </a:lvl5pPr>
            <a:lvl6pPr marL="2562236" indent="-232930" defTabSz="951134" eaLnBrk="0" fontAlgn="base" hangingPunct="0">
              <a:spcBef>
                <a:spcPct val="30000"/>
              </a:spcBef>
              <a:spcAft>
                <a:spcPct val="0"/>
              </a:spcAft>
              <a:defRPr sz="1200">
                <a:solidFill>
                  <a:schemeClr val="tx1"/>
                </a:solidFill>
                <a:latin typeface="Times New Roman" panose="02020603050405020304" pitchFamily="18" charset="0"/>
              </a:defRPr>
            </a:lvl6pPr>
            <a:lvl7pPr marL="3028096" indent="-232930" defTabSz="951134" eaLnBrk="0" fontAlgn="base" hangingPunct="0">
              <a:spcBef>
                <a:spcPct val="30000"/>
              </a:spcBef>
              <a:spcAft>
                <a:spcPct val="0"/>
              </a:spcAft>
              <a:defRPr sz="1200">
                <a:solidFill>
                  <a:schemeClr val="tx1"/>
                </a:solidFill>
                <a:latin typeface="Times New Roman" panose="02020603050405020304" pitchFamily="18" charset="0"/>
              </a:defRPr>
            </a:lvl7pPr>
            <a:lvl8pPr marL="3493957" indent="-232930" defTabSz="951134" eaLnBrk="0" fontAlgn="base" hangingPunct="0">
              <a:spcBef>
                <a:spcPct val="30000"/>
              </a:spcBef>
              <a:spcAft>
                <a:spcPct val="0"/>
              </a:spcAft>
              <a:defRPr sz="1200">
                <a:solidFill>
                  <a:schemeClr val="tx1"/>
                </a:solidFill>
                <a:latin typeface="Times New Roman" panose="02020603050405020304" pitchFamily="18" charset="0"/>
              </a:defRPr>
            </a:lvl8pPr>
            <a:lvl9pPr marL="3959819" indent="-232930" defTabSz="95113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160D81-3EC2-47C7-9555-8FC720E7CE6D}" type="slidenum">
              <a:rPr lang="en-US" altLang="en-US"/>
              <a:pPr>
                <a:spcBef>
                  <a:spcPct val="0"/>
                </a:spcBef>
              </a:pPr>
              <a:t>5</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r>
              <a:rPr lang="en-US" altLang="en-US" dirty="0" smtClean="0"/>
              <a:t>MPSERS</a:t>
            </a:r>
          </a:p>
          <a:p>
            <a:r>
              <a:rPr lang="en-US" altLang="en-US" dirty="0" smtClean="0"/>
              <a:t>SERS</a:t>
            </a:r>
          </a:p>
          <a:p>
            <a:r>
              <a:rPr lang="en-US" altLang="en-US" dirty="0" smtClean="0"/>
              <a:t>SPRS</a:t>
            </a:r>
          </a:p>
          <a:p>
            <a:r>
              <a:rPr lang="en-US" altLang="en-US" dirty="0" smtClean="0"/>
              <a:t>JRS</a:t>
            </a:r>
          </a:p>
          <a:p>
            <a:r>
              <a:rPr lang="en-US" altLang="en-US" dirty="0" smtClean="0"/>
              <a:t>MRS</a:t>
            </a:r>
          </a:p>
        </p:txBody>
      </p:sp>
    </p:spTree>
    <p:extLst>
      <p:ext uri="{BB962C8B-B14F-4D97-AF65-F5344CB8AC3E}">
        <p14:creationId xmlns:p14="http://schemas.microsoft.com/office/powerpoint/2010/main" val="236125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51134" eaLnBrk="0" hangingPunct="0">
              <a:spcBef>
                <a:spcPct val="30000"/>
              </a:spcBef>
              <a:defRPr sz="1200">
                <a:solidFill>
                  <a:schemeClr val="tx1"/>
                </a:solidFill>
                <a:latin typeface="Times New Roman" panose="02020603050405020304" pitchFamily="18" charset="0"/>
              </a:defRPr>
            </a:lvl1pPr>
            <a:lvl2pPr marL="757024" indent="-291163" defTabSz="951134" eaLnBrk="0" hangingPunct="0">
              <a:spcBef>
                <a:spcPct val="30000"/>
              </a:spcBef>
              <a:defRPr sz="1200">
                <a:solidFill>
                  <a:schemeClr val="tx1"/>
                </a:solidFill>
                <a:latin typeface="Times New Roman" panose="02020603050405020304" pitchFamily="18" charset="0"/>
              </a:defRPr>
            </a:lvl2pPr>
            <a:lvl3pPr marL="1164653" indent="-232930" defTabSz="951134" eaLnBrk="0" hangingPunct="0">
              <a:spcBef>
                <a:spcPct val="30000"/>
              </a:spcBef>
              <a:defRPr sz="1200">
                <a:solidFill>
                  <a:schemeClr val="tx1"/>
                </a:solidFill>
                <a:latin typeface="Times New Roman" panose="02020603050405020304" pitchFamily="18" charset="0"/>
              </a:defRPr>
            </a:lvl3pPr>
            <a:lvl4pPr marL="1630514" indent="-232930" defTabSz="951134" eaLnBrk="0" hangingPunct="0">
              <a:spcBef>
                <a:spcPct val="30000"/>
              </a:spcBef>
              <a:defRPr sz="1200">
                <a:solidFill>
                  <a:schemeClr val="tx1"/>
                </a:solidFill>
                <a:latin typeface="Times New Roman" panose="02020603050405020304" pitchFamily="18" charset="0"/>
              </a:defRPr>
            </a:lvl4pPr>
            <a:lvl5pPr marL="2096375" indent="-232930" defTabSz="951134" eaLnBrk="0" hangingPunct="0">
              <a:spcBef>
                <a:spcPct val="30000"/>
              </a:spcBef>
              <a:defRPr sz="1200">
                <a:solidFill>
                  <a:schemeClr val="tx1"/>
                </a:solidFill>
                <a:latin typeface="Times New Roman" panose="02020603050405020304" pitchFamily="18" charset="0"/>
              </a:defRPr>
            </a:lvl5pPr>
            <a:lvl6pPr marL="2562236" indent="-232930" defTabSz="951134" eaLnBrk="0" fontAlgn="base" hangingPunct="0">
              <a:spcBef>
                <a:spcPct val="30000"/>
              </a:spcBef>
              <a:spcAft>
                <a:spcPct val="0"/>
              </a:spcAft>
              <a:defRPr sz="1200">
                <a:solidFill>
                  <a:schemeClr val="tx1"/>
                </a:solidFill>
                <a:latin typeface="Times New Roman" panose="02020603050405020304" pitchFamily="18" charset="0"/>
              </a:defRPr>
            </a:lvl6pPr>
            <a:lvl7pPr marL="3028096" indent="-232930" defTabSz="951134" eaLnBrk="0" fontAlgn="base" hangingPunct="0">
              <a:spcBef>
                <a:spcPct val="30000"/>
              </a:spcBef>
              <a:spcAft>
                <a:spcPct val="0"/>
              </a:spcAft>
              <a:defRPr sz="1200">
                <a:solidFill>
                  <a:schemeClr val="tx1"/>
                </a:solidFill>
                <a:latin typeface="Times New Roman" panose="02020603050405020304" pitchFamily="18" charset="0"/>
              </a:defRPr>
            </a:lvl7pPr>
            <a:lvl8pPr marL="3493957" indent="-232930" defTabSz="951134" eaLnBrk="0" fontAlgn="base" hangingPunct="0">
              <a:spcBef>
                <a:spcPct val="30000"/>
              </a:spcBef>
              <a:spcAft>
                <a:spcPct val="0"/>
              </a:spcAft>
              <a:defRPr sz="1200">
                <a:solidFill>
                  <a:schemeClr val="tx1"/>
                </a:solidFill>
                <a:latin typeface="Times New Roman" panose="02020603050405020304" pitchFamily="18" charset="0"/>
              </a:defRPr>
            </a:lvl8pPr>
            <a:lvl9pPr marL="3959819" indent="-232930" defTabSz="95113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82D0F6-9A26-4A5E-A763-8D899A49AD59}" type="slidenum">
              <a:rPr lang="en-US" altLang="en-US"/>
              <a:pPr>
                <a:spcBef>
                  <a:spcPct val="0"/>
                </a:spcBef>
              </a:pPr>
              <a:t>6</a:t>
            </a:fld>
            <a:endParaRPr lang="en-US" altLang="en-US"/>
          </a:p>
        </p:txBody>
      </p:sp>
      <p:sp>
        <p:nvSpPr>
          <p:cNvPr id="28675" name="Rectangle 2050"/>
          <p:cNvSpPr>
            <a:spLocks noGrp="1" noRot="1" noChangeAspect="1" noChangeArrowheads="1" noTextEdit="1"/>
          </p:cNvSpPr>
          <p:nvPr>
            <p:ph type="sldImg"/>
          </p:nvPr>
        </p:nvSpPr>
        <p:spPr>
          <a:ln/>
        </p:spPr>
      </p:sp>
      <p:sp>
        <p:nvSpPr>
          <p:cNvPr id="28676" name="Rectangle 2051"/>
          <p:cNvSpPr>
            <a:spLocks noGrp="1" noChangeArrowheads="1"/>
          </p:cNvSpPr>
          <p:nvPr>
            <p:ph type="body" idx="1"/>
          </p:nvPr>
        </p:nvSpPr>
        <p:spPr>
          <a:noFill/>
        </p:spPr>
        <p:txBody>
          <a:bodyPr/>
          <a:lstStyle/>
          <a:p>
            <a:pPr marL="0" lvl="2"/>
            <a:r>
              <a:rPr lang="en-US" altLang="en-US" dirty="0" smtClean="0"/>
              <a:t>Numbers include DB/Pension</a:t>
            </a:r>
            <a:r>
              <a:rPr lang="en-US" altLang="en-US" baseline="0" dirty="0" smtClean="0"/>
              <a:t> Plus and DC (rounded down to nearest hundred).</a:t>
            </a:r>
          </a:p>
          <a:p>
            <a:pPr marL="174698" lvl="2" indent="-174698">
              <a:buFont typeface="Arial" panose="020B0604020202020204" pitchFamily="34" charset="0"/>
              <a:buChar char="•"/>
            </a:pPr>
            <a:r>
              <a:rPr lang="en-US" dirty="0"/>
              <a:t>MPSERS</a:t>
            </a:r>
            <a:endParaRPr lang="en-US" sz="1400" dirty="0"/>
          </a:p>
          <a:p>
            <a:pPr marL="640559" lvl="3" indent="-174698">
              <a:buFont typeface="Arial" panose="020B0604020202020204" pitchFamily="34" charset="0"/>
              <a:buChar char="•"/>
            </a:pPr>
            <a:r>
              <a:rPr lang="en-US" dirty="0"/>
              <a:t>Active: 228,419</a:t>
            </a:r>
            <a:endParaRPr lang="en-US" sz="1400" dirty="0"/>
          </a:p>
          <a:p>
            <a:pPr marL="640559" lvl="3" indent="-174698">
              <a:buFont typeface="Arial" panose="020B0604020202020204" pitchFamily="34" charset="0"/>
              <a:buChar char="•"/>
            </a:pPr>
            <a:r>
              <a:rPr lang="en-US" dirty="0"/>
              <a:t>Retired: 207,651</a:t>
            </a:r>
            <a:endParaRPr lang="en-US" sz="1400" dirty="0"/>
          </a:p>
          <a:p>
            <a:pPr marL="640559" lvl="3" indent="-174698">
              <a:buFont typeface="Arial" panose="020B0604020202020204" pitchFamily="34" charset="0"/>
              <a:buChar char="•"/>
            </a:pPr>
            <a:r>
              <a:rPr lang="en-US" dirty="0"/>
              <a:t>DC</a:t>
            </a:r>
            <a:endParaRPr lang="en-US" sz="1400" dirty="0"/>
          </a:p>
          <a:p>
            <a:pPr marL="1106420" lvl="4" indent="-174698">
              <a:buFont typeface="Arial" panose="020B0604020202020204" pitchFamily="34" charset="0"/>
              <a:buChar char="•"/>
            </a:pPr>
            <a:r>
              <a:rPr lang="en-US" dirty="0"/>
              <a:t>Active: 6,337</a:t>
            </a:r>
            <a:endParaRPr lang="en-US" sz="1400" dirty="0"/>
          </a:p>
          <a:p>
            <a:pPr marL="1106420" lvl="4" indent="-174698">
              <a:buFont typeface="Arial" panose="020B0604020202020204" pitchFamily="34" charset="0"/>
              <a:buChar char="•"/>
            </a:pPr>
            <a:r>
              <a:rPr lang="en-US" dirty="0"/>
              <a:t>Retired: 0</a:t>
            </a:r>
            <a:endParaRPr lang="en-US" sz="1400" dirty="0"/>
          </a:p>
          <a:p>
            <a:pPr marL="0" lvl="2"/>
            <a:endParaRPr lang="en-US" altLang="en-US" dirty="0" smtClean="0"/>
          </a:p>
        </p:txBody>
      </p:sp>
    </p:spTree>
    <p:extLst>
      <p:ext uri="{BB962C8B-B14F-4D97-AF65-F5344CB8AC3E}">
        <p14:creationId xmlns:p14="http://schemas.microsoft.com/office/powerpoint/2010/main" val="50937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1723">
              <a:defRPr/>
            </a:pPr>
            <a:r>
              <a:rPr lang="en-US" altLang="en-US" dirty="0" smtClean="0"/>
              <a:t>Numbers include DB/Pension</a:t>
            </a:r>
            <a:r>
              <a:rPr lang="en-US" altLang="en-US" baseline="0" dirty="0" smtClean="0"/>
              <a:t> Plus and DC (rounded down to nearest hundred).</a:t>
            </a:r>
            <a:endParaRPr lang="en-US" altLang="en-US" dirty="0" smtClean="0"/>
          </a:p>
          <a:p>
            <a:pPr marL="174698" lvl="2" indent="-174698">
              <a:buFont typeface="Arial" panose="020B0604020202020204" pitchFamily="34" charset="0"/>
              <a:buChar char="•"/>
            </a:pPr>
            <a:r>
              <a:rPr lang="en-US" altLang="en-US" dirty="0" smtClean="0"/>
              <a:t>SERS</a:t>
            </a:r>
          </a:p>
          <a:p>
            <a:pPr marL="640559" lvl="3" indent="-174698">
              <a:buFont typeface="Arial" panose="020B0604020202020204" pitchFamily="34" charset="0"/>
              <a:buChar char="•"/>
            </a:pPr>
            <a:r>
              <a:rPr lang="en-US" altLang="en-US" dirty="0" smtClean="0"/>
              <a:t>Active: 18,010</a:t>
            </a:r>
          </a:p>
          <a:p>
            <a:pPr marL="640559" lvl="3" indent="-174698">
              <a:buFont typeface="Arial" panose="020B0604020202020204" pitchFamily="34" charset="0"/>
              <a:buChar char="•"/>
            </a:pPr>
            <a:r>
              <a:rPr lang="en-US" altLang="en-US" dirty="0" smtClean="0"/>
              <a:t>Retired: 58,453</a:t>
            </a:r>
          </a:p>
          <a:p>
            <a:pPr marL="640559" lvl="3" indent="-174698">
              <a:buFont typeface="Arial" panose="020B0604020202020204" pitchFamily="34" charset="0"/>
              <a:buChar char="•"/>
            </a:pPr>
            <a:r>
              <a:rPr lang="en-US" altLang="en-US" dirty="0" smtClean="0"/>
              <a:t>DC:</a:t>
            </a:r>
          </a:p>
          <a:p>
            <a:pPr marL="1106420" lvl="4" indent="-174698">
              <a:buFont typeface="Arial" panose="020B0604020202020204" pitchFamily="34" charset="0"/>
              <a:buChar char="•"/>
            </a:pPr>
            <a:r>
              <a:rPr lang="en-US" altLang="en-US" dirty="0" smtClean="0"/>
              <a:t>Active: 36,012</a:t>
            </a:r>
          </a:p>
          <a:p>
            <a:pPr marL="1106420" lvl="4" indent="-174698">
              <a:buFont typeface="Arial" panose="020B0604020202020204" pitchFamily="34" charset="0"/>
              <a:buChar char="•"/>
            </a:pPr>
            <a:r>
              <a:rPr lang="en-US" altLang="en-US" dirty="0" smtClean="0"/>
              <a:t>Retired: 8,579</a:t>
            </a:r>
          </a:p>
          <a:p>
            <a:pPr marL="174698" lvl="2" indent="-174698">
              <a:buFont typeface="Arial" panose="020B0604020202020204" pitchFamily="34" charset="0"/>
              <a:buChar char="•"/>
            </a:pPr>
            <a:r>
              <a:rPr lang="en-US" altLang="en-US" dirty="0" smtClean="0"/>
              <a:t>SPRS</a:t>
            </a:r>
          </a:p>
          <a:p>
            <a:pPr marL="640559" lvl="3" indent="-174698">
              <a:buFont typeface="Arial" panose="020B0604020202020204" pitchFamily="34" charset="0"/>
              <a:buChar char="•"/>
            </a:pPr>
            <a:r>
              <a:rPr lang="en-US" altLang="en-US" dirty="0" smtClean="0"/>
              <a:t>Active: 1,852</a:t>
            </a:r>
          </a:p>
          <a:p>
            <a:pPr marL="640559" lvl="3" indent="-174698">
              <a:buFont typeface="Arial" panose="020B0604020202020204" pitchFamily="34" charset="0"/>
              <a:buChar char="•"/>
            </a:pPr>
            <a:r>
              <a:rPr lang="en-US" altLang="en-US" dirty="0" smtClean="0"/>
              <a:t>Retired: 2,987</a:t>
            </a:r>
          </a:p>
          <a:p>
            <a:pPr marL="640559" lvl="3" indent="-174698">
              <a:buFont typeface="Arial" panose="020B0604020202020204" pitchFamily="34" charset="0"/>
              <a:buChar char="•"/>
            </a:pPr>
            <a:r>
              <a:rPr lang="en-US" altLang="en-US" dirty="0" smtClean="0"/>
              <a:t>DC: 0</a:t>
            </a:r>
          </a:p>
          <a:p>
            <a:pPr marL="174698" lvl="2" indent="-174698">
              <a:buFont typeface="Arial" panose="020B0604020202020204" pitchFamily="34" charset="0"/>
              <a:buChar char="•"/>
            </a:pPr>
            <a:r>
              <a:rPr lang="en-US" altLang="en-US" dirty="0" smtClean="0"/>
              <a:t>JRS</a:t>
            </a:r>
          </a:p>
          <a:p>
            <a:pPr marL="640559" lvl="3" indent="-174698">
              <a:buFont typeface="Arial" panose="020B0604020202020204" pitchFamily="34" charset="0"/>
              <a:buChar char="•"/>
            </a:pPr>
            <a:r>
              <a:rPr lang="en-US" altLang="en-US" dirty="0" smtClean="0"/>
              <a:t>Active: 134</a:t>
            </a:r>
          </a:p>
          <a:p>
            <a:pPr marL="640559" lvl="3" indent="-174698">
              <a:buFont typeface="Arial" panose="020B0604020202020204" pitchFamily="34" charset="0"/>
              <a:buChar char="•"/>
            </a:pPr>
            <a:r>
              <a:rPr lang="en-US" altLang="en-US" dirty="0" smtClean="0"/>
              <a:t>Retired: 560</a:t>
            </a:r>
          </a:p>
          <a:p>
            <a:pPr marL="640559" lvl="3" indent="-174698">
              <a:buFont typeface="Arial" panose="020B0604020202020204" pitchFamily="34" charset="0"/>
              <a:buChar char="•"/>
            </a:pPr>
            <a:r>
              <a:rPr lang="en-US" altLang="en-US" dirty="0" smtClean="0"/>
              <a:t>DC</a:t>
            </a:r>
          </a:p>
          <a:p>
            <a:pPr marL="1106420" lvl="4" indent="-174698">
              <a:buFont typeface="Arial" panose="020B0604020202020204" pitchFamily="34" charset="0"/>
              <a:buChar char="•"/>
            </a:pPr>
            <a:r>
              <a:rPr lang="en-US" altLang="en-US" dirty="0" smtClean="0"/>
              <a:t>Active: 449</a:t>
            </a:r>
          </a:p>
          <a:p>
            <a:pPr marL="1106420" lvl="4" indent="-174698">
              <a:buFont typeface="Arial" panose="020B0604020202020204" pitchFamily="34" charset="0"/>
              <a:buChar char="•"/>
            </a:pPr>
            <a:r>
              <a:rPr lang="en-US" altLang="en-US" dirty="0" smtClean="0"/>
              <a:t>Retired: 62</a:t>
            </a:r>
          </a:p>
          <a:p>
            <a:pPr marL="174698" lvl="2" indent="-174698">
              <a:buFont typeface="Arial" panose="020B0604020202020204" pitchFamily="34" charset="0"/>
              <a:buChar char="•"/>
            </a:pPr>
            <a:r>
              <a:rPr lang="en-US" altLang="en-US" dirty="0" smtClean="0"/>
              <a:t>MRS</a:t>
            </a:r>
          </a:p>
          <a:p>
            <a:pPr marL="640559" lvl="3" indent="-174698">
              <a:buFont typeface="Arial" panose="020B0604020202020204" pitchFamily="34" charset="0"/>
              <a:buChar char="•"/>
            </a:pPr>
            <a:r>
              <a:rPr lang="en-US" altLang="en-US" dirty="0" smtClean="0"/>
              <a:t>Active: 10,504 (unofficial and unaudited)</a:t>
            </a:r>
          </a:p>
          <a:p>
            <a:pPr marL="640559" lvl="3" indent="-174698">
              <a:buFont typeface="Arial" panose="020B0604020202020204" pitchFamily="34" charset="0"/>
              <a:buChar char="•"/>
            </a:pPr>
            <a:r>
              <a:rPr lang="en-US" altLang="en-US" dirty="0" smtClean="0"/>
              <a:t>Retirees: 457 (unofficial and unaudited)</a:t>
            </a:r>
          </a:p>
          <a:p>
            <a:pPr marL="640559" lvl="3" indent="-174698">
              <a:buFont typeface="Arial" panose="020B0604020202020204" pitchFamily="34" charset="0"/>
              <a:buChar char="•"/>
            </a:pPr>
            <a:r>
              <a:rPr lang="en-US" altLang="en-US" dirty="0" smtClean="0"/>
              <a:t>DC: 0</a:t>
            </a:r>
          </a:p>
          <a:p>
            <a:endParaRPr lang="en-US" dirty="0"/>
          </a:p>
        </p:txBody>
      </p:sp>
      <p:sp>
        <p:nvSpPr>
          <p:cNvPr id="4" name="Slide Number Placeholder 3"/>
          <p:cNvSpPr>
            <a:spLocks noGrp="1"/>
          </p:cNvSpPr>
          <p:nvPr>
            <p:ph type="sldNum" sz="quarter" idx="10"/>
          </p:nvPr>
        </p:nvSpPr>
        <p:spPr/>
        <p:txBody>
          <a:bodyPr/>
          <a:lstStyle/>
          <a:p>
            <a:fld id="{DDD914BF-F733-4330-9EDB-DE6B4A5587A8}" type="slidenum">
              <a:rPr lang="en-US" smtClean="0"/>
              <a:t>7</a:t>
            </a:fld>
            <a:endParaRPr lang="en-US"/>
          </a:p>
        </p:txBody>
      </p:sp>
    </p:spTree>
    <p:extLst>
      <p:ext uri="{BB962C8B-B14F-4D97-AF65-F5344CB8AC3E}">
        <p14:creationId xmlns:p14="http://schemas.microsoft.com/office/powerpoint/2010/main" val="67862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ORS has also been working hard to on</a:t>
            </a:r>
            <a:r>
              <a:rPr lang="en-US" baseline="0" dirty="0" smtClean="0"/>
              <a:t> its Healthcare Service.  Our mission is to maintain a quality healthcare plan that is affordable to both the member and the school districts that employ them.  We want to make sure that the product we provide helps employers attract the best talent and provide the ability to retain that talent… all while keeping it affordable.</a:t>
            </a:r>
          </a:p>
          <a:p>
            <a:endParaRPr lang="en-US" baseline="0" dirty="0" smtClean="0"/>
          </a:p>
          <a:p>
            <a:r>
              <a:rPr lang="en-US" baseline="0" dirty="0" smtClean="0"/>
              <a:t>In order to meet this mission we have a quality goal and a cost goal.</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30AA0E1-F2CC-4DF2-8AED-39A8E6B28A5C}" type="slidenum">
              <a:rPr lang="en-US" smtClean="0"/>
              <a:t>8</a:t>
            </a:fld>
            <a:endParaRPr lang="en-US"/>
          </a:p>
        </p:txBody>
      </p:sp>
    </p:spTree>
    <p:extLst>
      <p:ext uri="{BB962C8B-B14F-4D97-AF65-F5344CB8AC3E}">
        <p14:creationId xmlns:p14="http://schemas.microsoft.com/office/powerpoint/2010/main" val="377336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dirty="0" smtClean="0"/>
              <a:t>With</a:t>
            </a:r>
            <a:r>
              <a:rPr lang="en-US" altLang="en-US" baseline="0" dirty="0" smtClean="0"/>
              <a:t> keeping our </a:t>
            </a:r>
            <a:r>
              <a:rPr lang="en-US" altLang="en-US" baseline="0" dirty="0" err="1" smtClean="0"/>
              <a:t>qualitity</a:t>
            </a:r>
            <a:r>
              <a:rPr lang="en-US" altLang="en-US" baseline="0" dirty="0" smtClean="0"/>
              <a:t> and cost goal in mind here is a quick summary of some of the actions we have taken over some of the previous years.</a:t>
            </a:r>
          </a:p>
          <a:p>
            <a:endParaRPr lang="en-US" altLang="en-US" baseline="0" dirty="0" smtClean="0"/>
          </a:p>
          <a:p>
            <a:pPr marL="228600" indent="-228600">
              <a:buAutoNum type="arabicParenR"/>
            </a:pPr>
            <a:r>
              <a:rPr lang="en-US" altLang="en-US" baseline="0" dirty="0" smtClean="0"/>
              <a:t>Last year we had benefit additions and coverage updates that lead to reductions and avoidance of costs.</a:t>
            </a:r>
          </a:p>
          <a:p>
            <a:pPr marL="228600" indent="-228600">
              <a:buAutoNum type="arabicParenR"/>
            </a:pPr>
            <a:r>
              <a:rPr lang="en-US" altLang="en-US" baseline="0" dirty="0" smtClean="0"/>
              <a:t>In 2014, we expanded the Dental PPO Network</a:t>
            </a:r>
          </a:p>
          <a:p>
            <a:pPr marL="228600" indent="-228600">
              <a:buAutoNum type="arabicParenR"/>
            </a:pPr>
            <a:r>
              <a:rPr lang="en-US" altLang="en-US" baseline="0" dirty="0" smtClean="0"/>
              <a:t>In 2013 we implemented Public Act 300</a:t>
            </a:r>
          </a:p>
          <a:p>
            <a:pPr marL="228600" indent="-228600">
              <a:buAutoNum type="arabicParenR"/>
            </a:pPr>
            <a:r>
              <a:rPr lang="en-US" altLang="en-US" baseline="0" dirty="0" smtClean="0"/>
              <a:t>In 2012, we implemented the Employer Group Waiver Plan which resulted in savings in the millions.</a:t>
            </a:r>
          </a:p>
          <a:p>
            <a:pPr marL="228600" indent="-228600">
              <a:buAutoNum type="arabicParenR"/>
            </a:pPr>
            <a:r>
              <a:rPr lang="en-US" altLang="en-US" baseline="0" dirty="0" smtClean="0"/>
              <a:t>And so on and so on…</a:t>
            </a:r>
          </a:p>
          <a:p>
            <a:pPr marL="228600" indent="-228600">
              <a:buAutoNum type="arabicParenR"/>
            </a:pPr>
            <a:endParaRPr lang="en-US" altLang="en-US" baseline="0" dirty="0" smtClean="0"/>
          </a:p>
          <a:p>
            <a:pPr marL="0" indent="0">
              <a:buNone/>
            </a:pPr>
            <a:r>
              <a:rPr lang="en-US" altLang="en-US" baseline="0" dirty="0" smtClean="0"/>
              <a:t>So every year we are looking to make major impacts to improve quality and cost.</a:t>
            </a:r>
            <a:endParaRPr lang="en-US" altLang="en-US" dirty="0" smtClean="0"/>
          </a:p>
        </p:txBody>
      </p:sp>
      <p:sp>
        <p:nvSpPr>
          <p:cNvPr id="32772" name="Slide Number Placeholder 3"/>
          <p:cNvSpPr>
            <a:spLocks noGrp="1"/>
          </p:cNvSpPr>
          <p:nvPr>
            <p:ph type="sldNum" sz="quarter" idx="5"/>
          </p:nvPr>
        </p:nvSpPr>
        <p:spPr>
          <a:noFill/>
        </p:spPr>
        <p:txBody>
          <a:bodyPr/>
          <a:lstStyle>
            <a:lvl1pPr defTabSz="951134" eaLnBrk="0" hangingPunct="0">
              <a:spcBef>
                <a:spcPct val="30000"/>
              </a:spcBef>
              <a:defRPr sz="1200">
                <a:solidFill>
                  <a:schemeClr val="tx1"/>
                </a:solidFill>
                <a:latin typeface="Times New Roman" panose="02020603050405020304" pitchFamily="18" charset="0"/>
              </a:defRPr>
            </a:lvl1pPr>
            <a:lvl2pPr marL="757024" indent="-291163" defTabSz="951134" eaLnBrk="0" hangingPunct="0">
              <a:spcBef>
                <a:spcPct val="30000"/>
              </a:spcBef>
              <a:defRPr sz="1200">
                <a:solidFill>
                  <a:schemeClr val="tx1"/>
                </a:solidFill>
                <a:latin typeface="Times New Roman" panose="02020603050405020304" pitchFamily="18" charset="0"/>
              </a:defRPr>
            </a:lvl2pPr>
            <a:lvl3pPr marL="1164653" indent="-232930" defTabSz="951134" eaLnBrk="0" hangingPunct="0">
              <a:spcBef>
                <a:spcPct val="30000"/>
              </a:spcBef>
              <a:defRPr sz="1200">
                <a:solidFill>
                  <a:schemeClr val="tx1"/>
                </a:solidFill>
                <a:latin typeface="Times New Roman" panose="02020603050405020304" pitchFamily="18" charset="0"/>
              </a:defRPr>
            </a:lvl3pPr>
            <a:lvl4pPr marL="1630514" indent="-232930" defTabSz="951134" eaLnBrk="0" hangingPunct="0">
              <a:spcBef>
                <a:spcPct val="30000"/>
              </a:spcBef>
              <a:defRPr sz="1200">
                <a:solidFill>
                  <a:schemeClr val="tx1"/>
                </a:solidFill>
                <a:latin typeface="Times New Roman" panose="02020603050405020304" pitchFamily="18" charset="0"/>
              </a:defRPr>
            </a:lvl4pPr>
            <a:lvl5pPr marL="2096375" indent="-232930" defTabSz="951134" eaLnBrk="0" hangingPunct="0">
              <a:spcBef>
                <a:spcPct val="30000"/>
              </a:spcBef>
              <a:defRPr sz="1200">
                <a:solidFill>
                  <a:schemeClr val="tx1"/>
                </a:solidFill>
                <a:latin typeface="Times New Roman" panose="02020603050405020304" pitchFamily="18" charset="0"/>
              </a:defRPr>
            </a:lvl5pPr>
            <a:lvl6pPr marL="2562236" indent="-232930" defTabSz="951134" eaLnBrk="0" fontAlgn="base" hangingPunct="0">
              <a:spcBef>
                <a:spcPct val="30000"/>
              </a:spcBef>
              <a:spcAft>
                <a:spcPct val="0"/>
              </a:spcAft>
              <a:defRPr sz="1200">
                <a:solidFill>
                  <a:schemeClr val="tx1"/>
                </a:solidFill>
                <a:latin typeface="Times New Roman" panose="02020603050405020304" pitchFamily="18" charset="0"/>
              </a:defRPr>
            </a:lvl6pPr>
            <a:lvl7pPr marL="3028096" indent="-232930" defTabSz="951134" eaLnBrk="0" fontAlgn="base" hangingPunct="0">
              <a:spcBef>
                <a:spcPct val="30000"/>
              </a:spcBef>
              <a:spcAft>
                <a:spcPct val="0"/>
              </a:spcAft>
              <a:defRPr sz="1200">
                <a:solidFill>
                  <a:schemeClr val="tx1"/>
                </a:solidFill>
                <a:latin typeface="Times New Roman" panose="02020603050405020304" pitchFamily="18" charset="0"/>
              </a:defRPr>
            </a:lvl7pPr>
            <a:lvl8pPr marL="3493957" indent="-232930" defTabSz="951134" eaLnBrk="0" fontAlgn="base" hangingPunct="0">
              <a:spcBef>
                <a:spcPct val="30000"/>
              </a:spcBef>
              <a:spcAft>
                <a:spcPct val="0"/>
              </a:spcAft>
              <a:defRPr sz="1200">
                <a:solidFill>
                  <a:schemeClr val="tx1"/>
                </a:solidFill>
                <a:latin typeface="Times New Roman" panose="02020603050405020304" pitchFamily="18" charset="0"/>
              </a:defRPr>
            </a:lvl8pPr>
            <a:lvl9pPr marL="3959819" indent="-232930" defTabSz="95113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BDFB0E-EBF1-4488-B1EA-0BBE7AAF15E5}" type="slidenum">
              <a:rPr lang="en-US" altLang="en-US"/>
              <a:pPr>
                <a:spcBef>
                  <a:spcPct val="0"/>
                </a:spcBef>
              </a:pPr>
              <a:t>9</a:t>
            </a:fld>
            <a:endParaRPr lang="en-US" altLang="en-US"/>
          </a:p>
        </p:txBody>
      </p:sp>
    </p:spTree>
    <p:extLst>
      <p:ext uri="{BB962C8B-B14F-4D97-AF65-F5344CB8AC3E}">
        <p14:creationId xmlns:p14="http://schemas.microsoft.com/office/powerpoint/2010/main" val="1075560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2209800" y="2133600"/>
            <a:ext cx="5257800" cy="1143000"/>
          </a:xfrm>
        </p:spPr>
        <p:txBody>
          <a:bodyPr/>
          <a:lstStyle>
            <a:lvl1pPr marL="0" indent="0" algn="ctr">
              <a:buNone/>
              <a:defRPr/>
            </a:lvl1pPr>
          </a:lstStyle>
          <a:p>
            <a:pPr lvl="0"/>
            <a:r>
              <a:rPr lang="en-US" dirty="0" smtClean="0"/>
              <a:t>Click to add sub title</a:t>
            </a:r>
          </a:p>
        </p:txBody>
      </p:sp>
      <p:sp>
        <p:nvSpPr>
          <p:cNvPr id="8" name="Text Placeholder 7"/>
          <p:cNvSpPr>
            <a:spLocks noGrp="1"/>
          </p:cNvSpPr>
          <p:nvPr>
            <p:ph type="body" sz="quarter" idx="11" hasCustomPrompt="1"/>
          </p:nvPr>
        </p:nvSpPr>
        <p:spPr bwMode="gray">
          <a:xfrm>
            <a:off x="5181600" y="5334000"/>
            <a:ext cx="3657600" cy="457200"/>
          </a:xfrm>
        </p:spPr>
        <p:txBody>
          <a:bodyPr>
            <a:normAutofit/>
          </a:bodyPr>
          <a:lstStyle>
            <a:lvl1pPr marL="0" indent="0" algn="r">
              <a:buNone/>
              <a:defRPr sz="1800">
                <a:solidFill>
                  <a:srgbClr val="00468C"/>
                </a:solidFill>
              </a:defRPr>
            </a:lvl1pPr>
          </a:lstStyle>
          <a:p>
            <a:pPr lvl="0"/>
            <a:r>
              <a:rPr lang="en-US" dirty="0" smtClean="0"/>
              <a:t>Click to add Speaker information</a:t>
            </a:r>
            <a:endParaRPr lang="en-US" dirty="0"/>
          </a:p>
        </p:txBody>
      </p:sp>
      <p:sp>
        <p:nvSpPr>
          <p:cNvPr id="13" name="Text Placeholder 7"/>
          <p:cNvSpPr>
            <a:spLocks noGrp="1"/>
          </p:cNvSpPr>
          <p:nvPr>
            <p:ph type="body" sz="quarter" idx="12" hasCustomPrompt="1"/>
          </p:nvPr>
        </p:nvSpPr>
        <p:spPr bwMode="gray">
          <a:xfrm>
            <a:off x="5181600" y="6022886"/>
            <a:ext cx="3680882" cy="4572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rgbClr val="00468C"/>
                </a:solidFill>
              </a:defRPr>
            </a:lvl1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dirty="0" smtClean="0">
                <a:solidFill>
                  <a:schemeClr val="bg1"/>
                </a:solidFill>
              </a:rPr>
              <a:t>Click to add event title info &amp; date</a:t>
            </a:r>
          </a:p>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334000"/>
            <a:ext cx="4881342" cy="1181222"/>
          </a:xfrm>
          <a:prstGeom prst="rect">
            <a:avLst/>
          </a:prstGeom>
        </p:spPr>
      </p:pic>
    </p:spTree>
    <p:extLst>
      <p:ext uri="{BB962C8B-B14F-4D97-AF65-F5344CB8AC3E}">
        <p14:creationId xmlns:p14="http://schemas.microsoft.com/office/powerpoint/2010/main" val="199012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360705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1395647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2209800" y="2133600"/>
            <a:ext cx="5257800" cy="1143000"/>
          </a:xfrm>
        </p:spPr>
        <p:txBody>
          <a:bodyPr/>
          <a:lstStyle>
            <a:lvl1pPr marL="0" indent="0" algn="ctr">
              <a:buNone/>
              <a:defRPr/>
            </a:lvl1pPr>
          </a:lstStyle>
          <a:p>
            <a:pPr lvl="0"/>
            <a:r>
              <a:rPr lang="en-US" dirty="0" smtClean="0"/>
              <a:t>Click to add sub title</a:t>
            </a:r>
          </a:p>
        </p:txBody>
      </p:sp>
      <p:sp>
        <p:nvSpPr>
          <p:cNvPr id="8" name="Text Placeholder 7"/>
          <p:cNvSpPr>
            <a:spLocks noGrp="1"/>
          </p:cNvSpPr>
          <p:nvPr>
            <p:ph type="body" sz="quarter" idx="11" hasCustomPrompt="1"/>
          </p:nvPr>
        </p:nvSpPr>
        <p:spPr bwMode="gray">
          <a:xfrm>
            <a:off x="5181600" y="5334000"/>
            <a:ext cx="3657600" cy="457200"/>
          </a:xfrm>
        </p:spPr>
        <p:txBody>
          <a:bodyPr>
            <a:normAutofit/>
          </a:bodyPr>
          <a:lstStyle>
            <a:lvl1pPr marL="0" indent="0" algn="r">
              <a:buNone/>
              <a:defRPr sz="1800">
                <a:solidFill>
                  <a:srgbClr val="00468C"/>
                </a:solidFill>
              </a:defRPr>
            </a:lvl1pPr>
          </a:lstStyle>
          <a:p>
            <a:pPr lvl="0"/>
            <a:r>
              <a:rPr lang="en-US" dirty="0" smtClean="0"/>
              <a:t>Click to add Speaker information</a:t>
            </a:r>
            <a:endParaRPr lang="en-US" dirty="0"/>
          </a:p>
        </p:txBody>
      </p:sp>
      <p:sp>
        <p:nvSpPr>
          <p:cNvPr id="13" name="Text Placeholder 7"/>
          <p:cNvSpPr>
            <a:spLocks noGrp="1"/>
          </p:cNvSpPr>
          <p:nvPr>
            <p:ph type="body" sz="quarter" idx="12" hasCustomPrompt="1"/>
          </p:nvPr>
        </p:nvSpPr>
        <p:spPr bwMode="gray">
          <a:xfrm>
            <a:off x="5181600" y="6022886"/>
            <a:ext cx="3680882" cy="4572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rgbClr val="00468C"/>
                </a:solidFill>
              </a:defRPr>
            </a:lvl1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dirty="0" smtClean="0">
                <a:solidFill>
                  <a:schemeClr val="bg1"/>
                </a:solidFill>
              </a:rPr>
              <a:t>Click to add event title info &amp; date</a:t>
            </a:r>
          </a:p>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334000"/>
            <a:ext cx="4881342" cy="1181222"/>
          </a:xfrm>
          <a:prstGeom prst="rect">
            <a:avLst/>
          </a:prstGeom>
        </p:spPr>
      </p:pic>
    </p:spTree>
    <p:extLst>
      <p:ext uri="{BB962C8B-B14F-4D97-AF65-F5344CB8AC3E}">
        <p14:creationId xmlns:p14="http://schemas.microsoft.com/office/powerpoint/2010/main" val="693999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lgn="ctr">
              <a:defRPr sz="3600"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1291612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83238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30515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283411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2209800" y="2133600"/>
            <a:ext cx="5257800" cy="1143000"/>
          </a:xfrm>
        </p:spPr>
        <p:txBody>
          <a:bodyPr/>
          <a:lstStyle>
            <a:lvl1pPr marL="0" indent="0" algn="ctr">
              <a:buNone/>
              <a:defRPr/>
            </a:lvl1pPr>
          </a:lstStyle>
          <a:p>
            <a:pPr lvl="0"/>
            <a:r>
              <a:rPr lang="en-US" dirty="0" smtClean="0"/>
              <a:t>Click to add sub title</a:t>
            </a:r>
          </a:p>
        </p:txBody>
      </p:sp>
      <p:sp>
        <p:nvSpPr>
          <p:cNvPr id="8" name="Text Placeholder 7"/>
          <p:cNvSpPr>
            <a:spLocks noGrp="1"/>
          </p:cNvSpPr>
          <p:nvPr>
            <p:ph type="body" sz="quarter" idx="11" hasCustomPrompt="1"/>
          </p:nvPr>
        </p:nvSpPr>
        <p:spPr bwMode="gray">
          <a:xfrm>
            <a:off x="5181600" y="5334000"/>
            <a:ext cx="3657600" cy="457200"/>
          </a:xfrm>
        </p:spPr>
        <p:txBody>
          <a:bodyPr>
            <a:normAutofit/>
          </a:bodyPr>
          <a:lstStyle>
            <a:lvl1pPr marL="0" indent="0" algn="r">
              <a:buNone/>
              <a:defRPr sz="1800">
                <a:solidFill>
                  <a:srgbClr val="00468C"/>
                </a:solidFill>
              </a:defRPr>
            </a:lvl1pPr>
          </a:lstStyle>
          <a:p>
            <a:pPr lvl="0"/>
            <a:r>
              <a:rPr lang="en-US" dirty="0" smtClean="0"/>
              <a:t>Click to add Speaker information</a:t>
            </a:r>
            <a:endParaRPr lang="en-US" dirty="0"/>
          </a:p>
        </p:txBody>
      </p:sp>
      <p:sp>
        <p:nvSpPr>
          <p:cNvPr id="13" name="Text Placeholder 7"/>
          <p:cNvSpPr>
            <a:spLocks noGrp="1"/>
          </p:cNvSpPr>
          <p:nvPr>
            <p:ph type="body" sz="quarter" idx="12" hasCustomPrompt="1"/>
          </p:nvPr>
        </p:nvSpPr>
        <p:spPr bwMode="gray">
          <a:xfrm>
            <a:off x="5181600" y="6022886"/>
            <a:ext cx="3680882" cy="4572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rgbClr val="00468C"/>
                </a:solidFill>
              </a:defRPr>
            </a:lvl1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dirty="0" smtClean="0">
                <a:solidFill>
                  <a:schemeClr val="bg1"/>
                </a:solidFill>
              </a:rPr>
              <a:t>Click to add event title info &amp; date</a:t>
            </a:r>
          </a:p>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334000"/>
            <a:ext cx="4881342" cy="1181222"/>
          </a:xfrm>
          <a:prstGeom prst="rect">
            <a:avLst/>
          </a:prstGeom>
        </p:spPr>
      </p:pic>
    </p:spTree>
    <p:extLst>
      <p:ext uri="{BB962C8B-B14F-4D97-AF65-F5344CB8AC3E}">
        <p14:creationId xmlns:p14="http://schemas.microsoft.com/office/powerpoint/2010/main" val="2379496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lgn="ctr">
              <a:defRPr sz="3600"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3501781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181182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lgn="ctr">
              <a:defRPr sz="3600"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95435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3791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4263033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2209800" y="2133600"/>
            <a:ext cx="5257800" cy="1143000"/>
          </a:xfrm>
        </p:spPr>
        <p:txBody>
          <a:bodyPr/>
          <a:lstStyle>
            <a:lvl1pPr marL="0" indent="0" algn="ctr">
              <a:buNone/>
              <a:defRPr/>
            </a:lvl1pPr>
          </a:lstStyle>
          <a:p>
            <a:pPr lvl="0"/>
            <a:r>
              <a:rPr lang="en-US" dirty="0" smtClean="0"/>
              <a:t>Click to add sub title</a:t>
            </a:r>
          </a:p>
        </p:txBody>
      </p:sp>
      <p:sp>
        <p:nvSpPr>
          <p:cNvPr id="8" name="Text Placeholder 7"/>
          <p:cNvSpPr>
            <a:spLocks noGrp="1"/>
          </p:cNvSpPr>
          <p:nvPr>
            <p:ph type="body" sz="quarter" idx="11" hasCustomPrompt="1"/>
          </p:nvPr>
        </p:nvSpPr>
        <p:spPr bwMode="gray">
          <a:xfrm>
            <a:off x="5181600" y="5334000"/>
            <a:ext cx="3657600" cy="457200"/>
          </a:xfrm>
        </p:spPr>
        <p:txBody>
          <a:bodyPr>
            <a:normAutofit/>
          </a:bodyPr>
          <a:lstStyle>
            <a:lvl1pPr marL="0" indent="0" algn="r">
              <a:buNone/>
              <a:defRPr sz="1800">
                <a:solidFill>
                  <a:srgbClr val="00468C"/>
                </a:solidFill>
              </a:defRPr>
            </a:lvl1pPr>
          </a:lstStyle>
          <a:p>
            <a:pPr lvl="0"/>
            <a:r>
              <a:rPr lang="en-US" dirty="0" smtClean="0"/>
              <a:t>Click to add Speaker information</a:t>
            </a:r>
            <a:endParaRPr lang="en-US" dirty="0"/>
          </a:p>
        </p:txBody>
      </p:sp>
      <p:sp>
        <p:nvSpPr>
          <p:cNvPr id="13" name="Text Placeholder 7"/>
          <p:cNvSpPr>
            <a:spLocks noGrp="1"/>
          </p:cNvSpPr>
          <p:nvPr>
            <p:ph type="body" sz="quarter" idx="12" hasCustomPrompt="1"/>
          </p:nvPr>
        </p:nvSpPr>
        <p:spPr bwMode="gray">
          <a:xfrm>
            <a:off x="5181600" y="6022886"/>
            <a:ext cx="3680882" cy="4572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rgbClr val="00468C"/>
                </a:solidFill>
              </a:defRPr>
            </a:lvl1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dirty="0" smtClean="0">
                <a:solidFill>
                  <a:schemeClr val="bg1"/>
                </a:solidFill>
              </a:rPr>
              <a:t>Click to add event title info &amp; date</a:t>
            </a:r>
          </a:p>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334000"/>
            <a:ext cx="4881342" cy="1181222"/>
          </a:xfrm>
          <a:prstGeom prst="rect">
            <a:avLst/>
          </a:prstGeom>
        </p:spPr>
      </p:pic>
    </p:spTree>
    <p:extLst>
      <p:ext uri="{BB962C8B-B14F-4D97-AF65-F5344CB8AC3E}">
        <p14:creationId xmlns:p14="http://schemas.microsoft.com/office/powerpoint/2010/main" val="3680754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lgn="ctr">
              <a:defRPr sz="3600"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4067932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974780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443840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3550749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2209800" y="2133600"/>
            <a:ext cx="5257800" cy="1143000"/>
          </a:xfrm>
        </p:spPr>
        <p:txBody>
          <a:bodyPr/>
          <a:lstStyle>
            <a:lvl1pPr marL="0" indent="0" algn="ctr">
              <a:buNone/>
              <a:defRPr/>
            </a:lvl1pPr>
          </a:lstStyle>
          <a:p>
            <a:pPr lvl="0"/>
            <a:r>
              <a:rPr lang="en-US" dirty="0" smtClean="0"/>
              <a:t>Click to add sub title</a:t>
            </a:r>
          </a:p>
        </p:txBody>
      </p:sp>
      <p:sp>
        <p:nvSpPr>
          <p:cNvPr id="8" name="Text Placeholder 7"/>
          <p:cNvSpPr>
            <a:spLocks noGrp="1"/>
          </p:cNvSpPr>
          <p:nvPr>
            <p:ph type="body" sz="quarter" idx="11" hasCustomPrompt="1"/>
          </p:nvPr>
        </p:nvSpPr>
        <p:spPr bwMode="gray">
          <a:xfrm>
            <a:off x="5181600" y="5334000"/>
            <a:ext cx="3657600" cy="457200"/>
          </a:xfrm>
        </p:spPr>
        <p:txBody>
          <a:bodyPr>
            <a:normAutofit/>
          </a:bodyPr>
          <a:lstStyle>
            <a:lvl1pPr marL="0" indent="0" algn="r">
              <a:buNone/>
              <a:defRPr sz="1800">
                <a:solidFill>
                  <a:srgbClr val="00468C"/>
                </a:solidFill>
              </a:defRPr>
            </a:lvl1pPr>
          </a:lstStyle>
          <a:p>
            <a:pPr lvl="0"/>
            <a:r>
              <a:rPr lang="en-US" dirty="0" smtClean="0"/>
              <a:t>Click to add Speaker information</a:t>
            </a:r>
            <a:endParaRPr lang="en-US" dirty="0"/>
          </a:p>
        </p:txBody>
      </p:sp>
      <p:sp>
        <p:nvSpPr>
          <p:cNvPr id="13" name="Text Placeholder 7"/>
          <p:cNvSpPr>
            <a:spLocks noGrp="1"/>
          </p:cNvSpPr>
          <p:nvPr>
            <p:ph type="body" sz="quarter" idx="12" hasCustomPrompt="1"/>
          </p:nvPr>
        </p:nvSpPr>
        <p:spPr bwMode="gray">
          <a:xfrm>
            <a:off x="5181600" y="6022886"/>
            <a:ext cx="3680882" cy="4572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rgbClr val="00468C"/>
                </a:solidFill>
              </a:defRPr>
            </a:lvl1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dirty="0" smtClean="0">
                <a:solidFill>
                  <a:schemeClr val="bg1"/>
                </a:solidFill>
              </a:rPr>
              <a:t>Click to add event title info &amp; date</a:t>
            </a:r>
          </a:p>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334000"/>
            <a:ext cx="4881342" cy="1181222"/>
          </a:xfrm>
          <a:prstGeom prst="rect">
            <a:avLst/>
          </a:prstGeom>
        </p:spPr>
      </p:pic>
    </p:spTree>
    <p:extLst>
      <p:ext uri="{BB962C8B-B14F-4D97-AF65-F5344CB8AC3E}">
        <p14:creationId xmlns:p14="http://schemas.microsoft.com/office/powerpoint/2010/main" val="571523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lgn="ctr">
              <a:defRPr sz="3600"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578959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116377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701536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152037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177435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75977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90339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F0B7401-8620-494D-807B-97487CA19989}" type="datetimeFigureOut">
              <a:rPr lang="en-US" smtClean="0"/>
              <a:t>8/2/2016</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5D195E5-B86F-4055-8A14-53CC2D71AC6B}" type="slidenum">
              <a:rPr lang="en-US" smtClean="0"/>
              <a:t>‹#›</a:t>
            </a:fld>
            <a:endParaRPr lang="en-US"/>
          </a:p>
        </p:txBody>
      </p:sp>
    </p:spTree>
    <p:extLst>
      <p:ext uri="{BB962C8B-B14F-4D97-AF65-F5344CB8AC3E}">
        <p14:creationId xmlns:p14="http://schemas.microsoft.com/office/powerpoint/2010/main" val="320270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1" y="5043569"/>
            <a:ext cx="9153525" cy="1814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1"/>
            <a:ext cx="9153525" cy="504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userDrawn="1"/>
        </p:nvCxnSpPr>
        <p:spPr>
          <a:xfrm>
            <a:off x="0" y="5043568"/>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lvl1pPr>
              <a:defRPr sz="4200">
                <a:solidFill>
                  <a:schemeClr val="tx1"/>
                </a:solidFill>
              </a:defRPr>
            </a:lvl1pPr>
          </a:lstStyle>
          <a:p>
            <a:r>
              <a:rPr lang="en-US" dirty="0" smtClean="0"/>
              <a:t>Click to enter Master title</a:t>
            </a:r>
            <a:endParaRPr lang="en-US" dirty="0"/>
          </a:p>
        </p:txBody>
      </p:sp>
      <p:sp>
        <p:nvSpPr>
          <p:cNvPr id="5" name="Text Placeholder 4"/>
          <p:cNvSpPr>
            <a:spLocks noGrp="1"/>
          </p:cNvSpPr>
          <p:nvPr>
            <p:ph type="body" sz="quarter" idx="10" hasCustomPrompt="1"/>
          </p:nvPr>
        </p:nvSpPr>
        <p:spPr>
          <a:xfrm>
            <a:off x="2209800" y="2133600"/>
            <a:ext cx="5257800" cy="1143000"/>
          </a:xfrm>
        </p:spPr>
        <p:txBody>
          <a:bodyPr/>
          <a:lstStyle>
            <a:lvl1pPr marL="0" indent="0" algn="ctr">
              <a:buNone/>
              <a:defRPr/>
            </a:lvl1pPr>
          </a:lstStyle>
          <a:p>
            <a:pPr lvl="0"/>
            <a:r>
              <a:rPr lang="en-US" dirty="0" smtClean="0"/>
              <a:t>Click to add sub title</a:t>
            </a:r>
          </a:p>
        </p:txBody>
      </p:sp>
      <p:sp>
        <p:nvSpPr>
          <p:cNvPr id="8" name="Text Placeholder 7"/>
          <p:cNvSpPr>
            <a:spLocks noGrp="1"/>
          </p:cNvSpPr>
          <p:nvPr>
            <p:ph type="body" sz="quarter" idx="11" hasCustomPrompt="1"/>
          </p:nvPr>
        </p:nvSpPr>
        <p:spPr bwMode="gray">
          <a:xfrm>
            <a:off x="5181600" y="5334000"/>
            <a:ext cx="3657600" cy="457200"/>
          </a:xfrm>
        </p:spPr>
        <p:txBody>
          <a:bodyPr>
            <a:normAutofit/>
          </a:bodyPr>
          <a:lstStyle>
            <a:lvl1pPr marL="0" indent="0" algn="r">
              <a:buNone/>
              <a:defRPr sz="1800">
                <a:solidFill>
                  <a:srgbClr val="00468C"/>
                </a:solidFill>
              </a:defRPr>
            </a:lvl1pPr>
          </a:lstStyle>
          <a:p>
            <a:pPr lvl="0"/>
            <a:r>
              <a:rPr lang="en-US" dirty="0" smtClean="0"/>
              <a:t>Click to add Speaker information</a:t>
            </a:r>
            <a:endParaRPr lang="en-US" dirty="0"/>
          </a:p>
        </p:txBody>
      </p:sp>
      <p:sp>
        <p:nvSpPr>
          <p:cNvPr id="13" name="Text Placeholder 7"/>
          <p:cNvSpPr>
            <a:spLocks noGrp="1"/>
          </p:cNvSpPr>
          <p:nvPr>
            <p:ph type="body" sz="quarter" idx="12" hasCustomPrompt="1"/>
          </p:nvPr>
        </p:nvSpPr>
        <p:spPr bwMode="gray">
          <a:xfrm>
            <a:off x="5181600" y="6022886"/>
            <a:ext cx="3680882" cy="4572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rgbClr val="00468C"/>
                </a:solidFill>
              </a:defRPr>
            </a:lvl1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dirty="0" smtClean="0">
                <a:solidFill>
                  <a:schemeClr val="bg1"/>
                </a:solidFill>
              </a:rPr>
              <a:t>Click to add event title info &amp; date</a:t>
            </a:r>
          </a:p>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334000"/>
            <a:ext cx="4881342" cy="1181222"/>
          </a:xfrm>
          <a:prstGeom prst="rect">
            <a:avLst/>
          </a:prstGeom>
        </p:spPr>
      </p:pic>
    </p:spTree>
    <p:extLst>
      <p:ext uri="{BB962C8B-B14F-4D97-AF65-F5344CB8AC3E}">
        <p14:creationId xmlns:p14="http://schemas.microsoft.com/office/powerpoint/2010/main" val="352580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lgn="ctr">
              <a:defRPr sz="3600"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49498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sz="quarter" idx="11"/>
          </p:nvPr>
        </p:nvSpPr>
        <p:spPr>
          <a:xfrm>
            <a:off x="8686800" y="6048375"/>
            <a:ext cx="457200" cy="307975"/>
          </a:xfrm>
          <a:prstGeom prst="rect">
            <a:avLst/>
          </a:prstGeom>
          <a:ln/>
        </p:spPr>
        <p:txBody>
          <a:bodyPr/>
          <a:lstStyle>
            <a:lvl1pPr>
              <a:defRPr sz="1200"/>
            </a:lvl1pPr>
          </a:lstStyle>
          <a:p>
            <a:fld id="{74BECA74-BA44-4FFD-8556-163780DEA20C}" type="slidenum">
              <a:rPr lang="en-US" altLang="en-US" smtClean="0">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270714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67485" y="6307298"/>
            <a:ext cx="1789652" cy="393714"/>
            <a:chOff x="115348" y="6262774"/>
            <a:chExt cx="1789652" cy="393714"/>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348" y="6289862"/>
              <a:ext cx="951452" cy="339538"/>
            </a:xfrm>
            <a:prstGeom prst="rect">
              <a:avLst/>
            </a:prstGeom>
          </p:spPr>
        </p:pic>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9142" y="6262774"/>
              <a:ext cx="815858" cy="393714"/>
            </a:xfrm>
            <a:prstGeom prst="rect">
              <a:avLst/>
            </a:prstGeom>
          </p:spPr>
        </p:pic>
      </p:grpSp>
      <p:sp>
        <p:nvSpPr>
          <p:cNvPr id="16" name="Rectangle 15"/>
          <p:cNvSpPr/>
          <p:nvPr/>
        </p:nvSpPr>
        <p:spPr>
          <a:xfrm>
            <a:off x="0" y="-19050"/>
            <a:ext cx="9144000" cy="1438115"/>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bwMode="gray">
          <a:xfrm>
            <a:off x="457200" y="12850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chemeClr val="tx1"/>
                </a:solidFill>
              </a:defRPr>
            </a:lvl1pPr>
          </a:lstStyle>
          <a:p>
            <a:fld id="{4337B4BD-C08D-4DA2-9F92-A061B0FEDD0C}"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0" y="1171575"/>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6356350"/>
            <a:ext cx="7162800" cy="0"/>
          </a:xfrm>
          <a:prstGeom prst="line">
            <a:avLst/>
          </a:prstGeom>
          <a:ln w="25400" cap="rnd">
            <a:solidFill>
              <a:srgbClr val="84C34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38474" y="6432649"/>
            <a:ext cx="2133600" cy="307777"/>
          </a:xfrm>
          <a:prstGeom prst="rect">
            <a:avLst/>
          </a:prstGeom>
          <a:noFill/>
        </p:spPr>
        <p:txBody>
          <a:bodyPr wrap="square" rtlCol="0">
            <a:spAutoFit/>
          </a:bodyPr>
          <a:lstStyle/>
          <a:p>
            <a:r>
              <a:rPr lang="en-US" sz="1400" b="1" dirty="0">
                <a:solidFill>
                  <a:prstClr val="black"/>
                </a:solidFill>
              </a:rPr>
              <a:t>HELP.  CONNECT.  SOLVE.</a:t>
            </a:r>
          </a:p>
        </p:txBody>
      </p:sp>
    </p:spTree>
    <p:extLst>
      <p:ext uri="{BB962C8B-B14F-4D97-AF65-F5344CB8AC3E}">
        <p14:creationId xmlns:p14="http://schemas.microsoft.com/office/powerpoint/2010/main" val="3174830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6" r:id="rId6"/>
  </p:sldLayoutIdLst>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67485" y="6307298"/>
            <a:ext cx="1789652" cy="393714"/>
            <a:chOff x="115348" y="6262774"/>
            <a:chExt cx="1789652" cy="393714"/>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348" y="6289862"/>
              <a:ext cx="951452" cy="339538"/>
            </a:xfrm>
            <a:prstGeom prst="rect">
              <a:avLst/>
            </a:prstGeom>
          </p:spPr>
        </p:pic>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142" y="6262774"/>
              <a:ext cx="815858" cy="393714"/>
            </a:xfrm>
            <a:prstGeom prst="rect">
              <a:avLst/>
            </a:prstGeom>
          </p:spPr>
        </p:pic>
      </p:grpSp>
      <p:sp>
        <p:nvSpPr>
          <p:cNvPr id="16" name="Rectangle 15"/>
          <p:cNvSpPr/>
          <p:nvPr/>
        </p:nvSpPr>
        <p:spPr>
          <a:xfrm>
            <a:off x="0" y="-19050"/>
            <a:ext cx="9144000" cy="1438115"/>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bwMode="gray">
          <a:xfrm>
            <a:off x="457200" y="12850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chemeClr val="tx1"/>
                </a:solidFill>
              </a:defRPr>
            </a:lvl1pPr>
          </a:lstStyle>
          <a:p>
            <a:fld id="{4337B4BD-C08D-4DA2-9F92-A061B0FEDD0C}"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0" y="1171575"/>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6356350"/>
            <a:ext cx="7162800" cy="0"/>
          </a:xfrm>
          <a:prstGeom prst="line">
            <a:avLst/>
          </a:prstGeom>
          <a:ln w="25400" cap="rnd">
            <a:solidFill>
              <a:srgbClr val="84C34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38474" y="6432649"/>
            <a:ext cx="2133600" cy="307777"/>
          </a:xfrm>
          <a:prstGeom prst="rect">
            <a:avLst/>
          </a:prstGeom>
          <a:noFill/>
        </p:spPr>
        <p:txBody>
          <a:bodyPr wrap="square" rtlCol="0">
            <a:spAutoFit/>
          </a:bodyPr>
          <a:lstStyle/>
          <a:p>
            <a:r>
              <a:rPr lang="en-US" sz="1400" b="1" dirty="0">
                <a:solidFill>
                  <a:prstClr val="black"/>
                </a:solidFill>
              </a:rPr>
              <a:t>HELP.  CONNECT.  SOLVE.</a:t>
            </a:r>
          </a:p>
        </p:txBody>
      </p:sp>
    </p:spTree>
    <p:extLst>
      <p:ext uri="{BB962C8B-B14F-4D97-AF65-F5344CB8AC3E}">
        <p14:creationId xmlns:p14="http://schemas.microsoft.com/office/powerpoint/2010/main" val="22193649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67485" y="6307298"/>
            <a:ext cx="1789652" cy="393714"/>
            <a:chOff x="115348" y="6262774"/>
            <a:chExt cx="1789652" cy="393714"/>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348" y="6289862"/>
              <a:ext cx="951452" cy="339538"/>
            </a:xfrm>
            <a:prstGeom prst="rect">
              <a:avLst/>
            </a:prstGeom>
          </p:spPr>
        </p:pic>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142" y="6262774"/>
              <a:ext cx="815858" cy="393714"/>
            </a:xfrm>
            <a:prstGeom prst="rect">
              <a:avLst/>
            </a:prstGeom>
          </p:spPr>
        </p:pic>
      </p:grpSp>
      <p:sp>
        <p:nvSpPr>
          <p:cNvPr id="16" name="Rectangle 15"/>
          <p:cNvSpPr/>
          <p:nvPr/>
        </p:nvSpPr>
        <p:spPr>
          <a:xfrm>
            <a:off x="0" y="-19050"/>
            <a:ext cx="9144000" cy="1438115"/>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bwMode="gray">
          <a:xfrm>
            <a:off x="457200" y="12850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chemeClr val="tx1"/>
                </a:solidFill>
              </a:defRPr>
            </a:lvl1pPr>
          </a:lstStyle>
          <a:p>
            <a:fld id="{4337B4BD-C08D-4DA2-9F92-A061B0FEDD0C}"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0" y="1171575"/>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6356350"/>
            <a:ext cx="7162800" cy="0"/>
          </a:xfrm>
          <a:prstGeom prst="line">
            <a:avLst/>
          </a:prstGeom>
          <a:ln w="25400" cap="rnd">
            <a:solidFill>
              <a:srgbClr val="84C34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38474" y="6432649"/>
            <a:ext cx="2133600" cy="307777"/>
          </a:xfrm>
          <a:prstGeom prst="rect">
            <a:avLst/>
          </a:prstGeom>
          <a:noFill/>
        </p:spPr>
        <p:txBody>
          <a:bodyPr wrap="square" rtlCol="0">
            <a:spAutoFit/>
          </a:bodyPr>
          <a:lstStyle/>
          <a:p>
            <a:r>
              <a:rPr lang="en-US" sz="1400" b="1" dirty="0" smtClean="0">
                <a:solidFill>
                  <a:prstClr val="black"/>
                </a:solidFill>
              </a:rPr>
              <a:t>HELP.  CONNECT.  SOLVE.</a:t>
            </a:r>
            <a:endParaRPr lang="en-US" sz="1400" b="1" dirty="0">
              <a:solidFill>
                <a:prstClr val="black"/>
              </a:solidFill>
            </a:endParaRPr>
          </a:p>
        </p:txBody>
      </p:sp>
    </p:spTree>
    <p:extLst>
      <p:ext uri="{BB962C8B-B14F-4D97-AF65-F5344CB8AC3E}">
        <p14:creationId xmlns:p14="http://schemas.microsoft.com/office/powerpoint/2010/main" val="251263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67485" y="6307298"/>
            <a:ext cx="1789652" cy="393714"/>
            <a:chOff x="115348" y="6262774"/>
            <a:chExt cx="1789652" cy="393714"/>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348" y="6289862"/>
              <a:ext cx="951452" cy="339538"/>
            </a:xfrm>
            <a:prstGeom prst="rect">
              <a:avLst/>
            </a:prstGeom>
          </p:spPr>
        </p:pic>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142" y="6262774"/>
              <a:ext cx="815858" cy="393714"/>
            </a:xfrm>
            <a:prstGeom prst="rect">
              <a:avLst/>
            </a:prstGeom>
          </p:spPr>
        </p:pic>
      </p:grpSp>
      <p:sp>
        <p:nvSpPr>
          <p:cNvPr id="16" name="Rectangle 15"/>
          <p:cNvSpPr/>
          <p:nvPr/>
        </p:nvSpPr>
        <p:spPr>
          <a:xfrm>
            <a:off x="0" y="-19050"/>
            <a:ext cx="9144000" cy="1438115"/>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bwMode="gray">
          <a:xfrm>
            <a:off x="457200" y="12850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chemeClr val="tx1"/>
                </a:solidFill>
              </a:defRPr>
            </a:lvl1pPr>
          </a:lstStyle>
          <a:p>
            <a:fld id="{4337B4BD-C08D-4DA2-9F92-A061B0FEDD0C}"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0" y="1171575"/>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6356350"/>
            <a:ext cx="7162800" cy="0"/>
          </a:xfrm>
          <a:prstGeom prst="line">
            <a:avLst/>
          </a:prstGeom>
          <a:ln w="25400" cap="rnd">
            <a:solidFill>
              <a:srgbClr val="84C34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38474" y="6432649"/>
            <a:ext cx="2133600" cy="307777"/>
          </a:xfrm>
          <a:prstGeom prst="rect">
            <a:avLst/>
          </a:prstGeom>
          <a:noFill/>
        </p:spPr>
        <p:txBody>
          <a:bodyPr wrap="square" rtlCol="0">
            <a:spAutoFit/>
          </a:bodyPr>
          <a:lstStyle/>
          <a:p>
            <a:r>
              <a:rPr lang="en-US" sz="1400" b="1" dirty="0" smtClean="0">
                <a:solidFill>
                  <a:prstClr val="black"/>
                </a:solidFill>
              </a:rPr>
              <a:t>HELP.  CONNECT.  SOLVE.</a:t>
            </a:r>
            <a:endParaRPr lang="en-US" sz="1400" b="1" dirty="0">
              <a:solidFill>
                <a:prstClr val="black"/>
              </a:solidFill>
            </a:endParaRPr>
          </a:p>
        </p:txBody>
      </p:sp>
    </p:spTree>
    <p:extLst>
      <p:ext uri="{BB962C8B-B14F-4D97-AF65-F5344CB8AC3E}">
        <p14:creationId xmlns:p14="http://schemas.microsoft.com/office/powerpoint/2010/main" val="4125618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67485" y="6307298"/>
            <a:ext cx="1789652" cy="393714"/>
            <a:chOff x="115348" y="6262774"/>
            <a:chExt cx="1789652" cy="393714"/>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348" y="6289862"/>
              <a:ext cx="951452" cy="339538"/>
            </a:xfrm>
            <a:prstGeom prst="rect">
              <a:avLst/>
            </a:prstGeom>
          </p:spPr>
        </p:pic>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142" y="6262774"/>
              <a:ext cx="815858" cy="393714"/>
            </a:xfrm>
            <a:prstGeom prst="rect">
              <a:avLst/>
            </a:prstGeom>
          </p:spPr>
        </p:pic>
      </p:grpSp>
      <p:sp>
        <p:nvSpPr>
          <p:cNvPr id="16" name="Rectangle 15"/>
          <p:cNvSpPr/>
          <p:nvPr/>
        </p:nvSpPr>
        <p:spPr>
          <a:xfrm>
            <a:off x="0" y="-19050"/>
            <a:ext cx="9144000" cy="1438115"/>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bwMode="gray">
          <a:xfrm>
            <a:off x="457200" y="12850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chemeClr val="tx1"/>
                </a:solidFill>
              </a:defRPr>
            </a:lvl1pPr>
          </a:lstStyle>
          <a:p>
            <a:fld id="{4337B4BD-C08D-4DA2-9F92-A061B0FEDD0C}"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0" y="1171575"/>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6356350"/>
            <a:ext cx="7162800" cy="0"/>
          </a:xfrm>
          <a:prstGeom prst="line">
            <a:avLst/>
          </a:prstGeom>
          <a:ln w="25400" cap="rnd">
            <a:solidFill>
              <a:srgbClr val="84C34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38474" y="6432649"/>
            <a:ext cx="2133600" cy="307777"/>
          </a:xfrm>
          <a:prstGeom prst="rect">
            <a:avLst/>
          </a:prstGeom>
          <a:noFill/>
        </p:spPr>
        <p:txBody>
          <a:bodyPr wrap="square" rtlCol="0">
            <a:spAutoFit/>
          </a:bodyPr>
          <a:lstStyle/>
          <a:p>
            <a:r>
              <a:rPr lang="en-US" sz="1400" b="1" dirty="0" smtClean="0">
                <a:solidFill>
                  <a:prstClr val="black"/>
                </a:solidFill>
              </a:rPr>
              <a:t>HELP.  CONNECT.  SOLVE.</a:t>
            </a:r>
            <a:endParaRPr lang="en-US" sz="1400" b="1" dirty="0">
              <a:solidFill>
                <a:prstClr val="black"/>
              </a:solidFill>
            </a:endParaRPr>
          </a:p>
        </p:txBody>
      </p:sp>
    </p:spTree>
    <p:extLst>
      <p:ext uri="{BB962C8B-B14F-4D97-AF65-F5344CB8AC3E}">
        <p14:creationId xmlns:p14="http://schemas.microsoft.com/office/powerpoint/2010/main" val="31689795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67485" y="6307298"/>
            <a:ext cx="1789652" cy="393714"/>
            <a:chOff x="115348" y="6262774"/>
            <a:chExt cx="1789652" cy="393714"/>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348" y="6289862"/>
              <a:ext cx="951452" cy="339538"/>
            </a:xfrm>
            <a:prstGeom prst="rect">
              <a:avLst/>
            </a:prstGeom>
          </p:spPr>
        </p:pic>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142" y="6262774"/>
              <a:ext cx="815858" cy="393714"/>
            </a:xfrm>
            <a:prstGeom prst="rect">
              <a:avLst/>
            </a:prstGeom>
          </p:spPr>
        </p:pic>
      </p:grpSp>
      <p:sp>
        <p:nvSpPr>
          <p:cNvPr id="16" name="Rectangle 15"/>
          <p:cNvSpPr/>
          <p:nvPr/>
        </p:nvSpPr>
        <p:spPr>
          <a:xfrm>
            <a:off x="0" y="-19050"/>
            <a:ext cx="9144000" cy="1438115"/>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bwMode="gray">
          <a:xfrm>
            <a:off x="457200" y="12850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chemeClr val="tx1"/>
                </a:solidFill>
              </a:defRPr>
            </a:lvl1pPr>
          </a:lstStyle>
          <a:p>
            <a:fld id="{4337B4BD-C08D-4DA2-9F92-A061B0FEDD0C}"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0" y="1171575"/>
            <a:ext cx="9144000" cy="0"/>
          </a:xfrm>
          <a:prstGeom prst="line">
            <a:avLst/>
          </a:prstGeom>
          <a:ln w="25400">
            <a:solidFill>
              <a:srgbClr val="84C34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6356350"/>
            <a:ext cx="7162800" cy="0"/>
          </a:xfrm>
          <a:prstGeom prst="line">
            <a:avLst/>
          </a:prstGeom>
          <a:ln w="25400" cap="rnd">
            <a:solidFill>
              <a:srgbClr val="84C34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38474" y="6432649"/>
            <a:ext cx="2133600" cy="307777"/>
          </a:xfrm>
          <a:prstGeom prst="rect">
            <a:avLst/>
          </a:prstGeom>
          <a:noFill/>
        </p:spPr>
        <p:txBody>
          <a:bodyPr wrap="square" rtlCol="0">
            <a:spAutoFit/>
          </a:bodyPr>
          <a:lstStyle/>
          <a:p>
            <a:r>
              <a:rPr lang="en-US" sz="1400" b="1" dirty="0" smtClean="0">
                <a:solidFill>
                  <a:prstClr val="black"/>
                </a:solidFill>
              </a:rPr>
              <a:t>HELP.  CONNECT.  SOLVE.</a:t>
            </a:r>
            <a:endParaRPr lang="en-US" sz="1400" b="1" dirty="0">
              <a:solidFill>
                <a:prstClr val="black"/>
              </a:solidFill>
            </a:endParaRPr>
          </a:p>
        </p:txBody>
      </p:sp>
    </p:spTree>
    <p:extLst>
      <p:ext uri="{BB962C8B-B14F-4D97-AF65-F5344CB8AC3E}">
        <p14:creationId xmlns:p14="http://schemas.microsoft.com/office/powerpoint/2010/main" val="37304158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www.michigan.gov/prsu"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3.xml"/><Relationship Id="rId1" Type="http://schemas.openxmlformats.org/officeDocument/2006/relationships/tags" Target="../tags/tag2.xml"/><Relationship Id="rId5" Type="http://schemas.openxmlformats.org/officeDocument/2006/relationships/hyperlink" Target="http://www.michigan.gov/psru" TargetMode="Externa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828800"/>
            <a:ext cx="4953000" cy="1143000"/>
          </a:xfrm>
        </p:spPr>
        <p:txBody>
          <a:bodyPr>
            <a:noAutofit/>
          </a:bodyPr>
          <a:lstStyle/>
          <a:p>
            <a:pPr algn="l"/>
            <a:r>
              <a:rPr lang="en-US" sz="4400" dirty="0" smtClean="0">
                <a:solidFill>
                  <a:srgbClr val="006699"/>
                </a:solidFill>
              </a:rPr>
              <a:t>Michigan Public</a:t>
            </a:r>
            <a:br>
              <a:rPr lang="en-US" sz="4400" dirty="0" smtClean="0">
                <a:solidFill>
                  <a:srgbClr val="006699"/>
                </a:solidFill>
              </a:rPr>
            </a:br>
            <a:r>
              <a:rPr lang="en-US" sz="4400" dirty="0" smtClean="0">
                <a:solidFill>
                  <a:srgbClr val="006699"/>
                </a:solidFill>
              </a:rPr>
              <a:t>School Employees Retirement System</a:t>
            </a:r>
            <a:br>
              <a:rPr lang="en-US" sz="4400" dirty="0" smtClean="0">
                <a:solidFill>
                  <a:srgbClr val="006699"/>
                </a:solidFill>
              </a:rPr>
            </a:br>
            <a:r>
              <a:rPr lang="en-US" sz="4400" dirty="0" smtClean="0">
                <a:solidFill>
                  <a:srgbClr val="006699"/>
                </a:solidFill>
              </a:rPr>
              <a:t>Update</a:t>
            </a:r>
            <a:endParaRPr lang="en-US" sz="4400" dirty="0">
              <a:solidFill>
                <a:srgbClr val="006699"/>
              </a:solidFill>
            </a:endParaRPr>
          </a:p>
        </p:txBody>
      </p:sp>
      <p:sp>
        <p:nvSpPr>
          <p:cNvPr id="4" name="Text Placeholder 3"/>
          <p:cNvSpPr>
            <a:spLocks noGrp="1"/>
          </p:cNvSpPr>
          <p:nvPr>
            <p:ph type="body" sz="quarter" idx="11"/>
          </p:nvPr>
        </p:nvSpPr>
        <p:spPr>
          <a:xfrm>
            <a:off x="5082118" y="5181600"/>
            <a:ext cx="3985682" cy="685800"/>
          </a:xfrm>
        </p:spPr>
        <p:txBody>
          <a:bodyPr>
            <a:noAutofit/>
          </a:bodyPr>
          <a:lstStyle/>
          <a:p>
            <a:r>
              <a:rPr lang="en-US" sz="3200" b="1" dirty="0" smtClean="0">
                <a:solidFill>
                  <a:srgbClr val="006699"/>
                </a:solidFill>
              </a:rPr>
              <a:t>Kevin Kubacki, CPA &amp; John Karagoulis</a:t>
            </a:r>
          </a:p>
        </p:txBody>
      </p:sp>
      <p:sp>
        <p:nvSpPr>
          <p:cNvPr id="5" name="Text Placeholder 4"/>
          <p:cNvSpPr>
            <a:spLocks noGrp="1"/>
          </p:cNvSpPr>
          <p:nvPr>
            <p:ph type="body" sz="quarter" idx="12"/>
          </p:nvPr>
        </p:nvSpPr>
        <p:spPr>
          <a:xfrm>
            <a:off x="5334000" y="6172200"/>
            <a:ext cx="3680882" cy="457200"/>
          </a:xfrm>
        </p:spPr>
        <p:txBody>
          <a:bodyPr>
            <a:normAutofit/>
          </a:bodyPr>
          <a:lstStyle/>
          <a:p>
            <a:r>
              <a:rPr lang="en-US" sz="2400" dirty="0" smtClean="0">
                <a:solidFill>
                  <a:srgbClr val="006699"/>
                </a:solidFill>
              </a:rPr>
              <a:t> July 28, 2016</a:t>
            </a:r>
            <a:endParaRPr lang="en-US" sz="2400" dirty="0">
              <a:solidFill>
                <a:srgbClr val="006699"/>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71600"/>
            <a:ext cx="3124200" cy="2080960"/>
          </a:xfrm>
          <a:prstGeom prst="rect">
            <a:avLst/>
          </a:prstGeom>
          <a:ln w="41275">
            <a:solidFill>
              <a:srgbClr val="84C341"/>
            </a:solidFill>
          </a:ln>
        </p:spPr>
      </p:pic>
    </p:spTree>
    <p:extLst>
      <p:ext uri="{BB962C8B-B14F-4D97-AF65-F5344CB8AC3E}">
        <p14:creationId xmlns:p14="http://schemas.microsoft.com/office/powerpoint/2010/main" val="1293399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1143000"/>
          </a:xfrm>
        </p:spPr>
        <p:txBody>
          <a:bodyPr/>
          <a:lstStyle/>
          <a:p>
            <a:r>
              <a:rPr lang="en-US" dirty="0" smtClean="0"/>
              <a:t>Defying the Trends</a:t>
            </a:r>
            <a:endParaRPr lang="en-US" dirty="0"/>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050" b="22554"/>
          <a:stretch/>
        </p:blipFill>
        <p:spPr bwMode="auto">
          <a:xfrm>
            <a:off x="258640" y="1600200"/>
            <a:ext cx="842816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87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a:xfrm>
            <a:off x="838200" y="3429000"/>
            <a:ext cx="7848600" cy="2163763"/>
          </a:xfrm>
        </p:spPr>
        <p:txBody>
          <a:bodyPr>
            <a:normAutofit/>
          </a:bodyPr>
          <a:lstStyle/>
          <a:p>
            <a:r>
              <a:rPr lang="en-US" dirty="0" smtClean="0"/>
              <a:t>Build </a:t>
            </a:r>
            <a:r>
              <a:rPr lang="en-US" dirty="0"/>
              <a:t>relationships with </a:t>
            </a:r>
            <a:r>
              <a:rPr lang="en-US" dirty="0" smtClean="0"/>
              <a:t>customers.</a:t>
            </a:r>
            <a:endParaRPr lang="en-US" dirty="0"/>
          </a:p>
          <a:p>
            <a:r>
              <a:rPr lang="en-US" dirty="0" smtClean="0"/>
              <a:t>Promote other products </a:t>
            </a:r>
            <a:r>
              <a:rPr lang="en-US" dirty="0"/>
              <a:t>and </a:t>
            </a:r>
            <a:r>
              <a:rPr lang="en-US" dirty="0" smtClean="0"/>
              <a:t>services.</a:t>
            </a:r>
          </a:p>
          <a:p>
            <a:r>
              <a:rPr lang="en-US" dirty="0" smtClean="0"/>
              <a:t>Relatively inexpensive communication channel.</a:t>
            </a:r>
          </a:p>
          <a:p>
            <a:r>
              <a:rPr lang="en-US" dirty="0" smtClean="0"/>
              <a:t>Integrate retirement content with “fun” stuff.</a:t>
            </a:r>
            <a:endParaRPr lang="en-US" dirty="0"/>
          </a:p>
        </p:txBody>
      </p:sp>
      <p:sp>
        <p:nvSpPr>
          <p:cNvPr id="4" name="Rectangle 3"/>
          <p:cNvSpPr/>
          <p:nvPr/>
        </p:nvSpPr>
        <p:spPr>
          <a:xfrm>
            <a:off x="685800" y="1828800"/>
            <a:ext cx="7772400" cy="1384995"/>
          </a:xfrm>
          <a:prstGeom prst="rect">
            <a:avLst/>
          </a:prstGeom>
        </p:spPr>
        <p:txBody>
          <a:bodyPr wrap="square">
            <a:spAutoFit/>
          </a:bodyPr>
          <a:lstStyle/>
          <a:p>
            <a:pPr marL="114300" indent="0">
              <a:buNone/>
            </a:pPr>
            <a:r>
              <a:rPr lang="en-US" sz="2800" dirty="0"/>
              <a:t>Definition: forms of electronic communication used to share information, ideas, personal messages, and other content.</a:t>
            </a:r>
          </a:p>
        </p:txBody>
      </p:sp>
    </p:spTree>
    <p:extLst>
      <p:ext uri="{BB962C8B-B14F-4D97-AF65-F5344CB8AC3E}">
        <p14:creationId xmlns:p14="http://schemas.microsoft.com/office/powerpoint/2010/main" val="587063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S:\ORSComm\Social Media\CEM\graphics, comments, etc\Social_media_by_age_P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16063"/>
            <a:ext cx="5835649" cy="47796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Social Media</a:t>
            </a:r>
            <a:endParaRPr lang="en-US" dirty="0"/>
          </a:p>
        </p:txBody>
      </p:sp>
      <p:sp>
        <p:nvSpPr>
          <p:cNvPr id="7" name="TextBox 6"/>
          <p:cNvSpPr txBox="1"/>
          <p:nvPr/>
        </p:nvSpPr>
        <p:spPr>
          <a:xfrm>
            <a:off x="7086600" y="5791200"/>
            <a:ext cx="1524000" cy="215444"/>
          </a:xfrm>
          <a:prstGeom prst="rect">
            <a:avLst/>
          </a:prstGeom>
          <a:noFill/>
        </p:spPr>
        <p:txBody>
          <a:bodyPr wrap="square" rtlCol="0">
            <a:spAutoFit/>
          </a:bodyPr>
          <a:lstStyle/>
          <a:p>
            <a:r>
              <a:rPr lang="en-US" sz="800" dirty="0" smtClean="0"/>
              <a:t>Source: Pew Research Institute</a:t>
            </a:r>
            <a:endParaRPr lang="en-US" sz="800" dirty="0"/>
          </a:p>
        </p:txBody>
      </p:sp>
    </p:spTree>
    <p:extLst>
      <p:ext uri="{BB962C8B-B14F-4D97-AF65-F5344CB8AC3E}">
        <p14:creationId xmlns:p14="http://schemas.microsoft.com/office/powerpoint/2010/main" val="2244347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7733" y="1600200"/>
            <a:ext cx="7866667" cy="3780953"/>
          </a:xfrm>
        </p:spPr>
      </p:pic>
      <p:sp>
        <p:nvSpPr>
          <p:cNvPr id="3" name="TextBox 2"/>
          <p:cNvSpPr txBox="1"/>
          <p:nvPr/>
        </p:nvSpPr>
        <p:spPr>
          <a:xfrm>
            <a:off x="685800" y="5562600"/>
            <a:ext cx="5181600" cy="400110"/>
          </a:xfrm>
          <a:prstGeom prst="rect">
            <a:avLst/>
          </a:prstGeom>
          <a:noFill/>
        </p:spPr>
        <p:txBody>
          <a:bodyPr wrap="square" rtlCol="0">
            <a:spAutoFit/>
          </a:bodyPr>
          <a:lstStyle/>
          <a:p>
            <a:r>
              <a:rPr lang="en-US" sz="2000" dirty="0" smtClean="0"/>
              <a:t>www.facebook.com/MichiganORS</a:t>
            </a:r>
            <a:endParaRPr lang="en-US" sz="2000" dirty="0"/>
          </a:p>
        </p:txBody>
      </p:sp>
    </p:spTree>
    <p:extLst>
      <p:ext uri="{BB962C8B-B14F-4D97-AF65-F5344CB8AC3E}">
        <p14:creationId xmlns:p14="http://schemas.microsoft.com/office/powerpoint/2010/main" val="4148233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Likes VS Time</a:t>
            </a:r>
            <a:endParaRPr lang="en-US" dirty="0"/>
          </a:p>
        </p:txBody>
      </p:sp>
      <p:grpSp>
        <p:nvGrpSpPr>
          <p:cNvPr id="3" name="Group 2"/>
          <p:cNvGrpSpPr/>
          <p:nvPr/>
        </p:nvGrpSpPr>
        <p:grpSpPr>
          <a:xfrm>
            <a:off x="110204" y="1524000"/>
            <a:ext cx="9033796" cy="4648200"/>
            <a:chOff x="397842" y="1744502"/>
            <a:chExt cx="8195596" cy="4164697"/>
          </a:xfrm>
        </p:grpSpPr>
        <p:pic>
          <p:nvPicPr>
            <p:cNvPr id="1026" name="Picture 2" descr="S:\ORSComm\Social Media\CEM\graphics, comments, etc\Facebook\Likes vs time.png"/>
            <p:cNvPicPr>
              <a:picLocks noChangeAspect="1" noChangeArrowheads="1"/>
            </p:cNvPicPr>
            <p:nvPr/>
          </p:nvPicPr>
          <p:blipFill rotWithShape="1">
            <a:blip r:embed="rId3">
              <a:extLst>
                <a:ext uri="{28A0092B-C50C-407E-A947-70E740481C1C}">
                  <a14:useLocalDpi xmlns:a14="http://schemas.microsoft.com/office/drawing/2010/main" val="0"/>
                </a:ext>
              </a:extLst>
            </a:blip>
            <a:srcRect b="2639"/>
            <a:stretch/>
          </p:blipFill>
          <p:spPr bwMode="auto">
            <a:xfrm>
              <a:off x="397842" y="1828800"/>
              <a:ext cx="8195596" cy="408039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28800" y="1744502"/>
              <a:ext cx="2468085" cy="938310"/>
              <a:chOff x="1619250" y="2228850"/>
              <a:chExt cx="1828800" cy="656817"/>
            </a:xfrm>
          </p:grpSpPr>
          <p:sp>
            <p:nvSpPr>
              <p:cNvPr id="6" name="Rounded Rectangle 5"/>
              <p:cNvSpPr/>
              <p:nvPr/>
            </p:nvSpPr>
            <p:spPr>
              <a:xfrm>
                <a:off x="1619250" y="2228850"/>
                <a:ext cx="1828800" cy="6568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8452" y="2338318"/>
                <a:ext cx="409575" cy="437879"/>
              </a:xfrm>
              <a:prstGeom prst="rect">
                <a:avLst/>
              </a:prstGeom>
            </p:spPr>
          </p:pic>
        </p:grpSp>
      </p:grpSp>
      <p:sp>
        <p:nvSpPr>
          <p:cNvPr id="9" name="TextBox 8"/>
          <p:cNvSpPr txBox="1"/>
          <p:nvPr/>
        </p:nvSpPr>
        <p:spPr>
          <a:xfrm>
            <a:off x="8001000" y="6055438"/>
            <a:ext cx="990600" cy="215444"/>
          </a:xfrm>
          <a:prstGeom prst="rect">
            <a:avLst/>
          </a:prstGeom>
          <a:noFill/>
        </p:spPr>
        <p:txBody>
          <a:bodyPr wrap="square" rtlCol="0">
            <a:spAutoFit/>
          </a:bodyPr>
          <a:lstStyle/>
          <a:p>
            <a:r>
              <a:rPr lang="en-US" sz="800" dirty="0" smtClean="0"/>
              <a:t>Source: Facebook</a:t>
            </a:r>
            <a:endParaRPr lang="en-US" sz="800" dirty="0"/>
          </a:p>
        </p:txBody>
      </p:sp>
    </p:spTree>
    <p:extLst>
      <p:ext uri="{BB962C8B-B14F-4D97-AF65-F5344CB8AC3E}">
        <p14:creationId xmlns:p14="http://schemas.microsoft.com/office/powerpoint/2010/main" val="4189580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a:t>
            </a:r>
            <a:endParaRPr lang="en-US" dirty="0"/>
          </a:p>
        </p:txBody>
      </p:sp>
      <p:sp>
        <p:nvSpPr>
          <p:cNvPr id="3" name="Content Placeholder 2"/>
          <p:cNvSpPr>
            <a:spLocks noGrp="1"/>
          </p:cNvSpPr>
          <p:nvPr>
            <p:ph idx="1"/>
          </p:nvPr>
        </p:nvSpPr>
        <p:spPr>
          <a:xfrm>
            <a:off x="457199" y="1600200"/>
            <a:ext cx="4800601" cy="4525963"/>
          </a:xfrm>
        </p:spPr>
        <p:txBody>
          <a:bodyPr/>
          <a:lstStyle/>
          <a:p>
            <a:r>
              <a:rPr lang="en-US" dirty="0" smtClean="0"/>
              <a:t>Target a different objective each day</a:t>
            </a:r>
          </a:p>
          <a:p>
            <a:r>
              <a:rPr lang="en-US" dirty="0" smtClean="0"/>
              <a:t>Additional posts as needed</a:t>
            </a:r>
          </a:p>
          <a:p>
            <a:r>
              <a:rPr lang="en-US" dirty="0" smtClean="0"/>
              <a:t>Customers can comment, like, share</a:t>
            </a:r>
          </a:p>
          <a:p>
            <a:pPr lvl="1"/>
            <a:endParaRPr lang="en-US" dirty="0" smtClean="0"/>
          </a:p>
          <a:p>
            <a:pPr lvl="1"/>
            <a:endParaRPr lang="en-US" dirty="0" smtClean="0"/>
          </a:p>
        </p:txBody>
      </p:sp>
      <p:grpSp>
        <p:nvGrpSpPr>
          <p:cNvPr id="4" name="Group 3"/>
          <p:cNvGrpSpPr/>
          <p:nvPr/>
        </p:nvGrpSpPr>
        <p:grpSpPr>
          <a:xfrm>
            <a:off x="533400" y="4678120"/>
            <a:ext cx="4138614" cy="1371600"/>
            <a:chOff x="414337" y="914400"/>
            <a:chExt cx="4767263" cy="17526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37" y="914400"/>
              <a:ext cx="4533900" cy="7810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237" y="1752600"/>
              <a:ext cx="3810000" cy="647700"/>
            </a:xfrm>
            <a:prstGeom prst="rect">
              <a:avLst/>
            </a:prstGeom>
          </p:spPr>
        </p:pic>
        <p:sp>
          <p:nvSpPr>
            <p:cNvPr id="7" name="Rounded Rectangle 6"/>
            <p:cNvSpPr/>
            <p:nvPr/>
          </p:nvSpPr>
          <p:spPr>
            <a:xfrm>
              <a:off x="414337" y="914400"/>
              <a:ext cx="4767263" cy="17526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257800" y="1601972"/>
            <a:ext cx="3721795" cy="4449520"/>
            <a:chOff x="5257800" y="1601972"/>
            <a:chExt cx="3721795" cy="4449520"/>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1601972"/>
              <a:ext cx="3721795" cy="4449520"/>
            </a:xfrm>
            <a:prstGeom prst="rect">
              <a:avLst/>
            </a:prstGeom>
            <a:ln>
              <a:solidFill>
                <a:srgbClr val="00B0F0"/>
              </a:solidFill>
            </a:ln>
            <a:effectLst>
              <a:outerShdw blurRad="50800" dist="38100" dir="2700000" algn="tl" rotWithShape="0">
                <a:prstClr val="black">
                  <a:alpha val="40000"/>
                </a:prstClr>
              </a:outerShdw>
            </a:effectLst>
          </p:spPr>
        </p:pic>
        <p:sp>
          <p:nvSpPr>
            <p:cNvPr id="13" name="Oval 12"/>
            <p:cNvSpPr/>
            <p:nvPr/>
          </p:nvSpPr>
          <p:spPr>
            <a:xfrm>
              <a:off x="8458199" y="3598132"/>
              <a:ext cx="521395" cy="45720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9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ORS Facebook Content Mix</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185"/>
          <a:stretch/>
        </p:blipFill>
        <p:spPr>
          <a:xfrm>
            <a:off x="600075" y="1905000"/>
            <a:ext cx="8010525" cy="3833562"/>
          </a:xfrm>
          <a:prstGeom prst="rect">
            <a:avLst/>
          </a:prstGeom>
        </p:spPr>
      </p:pic>
    </p:spTree>
    <p:extLst>
      <p:ext uri="{BB962C8B-B14F-4D97-AF65-F5344CB8AC3E}">
        <p14:creationId xmlns:p14="http://schemas.microsoft.com/office/powerpoint/2010/main" val="599532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Private Messaging</a:t>
            </a:r>
            <a:endParaRPr lang="en-US" dirty="0"/>
          </a:p>
        </p:txBody>
      </p:sp>
      <p:sp>
        <p:nvSpPr>
          <p:cNvPr id="3" name="Content Placeholder 2"/>
          <p:cNvSpPr>
            <a:spLocks noGrp="1"/>
          </p:cNvSpPr>
          <p:nvPr>
            <p:ph idx="1"/>
          </p:nvPr>
        </p:nvSpPr>
        <p:spPr/>
        <p:txBody>
          <a:bodyPr/>
          <a:lstStyle/>
          <a:p>
            <a:pPr marL="0" indent="0">
              <a:buNone/>
            </a:pPr>
            <a:r>
              <a:rPr lang="en-US" dirty="0" smtClean="0"/>
              <a:t>Between ORS and the individual</a:t>
            </a:r>
          </a:p>
          <a:p>
            <a:pPr lvl="1"/>
            <a:endParaRPr lang="en-US" dirty="0" smtClean="0"/>
          </a:p>
          <a:p>
            <a:pPr lvl="1"/>
            <a:endParaRPr lang="en-US" dirty="0" smtClean="0"/>
          </a:p>
        </p:txBody>
      </p:sp>
      <p:sp>
        <p:nvSpPr>
          <p:cNvPr id="4" name="Rounded Rectangle 3"/>
          <p:cNvSpPr/>
          <p:nvPr/>
        </p:nvSpPr>
        <p:spPr>
          <a:xfrm>
            <a:off x="987056" y="2362200"/>
            <a:ext cx="7315200" cy="31242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91856" y="2514600"/>
            <a:ext cx="6400800" cy="276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186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ORS Social Demographics</a:t>
            </a:r>
            <a:endParaRPr lang="en-US" dirty="0"/>
          </a:p>
        </p:txBody>
      </p:sp>
      <p:sp>
        <p:nvSpPr>
          <p:cNvPr id="3" name="Content Placeholder 2"/>
          <p:cNvSpPr>
            <a:spLocks noGrp="1"/>
          </p:cNvSpPr>
          <p:nvPr>
            <p:ph idx="1"/>
          </p:nvPr>
        </p:nvSpPr>
        <p:spPr>
          <a:xfrm>
            <a:off x="762000" y="1752600"/>
            <a:ext cx="6096000" cy="1914525"/>
          </a:xfrm>
        </p:spPr>
        <p:txBody>
          <a:bodyPr/>
          <a:lstStyle/>
          <a:p>
            <a:pPr marL="0" indent="0">
              <a:buNone/>
            </a:pPr>
            <a:r>
              <a:rPr lang="en-US" dirty="0"/>
              <a:t>The ladies dig us!</a:t>
            </a:r>
          </a:p>
          <a:p>
            <a:pPr marL="457200" lvl="1" indent="0">
              <a:buNone/>
            </a:pPr>
            <a:r>
              <a:rPr lang="en-US" dirty="0"/>
              <a:t>76% of fans</a:t>
            </a:r>
          </a:p>
          <a:p>
            <a:pPr marL="457200" lvl="1" indent="0">
              <a:buNone/>
            </a:pPr>
            <a:endParaRPr lang="en-US" dirty="0"/>
          </a:p>
          <a:p>
            <a:pPr marL="457200" lvl="1"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973" y="1600200"/>
            <a:ext cx="1635766" cy="216693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7288" y="3962400"/>
            <a:ext cx="2991712" cy="2044212"/>
          </a:xfrm>
          <a:prstGeom prst="rect">
            <a:avLst/>
          </a:prstGeom>
        </p:spPr>
      </p:pic>
      <p:sp>
        <p:nvSpPr>
          <p:cNvPr id="6" name="TextBox 5"/>
          <p:cNvSpPr txBox="1"/>
          <p:nvPr/>
        </p:nvSpPr>
        <p:spPr>
          <a:xfrm>
            <a:off x="685800" y="4412295"/>
            <a:ext cx="3272922" cy="1483483"/>
          </a:xfrm>
          <a:prstGeom prst="rect">
            <a:avLst/>
          </a:prstGeom>
          <a:noFill/>
        </p:spPr>
        <p:txBody>
          <a:bodyPr wrap="square" rtlCol="0">
            <a:spAutoFit/>
          </a:bodyPr>
          <a:lstStyle/>
          <a:p>
            <a:pPr>
              <a:spcBef>
                <a:spcPct val="20000"/>
              </a:spcBef>
            </a:pPr>
            <a:r>
              <a:rPr lang="en-US" sz="2800" dirty="0"/>
              <a:t>And so do retirees!</a:t>
            </a:r>
          </a:p>
          <a:p>
            <a:pPr lvl="1">
              <a:spcBef>
                <a:spcPct val="20000"/>
              </a:spcBef>
            </a:pPr>
            <a:r>
              <a:rPr lang="en-US" sz="2400" dirty="0"/>
              <a:t>67% over age 55</a:t>
            </a:r>
          </a:p>
          <a:p>
            <a:pPr marL="285750" indent="-285750">
              <a:spcBef>
                <a:spcPct val="2000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185842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MichiganORS</a:t>
            </a:r>
            <a:endParaRPr lang="en-US" dirty="0"/>
          </a:p>
        </p:txBody>
      </p:sp>
      <p:sp>
        <p:nvSpPr>
          <p:cNvPr id="3" name="Content Placeholder 2"/>
          <p:cNvSpPr>
            <a:spLocks noGrp="1"/>
          </p:cNvSpPr>
          <p:nvPr>
            <p:ph idx="1"/>
          </p:nvPr>
        </p:nvSpPr>
        <p:spPr>
          <a:xfrm>
            <a:off x="1143000" y="1143000"/>
            <a:ext cx="7924800" cy="2209800"/>
          </a:xfrm>
        </p:spPr>
        <p:txBody>
          <a:bodyPr>
            <a:normAutofit fontScale="92500" lnSpcReduction="10000"/>
          </a:bodyPr>
          <a:lstStyle/>
          <a:p>
            <a:pPr lvl="1"/>
            <a:endParaRPr lang="en-US" dirty="0" smtClean="0"/>
          </a:p>
          <a:p>
            <a:pPr lvl="1">
              <a:buFont typeface="Arial" panose="020B0604020202020204" pitchFamily="34" charset="0"/>
              <a:buChar char="•"/>
            </a:pPr>
            <a:r>
              <a:rPr lang="en-US" sz="3000" dirty="0" smtClean="0"/>
              <a:t>Launched ORS Twitter account in </a:t>
            </a:r>
            <a:br>
              <a:rPr lang="en-US" sz="3000" dirty="0" smtClean="0"/>
            </a:br>
            <a:r>
              <a:rPr lang="en-US" sz="3000" dirty="0" smtClean="0"/>
              <a:t>October 2014</a:t>
            </a:r>
          </a:p>
          <a:p>
            <a:pPr lvl="1">
              <a:buFont typeface="Arial" panose="020B0604020202020204" pitchFamily="34" charset="0"/>
              <a:buChar char="•"/>
            </a:pPr>
            <a:r>
              <a:rPr lang="en-US" sz="3000" dirty="0" smtClean="0"/>
              <a:t>Different messaging and target audience</a:t>
            </a:r>
          </a:p>
          <a:p>
            <a:pPr lvl="1">
              <a:buFont typeface="Arial" panose="020B0604020202020204" pitchFamily="34" charset="0"/>
              <a:buChar char="•"/>
            </a:pPr>
            <a:r>
              <a:rPr lang="en-US" sz="3000" dirty="0" smtClean="0"/>
              <a:t>Key into existing conversations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76400"/>
            <a:ext cx="1268399" cy="1268399"/>
          </a:xfrm>
          <a:prstGeom prst="rect">
            <a:avLst/>
          </a:prstGeom>
        </p:spPr>
      </p:pic>
      <p:pic>
        <p:nvPicPr>
          <p:cNvPr id="1026" name="Picture 2" descr="S:\ORSComm\Social Media\CEM\graphics, comments, etc\Twitter\twitter profil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459" y="3429000"/>
            <a:ext cx="7259591"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02459" y="5791200"/>
            <a:ext cx="4207741" cy="400110"/>
          </a:xfrm>
          <a:prstGeom prst="rect">
            <a:avLst/>
          </a:prstGeom>
          <a:noFill/>
        </p:spPr>
        <p:txBody>
          <a:bodyPr wrap="square" rtlCol="0">
            <a:spAutoFit/>
          </a:bodyPr>
          <a:lstStyle/>
          <a:p>
            <a:r>
              <a:rPr lang="en-US" sz="2000" dirty="0" smtClean="0"/>
              <a:t>@</a:t>
            </a:r>
            <a:r>
              <a:rPr lang="en-US" sz="2000" dirty="0" err="1" smtClean="0"/>
              <a:t>MichiganORS</a:t>
            </a:r>
            <a:endParaRPr lang="en-US" sz="2000" dirty="0"/>
          </a:p>
        </p:txBody>
      </p:sp>
    </p:spTree>
    <p:extLst>
      <p:ext uri="{BB962C8B-B14F-4D97-AF65-F5344CB8AC3E}">
        <p14:creationId xmlns:p14="http://schemas.microsoft.com/office/powerpoint/2010/main" val="4004882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457200"/>
            <a:ext cx="7881393" cy="5486400"/>
          </a:xfrm>
          <a:prstGeom prst="rect">
            <a:avLst/>
          </a:prstGeom>
          <a:noFill/>
          <a:ln w="25400">
            <a:solidFill>
              <a:srgbClr val="84C34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24188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ORS YouTube Channel</a:t>
            </a:r>
            <a:endParaRPr lang="en-US" dirty="0"/>
          </a:p>
        </p:txBody>
      </p:sp>
      <p:sp>
        <p:nvSpPr>
          <p:cNvPr id="3" name="Content Placeholder 2"/>
          <p:cNvSpPr>
            <a:spLocks noGrp="1"/>
          </p:cNvSpPr>
          <p:nvPr>
            <p:ph idx="1"/>
          </p:nvPr>
        </p:nvSpPr>
        <p:spPr>
          <a:xfrm>
            <a:off x="-76200" y="2133600"/>
            <a:ext cx="3962400" cy="4165288"/>
          </a:xfrm>
        </p:spPr>
        <p:txBody>
          <a:bodyPr>
            <a:normAutofit/>
          </a:bodyPr>
          <a:lstStyle/>
          <a:p>
            <a:pPr lvl="1"/>
            <a:endParaRPr lang="en-US" dirty="0" smtClean="0"/>
          </a:p>
          <a:p>
            <a:pPr lvl="1">
              <a:buFont typeface="Arial" panose="020B0604020202020204" pitchFamily="34" charset="0"/>
              <a:buChar char="•"/>
            </a:pPr>
            <a:r>
              <a:rPr lang="en-US" sz="2800" dirty="0" smtClean="0"/>
              <a:t>Launched YouTube channel in </a:t>
            </a:r>
            <a:br>
              <a:rPr lang="en-US" sz="2800" dirty="0" smtClean="0"/>
            </a:br>
            <a:r>
              <a:rPr lang="en-US" sz="2800" dirty="0" smtClean="0"/>
              <a:t>March 2015</a:t>
            </a:r>
          </a:p>
          <a:p>
            <a:pPr lvl="1">
              <a:buFont typeface="Arial" panose="020B0604020202020204" pitchFamily="34" charset="0"/>
              <a:buChar char="•"/>
            </a:pPr>
            <a:r>
              <a:rPr lang="en-US" sz="2800" dirty="0" smtClean="0"/>
              <a:t>Supportive of other communication channels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133600"/>
            <a:ext cx="4926710" cy="33243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771695"/>
            <a:ext cx="2463492" cy="723810"/>
          </a:xfrm>
          <a:prstGeom prst="rect">
            <a:avLst/>
          </a:prstGeom>
        </p:spPr>
      </p:pic>
    </p:spTree>
    <p:extLst>
      <p:ext uri="{BB962C8B-B14F-4D97-AF65-F5344CB8AC3E}">
        <p14:creationId xmlns:p14="http://schemas.microsoft.com/office/powerpoint/2010/main" val="2674617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MPSERS Financial Status Update</a:t>
            </a:r>
            <a:endParaRPr lang="en-US" dirty="0"/>
          </a:p>
        </p:txBody>
      </p:sp>
      <p:sp>
        <p:nvSpPr>
          <p:cNvPr id="3" name="Content Placeholder 2"/>
          <p:cNvSpPr>
            <a:spLocks noGrp="1"/>
          </p:cNvSpPr>
          <p:nvPr>
            <p:ph idx="1"/>
          </p:nvPr>
        </p:nvSpPr>
        <p:spPr/>
        <p:txBody>
          <a:bodyPr/>
          <a:lstStyle/>
          <a:p>
            <a:pPr marL="0" indent="0">
              <a:buNone/>
            </a:pPr>
            <a:r>
              <a:rPr lang="en-US" dirty="0" smtClean="0"/>
              <a:t>MPSERS Pension Funding Ratio</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99417667"/>
              </p:ext>
            </p:extLst>
          </p:nvPr>
        </p:nvGraphicFramePr>
        <p:xfrm>
          <a:off x="457200" y="2133600"/>
          <a:ext cx="7924799" cy="3938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0215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MPSERS Financial Status Update</a:t>
            </a:r>
            <a:endParaRPr lang="en-US" dirty="0"/>
          </a:p>
        </p:txBody>
      </p:sp>
      <p:sp>
        <p:nvSpPr>
          <p:cNvPr id="3" name="Content Placeholder 2"/>
          <p:cNvSpPr>
            <a:spLocks noGrp="1"/>
          </p:cNvSpPr>
          <p:nvPr>
            <p:ph idx="1"/>
          </p:nvPr>
        </p:nvSpPr>
        <p:spPr/>
        <p:txBody>
          <a:bodyPr/>
          <a:lstStyle/>
          <a:p>
            <a:pPr marL="0" indent="0">
              <a:buNone/>
            </a:pPr>
            <a:r>
              <a:rPr lang="en-US" dirty="0" smtClean="0"/>
              <a:t>MPSERS Healthcare Funding Ratio</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67403980"/>
              </p:ext>
            </p:extLst>
          </p:nvPr>
        </p:nvGraphicFramePr>
        <p:xfrm>
          <a:off x="1143000" y="2286000"/>
          <a:ext cx="6248400" cy="3000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3185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888344"/>
            <a:ext cx="2590800" cy="4124341"/>
          </a:xfrm>
          <a:prstGeom prst="rect">
            <a:avLst/>
          </a:prstGeom>
        </p:spPr>
      </p:pic>
      <p:sp>
        <p:nvSpPr>
          <p:cNvPr id="2" name="Title 1"/>
          <p:cNvSpPr>
            <a:spLocks noGrp="1"/>
          </p:cNvSpPr>
          <p:nvPr>
            <p:ph type="title"/>
          </p:nvPr>
        </p:nvSpPr>
        <p:spPr/>
        <p:txBody>
          <a:bodyPr/>
          <a:lstStyle/>
          <a:p>
            <a:r>
              <a:rPr lang="en-US" dirty="0" smtClean="0"/>
              <a:t>MPSERS Financial Status Update</a:t>
            </a:r>
            <a:endParaRPr lang="en-US" dirty="0"/>
          </a:p>
        </p:txBody>
      </p:sp>
      <p:sp>
        <p:nvSpPr>
          <p:cNvPr id="3" name="Content Placeholder 2"/>
          <p:cNvSpPr>
            <a:spLocks noGrp="1"/>
          </p:cNvSpPr>
          <p:nvPr>
            <p:ph idx="1"/>
          </p:nvPr>
        </p:nvSpPr>
        <p:spPr>
          <a:xfrm>
            <a:off x="457200" y="1600200"/>
            <a:ext cx="6629400" cy="3657599"/>
          </a:xfrm>
        </p:spPr>
        <p:txBody>
          <a:bodyPr/>
          <a:lstStyle/>
          <a:p>
            <a:r>
              <a:rPr lang="en-US" dirty="0" smtClean="0"/>
              <a:t>Pension trust </a:t>
            </a:r>
            <a:r>
              <a:rPr lang="en-US" dirty="0"/>
              <a:t>a</a:t>
            </a:r>
            <a:r>
              <a:rPr lang="en-US" dirty="0" smtClean="0"/>
              <a:t>ssets </a:t>
            </a:r>
            <a:r>
              <a:rPr lang="en-US" dirty="0"/>
              <a:t>t</a:t>
            </a:r>
            <a:r>
              <a:rPr lang="en-US" dirty="0" smtClean="0"/>
              <a:t>otal: $45 Billion</a:t>
            </a:r>
            <a:r>
              <a:rPr lang="en-US" baseline="30000" dirty="0" smtClean="0"/>
              <a:t>1</a:t>
            </a:r>
          </a:p>
          <a:p>
            <a:r>
              <a:rPr lang="en-US" dirty="0" smtClean="0"/>
              <a:t>Healthcare trust </a:t>
            </a:r>
            <a:r>
              <a:rPr lang="en-US" dirty="0"/>
              <a:t>a</a:t>
            </a:r>
            <a:r>
              <a:rPr lang="en-US" dirty="0" smtClean="0"/>
              <a:t>ssets </a:t>
            </a:r>
            <a:r>
              <a:rPr lang="en-US" dirty="0"/>
              <a:t>t</a:t>
            </a:r>
            <a:r>
              <a:rPr lang="en-US" dirty="0" smtClean="0"/>
              <a:t>otal: $4.5 Billion</a:t>
            </a:r>
            <a:r>
              <a:rPr lang="en-US" baseline="30000" dirty="0" smtClean="0"/>
              <a:t>1</a:t>
            </a:r>
          </a:p>
          <a:p>
            <a:r>
              <a:rPr lang="en-US" dirty="0" smtClean="0"/>
              <a:t>The system is scheduled to be fully funded by 2038</a:t>
            </a:r>
          </a:p>
        </p:txBody>
      </p:sp>
      <p:sp>
        <p:nvSpPr>
          <p:cNvPr id="4" name="TextBox 3"/>
          <p:cNvSpPr txBox="1"/>
          <p:nvPr/>
        </p:nvSpPr>
        <p:spPr>
          <a:xfrm>
            <a:off x="533400" y="5867400"/>
            <a:ext cx="6400800" cy="253916"/>
          </a:xfrm>
          <a:prstGeom prst="rect">
            <a:avLst/>
          </a:prstGeom>
          <a:noFill/>
        </p:spPr>
        <p:txBody>
          <a:bodyPr wrap="square" rtlCol="0">
            <a:spAutoFit/>
          </a:bodyPr>
          <a:lstStyle/>
          <a:p>
            <a:r>
              <a:rPr lang="en-US" sz="1050" baseline="30000" dirty="0" smtClean="0"/>
              <a:t>1</a:t>
            </a:r>
            <a:r>
              <a:rPr lang="en-US" sz="1050" dirty="0" smtClean="0"/>
              <a:t>Source: MPSERS 2015 Comprehensive Annual Financial Report</a:t>
            </a:r>
            <a:endParaRPr lang="en-US" sz="1050" dirty="0"/>
          </a:p>
        </p:txBody>
      </p:sp>
    </p:spTree>
    <p:extLst>
      <p:ext uri="{BB962C8B-B14F-4D97-AF65-F5344CB8AC3E}">
        <p14:creationId xmlns:p14="http://schemas.microsoft.com/office/powerpoint/2010/main" val="819732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31102"/>
            <a:ext cx="8229600" cy="1143000"/>
          </a:xfrm>
        </p:spPr>
        <p:txBody>
          <a:bodyPr/>
          <a:lstStyle/>
          <a:p>
            <a:r>
              <a:rPr lang="en-US" altLang="en-US" dirty="0" smtClean="0"/>
              <a:t>FY 17 Contribution Rates</a:t>
            </a:r>
          </a:p>
        </p:txBody>
      </p:sp>
      <p:graphicFrame>
        <p:nvGraphicFramePr>
          <p:cNvPr id="5" name="Table 4"/>
          <p:cNvGraphicFramePr>
            <a:graphicFrameLocks noGrp="1"/>
          </p:cNvGraphicFramePr>
          <p:nvPr>
            <p:extLst>
              <p:ext uri="{D42A27DB-BD31-4B8C-83A1-F6EECF244321}">
                <p14:modId xmlns:p14="http://schemas.microsoft.com/office/powerpoint/2010/main" val="1852591483"/>
              </p:ext>
            </p:extLst>
          </p:nvPr>
        </p:nvGraphicFramePr>
        <p:xfrm>
          <a:off x="152400" y="1524009"/>
          <a:ext cx="8763000" cy="4114791"/>
        </p:xfrm>
        <a:graphic>
          <a:graphicData uri="http://schemas.openxmlformats.org/drawingml/2006/table">
            <a:tbl>
              <a:tblPr/>
              <a:tblGrid>
                <a:gridCol w="2094099"/>
                <a:gridCol w="716826"/>
                <a:gridCol w="112760"/>
                <a:gridCol w="684608"/>
                <a:gridCol w="112760"/>
                <a:gridCol w="813477"/>
                <a:gridCol w="112760"/>
                <a:gridCol w="765151"/>
                <a:gridCol w="112760"/>
                <a:gridCol w="765151"/>
                <a:gridCol w="112760"/>
                <a:gridCol w="724880"/>
                <a:gridCol w="112760"/>
                <a:gridCol w="724880"/>
                <a:gridCol w="112760"/>
                <a:gridCol w="684608"/>
              </a:tblGrid>
              <a:tr h="146776">
                <a:tc gridSpan="16">
                  <a:txBody>
                    <a:bodyPr/>
                    <a:lstStyle/>
                    <a:p>
                      <a:pPr algn="ctr" fontAlgn="b"/>
                      <a:r>
                        <a:rPr lang="en-US" sz="800" b="1" i="0" u="none" strike="noStrike" dirty="0">
                          <a:effectLst/>
                          <a:latin typeface="Century Schoolbook"/>
                        </a:rPr>
                        <a:t>MPSERS ESTIMATED PENSION CONTRIBUTION RATE </a:t>
                      </a:r>
                    </a:p>
                  </a:txBody>
                  <a:tcPr marL="4538" marR="4538" marT="454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6776">
                <a:tc gridSpan="16">
                  <a:txBody>
                    <a:bodyPr/>
                    <a:lstStyle/>
                    <a:p>
                      <a:pPr algn="ctr" fontAlgn="b"/>
                      <a:r>
                        <a:rPr lang="en-US" sz="800" b="1" i="0" u="none" strike="noStrike">
                          <a:effectLst/>
                          <a:latin typeface="Century Schoolbook"/>
                        </a:rPr>
                        <a:t>Includes reconciliation</a:t>
                      </a:r>
                    </a:p>
                  </a:txBody>
                  <a:tcPr marL="4538" marR="4538" marT="454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6776">
                <a:tc gridSpan="16">
                  <a:txBody>
                    <a:bodyPr/>
                    <a:lstStyle/>
                    <a:p>
                      <a:pPr algn="ctr" fontAlgn="b"/>
                      <a:r>
                        <a:rPr lang="en-US" sz="800" b="1" i="0" u="none" strike="noStrike">
                          <a:effectLst/>
                          <a:latin typeface="Century Schoolbook"/>
                        </a:rPr>
                        <a:t>October 1, 2016 - September 30, 2017</a:t>
                      </a:r>
                    </a:p>
                  </a:txBody>
                  <a:tcPr marL="4538" marR="4538" marT="454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6776">
                <a:tc gridSpan="2">
                  <a:txBody>
                    <a:bodyPr/>
                    <a:lstStyle/>
                    <a:p>
                      <a:pPr algn="ctr" fontAlgn="b"/>
                      <a:endParaRPr lang="en-US" sz="800" b="1" i="0" u="none" strike="noStrike">
                        <a:solidFill>
                          <a:srgbClr val="0000FF"/>
                        </a:solidFill>
                        <a:effectLst/>
                        <a:latin typeface="Arial"/>
                      </a:endParaRPr>
                    </a:p>
                  </a:txBody>
                  <a:tcPr marL="4538" marR="4538" marT="4540" marB="0" anchor="b">
                    <a:lnL>
                      <a:noFill/>
                    </a:lnL>
                    <a:lnR>
                      <a:noFill/>
                    </a:lnR>
                    <a:lnT>
                      <a:noFill/>
                    </a:lnT>
                    <a:lnB>
                      <a:noFill/>
                    </a:lnB>
                  </a:tcPr>
                </a:tc>
                <a:tc hMerge="1">
                  <a:txBody>
                    <a:bodyPr/>
                    <a:lstStyle/>
                    <a:p>
                      <a:endParaRPr lang="en-US"/>
                    </a:p>
                  </a:txBody>
                  <a:tcPr/>
                </a:tc>
                <a:tc>
                  <a:txBody>
                    <a:bodyPr/>
                    <a:lstStyle/>
                    <a:p>
                      <a:pPr algn="ctr" fontAlgn="b"/>
                      <a:endParaRPr lang="en-US" sz="800" b="1"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r>
              <a:tr h="146776">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r>
              <a:tr h="587106">
                <a:tc>
                  <a:txBody>
                    <a:bodyPr/>
                    <a:lstStyle/>
                    <a:p>
                      <a:pPr algn="ctr" fontAlgn="b"/>
                      <a:r>
                        <a:rPr lang="en-US" sz="800" b="0" i="0" u="none" strike="noStrike">
                          <a:effectLst/>
                          <a:latin typeface="Arial"/>
                        </a:rPr>
                        <a:t> </a:t>
                      </a:r>
                    </a:p>
                  </a:txBody>
                  <a:tcPr marL="4538" marR="4538" marT="454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Basic/MIP with Premium Subsidy</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 </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dirty="0">
                          <a:effectLst/>
                          <a:latin typeface="Arial"/>
                        </a:rPr>
                        <a:t>Pension Plus with Premium Subsidy</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 </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Pension Plus PHF</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 </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Pension Plus to DC with PHF</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 </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Basic/MIP to DC with Premium Subsidy</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 </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Basic/MIP to DC with PHF</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 </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Basic/MIP with PHF</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 </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a:rPr>
                        <a:t>Retirees Returned to Work *</a:t>
                      </a:r>
                    </a:p>
                  </a:txBody>
                  <a:tcPr marL="4538" marR="4538"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6776">
                <a:tc>
                  <a:txBody>
                    <a:bodyPr/>
                    <a:lstStyle/>
                    <a:p>
                      <a:pPr algn="l" fontAlgn="b"/>
                      <a:r>
                        <a:rPr lang="en-US" sz="800" b="0" i="0" u="none" strike="noStrike">
                          <a:effectLst/>
                          <a:latin typeface="Arial"/>
                        </a:rPr>
                        <a:t> </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ct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ct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ct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ct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ct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ct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r>
                        <a:rPr lang="en-US" sz="800" b="0" i="0" u="none" strike="noStrike">
                          <a:effectLst/>
                          <a:latin typeface="Arial"/>
                        </a:rPr>
                        <a:t> </a:t>
                      </a:r>
                    </a:p>
                  </a:txBody>
                  <a:tcPr marL="4538" marR="4538" marT="4540" marB="0" anchor="b">
                    <a:lnL>
                      <a:noFill/>
                    </a:lnL>
                    <a:lnR w="6350" cap="flat" cmpd="sng" algn="ctr">
                      <a:solidFill>
                        <a:srgbClr val="000000"/>
                      </a:solidFill>
                      <a:prstDash val="solid"/>
                      <a:round/>
                      <a:headEnd type="none" w="med" len="med"/>
                      <a:tailEnd type="none" w="med" len="med"/>
                    </a:lnR>
                    <a:lnT>
                      <a:noFill/>
                    </a:lnT>
                    <a:lnB>
                      <a:noFill/>
                    </a:lnB>
                  </a:tcPr>
                </a:tc>
              </a:tr>
              <a:tr h="146776">
                <a:tc>
                  <a:txBody>
                    <a:bodyPr/>
                    <a:lstStyle/>
                    <a:p>
                      <a:pPr algn="l" fontAlgn="b"/>
                      <a:r>
                        <a:rPr lang="en-US" sz="800" b="0" i="0" u="none" strike="noStrike">
                          <a:effectLst/>
                          <a:latin typeface="Arial"/>
                        </a:rPr>
                        <a:t>Pension Normal Cost</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a:rPr>
                        <a:t>3.76%</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3.13%</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3.13%</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0.00%</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0.00%</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0.00%</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3.76%</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0.00%</a:t>
                      </a:r>
                    </a:p>
                  </a:txBody>
                  <a:tcPr marL="4538" marR="4538" marT="4540" marB="0" anchor="b">
                    <a:lnL>
                      <a:noFill/>
                    </a:lnL>
                    <a:lnR w="6350" cap="flat" cmpd="sng" algn="ctr">
                      <a:solidFill>
                        <a:srgbClr val="000000"/>
                      </a:solidFill>
                      <a:prstDash val="solid"/>
                      <a:round/>
                      <a:headEnd type="none" w="med" len="med"/>
                      <a:tailEnd type="none" w="med" len="med"/>
                    </a:lnR>
                    <a:lnT>
                      <a:noFill/>
                    </a:lnT>
                    <a:lnB>
                      <a:noFill/>
                    </a:lnB>
                  </a:tcPr>
                </a:tc>
              </a:tr>
              <a:tr h="146776">
                <a:tc>
                  <a:txBody>
                    <a:bodyPr/>
                    <a:lstStyle/>
                    <a:p>
                      <a:pPr algn="l" fontAlgn="b"/>
                      <a:r>
                        <a:rPr lang="en-US" sz="800" b="0" i="0" u="none" strike="noStrike">
                          <a:effectLst/>
                          <a:latin typeface="Arial"/>
                        </a:rPr>
                        <a:t>Pension UAL </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a:rPr>
                        <a:t>13.91%</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13.91%</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13.91%</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13.91%</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13.91%</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13.91%</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13.91%</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13.91%</a:t>
                      </a:r>
                    </a:p>
                  </a:txBody>
                  <a:tcPr marL="4538" marR="4538" marT="4540" marB="0" anchor="b">
                    <a:lnL>
                      <a:noFill/>
                    </a:lnL>
                    <a:lnR w="6350" cap="flat" cmpd="sng" algn="ctr">
                      <a:solidFill>
                        <a:srgbClr val="000000"/>
                      </a:solidFill>
                      <a:prstDash val="solid"/>
                      <a:round/>
                      <a:headEnd type="none" w="med" len="med"/>
                      <a:tailEnd type="none" w="med" len="med"/>
                    </a:lnR>
                    <a:lnT>
                      <a:noFill/>
                    </a:lnT>
                    <a:lnB>
                      <a:noFill/>
                    </a:lnB>
                  </a:tcPr>
                </a:tc>
              </a:tr>
              <a:tr h="146776">
                <a:tc>
                  <a:txBody>
                    <a:bodyPr/>
                    <a:lstStyle/>
                    <a:p>
                      <a:pPr algn="l" fontAlgn="b"/>
                      <a:r>
                        <a:rPr lang="en-US" sz="800" b="0" i="0" u="none" strike="noStrike">
                          <a:effectLst/>
                          <a:latin typeface="Arial"/>
                        </a:rPr>
                        <a:t>Pension UAL - Early Retirement Incentive</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a:rPr>
                        <a:t>1.36%</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1.36%</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1.36%</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1.36%</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1.36%</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1.36%</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1.36%</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1.36%</a:t>
                      </a:r>
                    </a:p>
                  </a:txBody>
                  <a:tcPr marL="4538" marR="4538" marT="45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6776">
                <a:tc>
                  <a:txBody>
                    <a:bodyPr/>
                    <a:lstStyle/>
                    <a:p>
                      <a:pPr algn="l" fontAlgn="b"/>
                      <a:r>
                        <a:rPr lang="en-US" sz="800" b="0" i="0" u="none" strike="noStrike">
                          <a:effectLst/>
                          <a:latin typeface="Arial"/>
                        </a:rPr>
                        <a:t>Total Pension</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a:rPr>
                        <a:t>19.03%</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18.40%</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18.40%</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15.27%</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15.27%</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15.27%</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19.03%</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15.27%</a:t>
                      </a:r>
                    </a:p>
                  </a:txBody>
                  <a:tcPr marL="4538" marR="4538"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6776">
                <a:tc>
                  <a:txBody>
                    <a:bodyPr/>
                    <a:lstStyle/>
                    <a:p>
                      <a:pPr algn="l" fontAlgn="b"/>
                      <a:r>
                        <a:rPr lang="en-US" sz="800" b="0" i="0" u="none" strike="noStrike">
                          <a:effectLst/>
                          <a:latin typeface="Arial"/>
                        </a:rPr>
                        <a:t> </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r>
                        <a:rPr lang="en-US" sz="800" b="0" i="0" u="none" strike="noStrike">
                          <a:effectLst/>
                          <a:latin typeface="Arial"/>
                        </a:rPr>
                        <a:t> </a:t>
                      </a:r>
                    </a:p>
                  </a:txBody>
                  <a:tcPr marL="4538" marR="4538" marT="4540" marB="0" anchor="b">
                    <a:lnL>
                      <a:noFill/>
                    </a:lnL>
                    <a:lnR w="6350" cap="flat" cmpd="sng" algn="ctr">
                      <a:solidFill>
                        <a:srgbClr val="000000"/>
                      </a:solidFill>
                      <a:prstDash val="solid"/>
                      <a:round/>
                      <a:headEnd type="none" w="med" len="med"/>
                      <a:tailEnd type="none" w="med" len="med"/>
                    </a:lnR>
                    <a:lnT>
                      <a:noFill/>
                    </a:lnT>
                    <a:lnB>
                      <a:noFill/>
                    </a:lnB>
                  </a:tcPr>
                </a:tc>
              </a:tr>
              <a:tr h="146776">
                <a:tc>
                  <a:txBody>
                    <a:bodyPr/>
                    <a:lstStyle/>
                    <a:p>
                      <a:pPr algn="l" fontAlgn="b"/>
                      <a:r>
                        <a:rPr lang="en-US" sz="800" b="0" i="0" u="none" strike="noStrike">
                          <a:effectLst/>
                          <a:latin typeface="Arial"/>
                        </a:rPr>
                        <a:t> </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r>
                        <a:rPr lang="en-US" sz="800" b="0" i="0" u="none" strike="noStrike">
                          <a:effectLst/>
                          <a:latin typeface="Arial"/>
                        </a:rPr>
                        <a:t> </a:t>
                      </a:r>
                    </a:p>
                  </a:txBody>
                  <a:tcPr marL="4538" marR="4538" marT="4540" marB="0" anchor="b">
                    <a:lnL>
                      <a:noFill/>
                    </a:lnL>
                    <a:lnR w="6350" cap="flat" cmpd="sng" algn="ctr">
                      <a:solidFill>
                        <a:srgbClr val="000000"/>
                      </a:solidFill>
                      <a:prstDash val="solid"/>
                      <a:round/>
                      <a:headEnd type="none" w="med" len="med"/>
                      <a:tailEnd type="none" w="med" len="med"/>
                    </a:lnR>
                    <a:lnT>
                      <a:noFill/>
                    </a:lnT>
                    <a:lnB>
                      <a:noFill/>
                    </a:lnB>
                  </a:tcPr>
                </a:tc>
              </a:tr>
              <a:tr h="146776">
                <a:tc>
                  <a:txBody>
                    <a:bodyPr/>
                    <a:lstStyle/>
                    <a:p>
                      <a:pPr algn="l" fontAlgn="b"/>
                      <a:r>
                        <a:rPr lang="en-US" sz="800" b="0" i="0" u="none" strike="noStrike">
                          <a:effectLst/>
                          <a:latin typeface="Arial"/>
                        </a:rPr>
                        <a:t>Health Normal Cost</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FF"/>
                          </a:solidFill>
                          <a:effectLst/>
                          <a:latin typeface="Arial"/>
                        </a:rPr>
                        <a:t>0.22%</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0.22%</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0.00%</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0.00%</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0.22%</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0.00%</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0.00%</a:t>
                      </a: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0.00%</a:t>
                      </a:r>
                    </a:p>
                  </a:txBody>
                  <a:tcPr marL="4538" marR="4538" marT="4540" marB="0" anchor="b">
                    <a:lnL>
                      <a:noFill/>
                    </a:lnL>
                    <a:lnR w="6350" cap="flat" cmpd="sng" algn="ctr">
                      <a:solidFill>
                        <a:srgbClr val="000000"/>
                      </a:solidFill>
                      <a:prstDash val="solid"/>
                      <a:round/>
                      <a:headEnd type="none" w="med" len="med"/>
                      <a:tailEnd type="none" w="med" len="med"/>
                    </a:lnR>
                    <a:lnT>
                      <a:noFill/>
                    </a:lnT>
                    <a:lnB>
                      <a:noFill/>
                    </a:lnB>
                  </a:tcPr>
                </a:tc>
              </a:tr>
              <a:tr h="146776">
                <a:tc>
                  <a:txBody>
                    <a:bodyPr/>
                    <a:lstStyle/>
                    <a:p>
                      <a:pPr algn="l" fontAlgn="b"/>
                      <a:r>
                        <a:rPr lang="en-US" sz="800" b="0" i="0" u="none" strike="noStrike">
                          <a:effectLst/>
                          <a:latin typeface="Arial"/>
                        </a:rPr>
                        <a:t>Health UAL </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6776">
                <a:tc>
                  <a:txBody>
                    <a:bodyPr/>
                    <a:lstStyle/>
                    <a:p>
                      <a:pPr algn="l" fontAlgn="b"/>
                      <a:r>
                        <a:rPr lang="en-US" sz="800" b="0" i="0" u="none" strike="noStrike">
                          <a:effectLst/>
                          <a:latin typeface="Arial"/>
                        </a:rPr>
                        <a:t>Total Health</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a:rPr>
                        <a:t>5.91%</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5.91%</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5.91%</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5.69%</a:t>
                      </a:r>
                    </a:p>
                  </a:txBody>
                  <a:tcPr marL="4538" marR="4538"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6776">
                <a:tc>
                  <a:txBody>
                    <a:bodyPr/>
                    <a:lstStyle/>
                    <a:p>
                      <a:pPr algn="l" fontAlgn="b"/>
                      <a:r>
                        <a:rPr lang="en-US" sz="800" b="0" i="0" u="none" strike="noStrike">
                          <a:effectLst/>
                          <a:latin typeface="Arial"/>
                        </a:rPr>
                        <a:t> </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r>
                        <a:rPr lang="en-US" sz="800" b="0" i="0" u="none" strike="noStrike">
                          <a:effectLst/>
                          <a:latin typeface="Arial"/>
                        </a:rPr>
                        <a:t> </a:t>
                      </a:r>
                    </a:p>
                  </a:txBody>
                  <a:tcPr marL="4538" marR="4538" marT="45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6776">
                <a:tc>
                  <a:txBody>
                    <a:bodyPr/>
                    <a:lstStyle/>
                    <a:p>
                      <a:pPr algn="l" fontAlgn="b"/>
                      <a:r>
                        <a:rPr lang="en-US" sz="800" b="0" i="0" u="none" strike="noStrike">
                          <a:effectLst/>
                          <a:latin typeface="Arial"/>
                        </a:rPr>
                        <a:t>Total Contributed by Schools for DB</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a:rPr>
                        <a:t>24.94%</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24.31%</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24.09%</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20.96%</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21.18%</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20.96%</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24.72%</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20.96%</a:t>
                      </a:r>
                    </a:p>
                  </a:txBody>
                  <a:tcPr marL="4538" marR="4538"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46776">
                <a:tc>
                  <a:txBody>
                    <a:bodyPr/>
                    <a:lstStyle/>
                    <a:p>
                      <a:pPr algn="l" fontAlgn="b"/>
                      <a:r>
                        <a:rPr lang="en-US" sz="800" b="0" i="0" u="none" strike="noStrike">
                          <a:effectLst/>
                          <a:latin typeface="Arial"/>
                        </a:rPr>
                        <a:t> </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 </a:t>
                      </a:r>
                    </a:p>
                  </a:txBody>
                  <a:tcPr marL="4538" marR="4538" marT="454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146776">
                <a:tc>
                  <a:txBody>
                    <a:bodyPr/>
                    <a:lstStyle/>
                    <a:p>
                      <a:pPr algn="l" fontAlgn="b"/>
                      <a:r>
                        <a:rPr lang="en-US" sz="800" b="0" i="0" u="none" strike="noStrike">
                          <a:effectLst/>
                          <a:latin typeface="Arial"/>
                        </a:rPr>
                        <a:t>DC employer match</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FF"/>
                          </a:solidFill>
                          <a:effectLst/>
                          <a:latin typeface="Arial"/>
                        </a:rPr>
                        <a:t>0.00%</a:t>
                      </a:r>
                    </a:p>
                  </a:txBody>
                  <a:tcPr marL="4538" marR="4538" marT="4540" marB="0" anchor="b">
                    <a:lnL>
                      <a:noFill/>
                    </a:lnL>
                    <a:lnR>
                      <a:noFill/>
                    </a:lnR>
                    <a:lnT>
                      <a:noFill/>
                    </a:lnT>
                    <a:lnB>
                      <a:noFill/>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1.00%</a:t>
                      </a:r>
                    </a:p>
                  </a:txBody>
                  <a:tcPr marL="4538" marR="4538" marT="4540" marB="0" anchor="b">
                    <a:lnL>
                      <a:noFill/>
                    </a:lnL>
                    <a:lnR>
                      <a:noFill/>
                    </a:lnR>
                    <a:lnT>
                      <a:noFill/>
                    </a:lnT>
                    <a:lnB>
                      <a:noFill/>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1.00%</a:t>
                      </a:r>
                    </a:p>
                  </a:txBody>
                  <a:tcPr marL="4538" marR="4538" marT="4540" marB="0" anchor="b">
                    <a:lnL>
                      <a:noFill/>
                    </a:lnL>
                    <a:lnR>
                      <a:noFill/>
                    </a:lnR>
                    <a:lnT>
                      <a:noFill/>
                    </a:lnT>
                    <a:lnB>
                      <a:noFill/>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3.00%</a:t>
                      </a:r>
                    </a:p>
                  </a:txBody>
                  <a:tcPr marL="4538" marR="4538" marT="4540" marB="0" anchor="b">
                    <a:lnL>
                      <a:noFill/>
                    </a:lnL>
                    <a:lnR>
                      <a:noFill/>
                    </a:lnR>
                    <a:lnT>
                      <a:noFill/>
                    </a:lnT>
                    <a:lnB>
                      <a:noFill/>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4.00%</a:t>
                      </a:r>
                    </a:p>
                  </a:txBody>
                  <a:tcPr marL="4538" marR="4538" marT="4540" marB="0" anchor="b">
                    <a:lnL>
                      <a:noFill/>
                    </a:lnL>
                    <a:lnR>
                      <a:noFill/>
                    </a:lnR>
                    <a:lnT>
                      <a:noFill/>
                    </a:lnT>
                    <a:lnB>
                      <a:noFill/>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4.00%</a:t>
                      </a:r>
                    </a:p>
                  </a:txBody>
                  <a:tcPr marL="4538" marR="4538" marT="4540" marB="0" anchor="b">
                    <a:lnL>
                      <a:noFill/>
                    </a:lnL>
                    <a:lnR>
                      <a:noFill/>
                    </a:lnR>
                    <a:lnT>
                      <a:noFill/>
                    </a:lnT>
                    <a:lnB>
                      <a:noFill/>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0.00%</a:t>
                      </a:r>
                    </a:p>
                  </a:txBody>
                  <a:tcPr marL="4538" marR="4538" marT="4540" marB="0" anchor="b">
                    <a:lnL>
                      <a:noFill/>
                    </a:lnL>
                    <a:lnR>
                      <a:noFill/>
                    </a:lnR>
                    <a:lnT>
                      <a:noFill/>
                    </a:lnT>
                    <a:lnB>
                      <a:noFill/>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0.00%</a:t>
                      </a:r>
                    </a:p>
                  </a:txBody>
                  <a:tcPr marL="4538" marR="4538" marT="4540" marB="0" anchor="b">
                    <a:lnL>
                      <a:noFill/>
                    </a:lnL>
                    <a:lnR w="6350" cap="flat" cmpd="sng" algn="ctr">
                      <a:solidFill>
                        <a:srgbClr val="000000"/>
                      </a:solidFill>
                      <a:prstDash val="solid"/>
                      <a:round/>
                      <a:headEnd type="none" w="med" len="med"/>
                      <a:tailEnd type="none" w="med" len="med"/>
                    </a:lnR>
                    <a:lnT>
                      <a:noFill/>
                    </a:lnT>
                    <a:lnB>
                      <a:noFill/>
                    </a:lnB>
                  </a:tcPr>
                </a:tc>
              </a:tr>
              <a:tr h="146776">
                <a:tc>
                  <a:txBody>
                    <a:bodyPr/>
                    <a:lstStyle/>
                    <a:p>
                      <a:pPr algn="l" fontAlgn="b"/>
                      <a:r>
                        <a:rPr lang="en-US" sz="800" b="0" i="0" u="none" strike="noStrike">
                          <a:effectLst/>
                          <a:latin typeface="Arial"/>
                        </a:rPr>
                        <a:t>PHF employer match</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FF"/>
                          </a:solidFill>
                          <a:effectLst/>
                          <a:latin typeface="Arial"/>
                        </a:rPr>
                        <a:t>0.00%</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0.00%</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2.00%</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2.00%</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0.00%</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2.00%</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2.00%</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FF"/>
                        </a:solidFill>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solidFill>
                            <a:srgbClr val="0000FF"/>
                          </a:solidFill>
                          <a:effectLst/>
                          <a:latin typeface="Arial"/>
                        </a:rPr>
                        <a:t>0.00%</a:t>
                      </a:r>
                    </a:p>
                  </a:txBody>
                  <a:tcPr marL="4538" marR="4538" marT="45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6776">
                <a:tc>
                  <a:txBody>
                    <a:bodyPr/>
                    <a:lstStyle/>
                    <a:p>
                      <a:pPr algn="l" fontAlgn="b"/>
                      <a:r>
                        <a:rPr lang="en-US" sz="800" b="0" i="0" u="none" strike="noStrike">
                          <a:effectLst/>
                          <a:latin typeface="Arial"/>
                        </a:rPr>
                        <a:t>Total DC</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a:rPr>
                        <a:t>0.00%</a:t>
                      </a: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1.00%</a:t>
                      </a: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3.00%</a:t>
                      </a: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5.00%</a:t>
                      </a: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4.00%</a:t>
                      </a: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6.00%</a:t>
                      </a: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2.00%</a:t>
                      </a: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0.00%</a:t>
                      </a:r>
                    </a:p>
                  </a:txBody>
                  <a:tcPr marL="4538" marR="4538"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776">
                <a:tc>
                  <a:txBody>
                    <a:bodyPr/>
                    <a:lstStyle/>
                    <a:p>
                      <a:pPr algn="l" fontAlgn="b"/>
                      <a:r>
                        <a:rPr lang="en-US" sz="800" b="0" i="0" u="none" strike="noStrike">
                          <a:effectLst/>
                          <a:latin typeface="Arial"/>
                        </a:rPr>
                        <a:t> </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endParaRPr lang="en-US" sz="800" b="0" i="0" u="none" strike="noStrike">
                        <a:effectLst/>
                        <a:latin typeface="Arial"/>
                      </a:endParaRPr>
                    </a:p>
                  </a:txBody>
                  <a:tcPr marL="4538" marR="4538" marT="45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l" fontAlgn="b"/>
                      <a:r>
                        <a:rPr lang="en-US" sz="800" b="0" i="0" u="none" strike="noStrike">
                          <a:effectLst/>
                          <a:latin typeface="Arial"/>
                        </a:rPr>
                        <a:t> </a:t>
                      </a:r>
                    </a:p>
                  </a:txBody>
                  <a:tcPr marL="4538" marR="4538"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37">
                <a:tc>
                  <a:txBody>
                    <a:bodyPr/>
                    <a:lstStyle/>
                    <a:p>
                      <a:pPr algn="l" fontAlgn="b"/>
                      <a:r>
                        <a:rPr lang="en-US" sz="800" b="0" i="0" u="none" strike="noStrike">
                          <a:effectLst/>
                          <a:latin typeface="Arial"/>
                        </a:rPr>
                        <a:t>Total Contributed by Schools for DB &amp; DC</a:t>
                      </a:r>
                    </a:p>
                  </a:txBody>
                  <a:tcPr marL="4538" marR="4538" marT="45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effectLst/>
                          <a:latin typeface="Arial"/>
                        </a:rPr>
                        <a:t>24.94%</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25.31%</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27.09%</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25.96%</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25.18%</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26.96%</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26.72%</a:t>
                      </a:r>
                    </a:p>
                  </a:txBody>
                  <a:tcPr marL="4538" marR="4538" marT="45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a:endParaRPr>
                    </a:p>
                  </a:txBody>
                  <a:tcPr marL="4538" marR="4538" marT="4540" marB="0" anchor="b">
                    <a:lnL>
                      <a:noFill/>
                    </a:lnL>
                    <a:lnR>
                      <a:noFill/>
                    </a:lnR>
                    <a:lnT>
                      <a:noFill/>
                    </a:lnT>
                    <a:lnB>
                      <a:noFill/>
                    </a:lnB>
                  </a:tcPr>
                </a:tc>
                <a:tc>
                  <a:txBody>
                    <a:bodyPr/>
                    <a:lstStyle/>
                    <a:p>
                      <a:pPr algn="r" fontAlgn="b"/>
                      <a:r>
                        <a:rPr lang="en-US" sz="800" b="0" i="0" u="none" strike="noStrike">
                          <a:effectLst/>
                          <a:latin typeface="Arial"/>
                        </a:rPr>
                        <a:t>20.96%</a:t>
                      </a:r>
                    </a:p>
                  </a:txBody>
                  <a:tcPr marL="4538" marR="4538" marT="45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46776">
                <a:tc gridSpan="2">
                  <a:txBody>
                    <a:bodyPr/>
                    <a:lstStyle/>
                    <a:p>
                      <a:pPr algn="l" fontAlgn="b"/>
                      <a:r>
                        <a:rPr lang="en-US" sz="800" b="0" i="0" u="none" strike="noStrike">
                          <a:effectLst/>
                          <a:latin typeface="Arial"/>
                        </a:rPr>
                        <a:t>(percentages match the rate communication)</a:t>
                      </a:r>
                    </a:p>
                  </a:txBody>
                  <a:tcPr marL="4538" marR="4538" marT="45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800" b="0" i="0" u="none" strike="noStrike">
                          <a:effectLst/>
                          <a:latin typeface="Arial"/>
                        </a:rPr>
                        <a:t> </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 </a:t>
                      </a:r>
                    </a:p>
                  </a:txBody>
                  <a:tcPr marL="4538" marR="4538" marT="4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Arial"/>
                        </a:rPr>
                        <a:t> </a:t>
                      </a:r>
                    </a:p>
                  </a:txBody>
                  <a:tcPr marL="4538" marR="4538" marT="454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3330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Contribution Rates</a:t>
            </a:r>
            <a:endParaRPr lang="en-US" dirty="0"/>
          </a:p>
        </p:txBody>
      </p:sp>
      <p:sp>
        <p:nvSpPr>
          <p:cNvPr id="3" name="Content Placeholder 2"/>
          <p:cNvSpPr>
            <a:spLocks noGrp="1"/>
          </p:cNvSpPr>
          <p:nvPr>
            <p:ph idx="1"/>
          </p:nvPr>
        </p:nvSpPr>
        <p:spPr>
          <a:xfrm>
            <a:off x="685800" y="1600200"/>
            <a:ext cx="7391400" cy="4495800"/>
          </a:xfrm>
        </p:spPr>
        <p:txBody>
          <a:bodyPr/>
          <a:lstStyle/>
          <a:p>
            <a:pPr marL="0" indent="0">
              <a:buNone/>
            </a:pPr>
            <a:r>
              <a:rPr lang="en-US" dirty="0" smtClean="0"/>
              <a:t>Rates remain relatively constant</a:t>
            </a:r>
          </a:p>
          <a:p>
            <a:endParaRPr lang="en-US" dirty="0"/>
          </a:p>
        </p:txBody>
      </p:sp>
      <p:pic>
        <p:nvPicPr>
          <p:cNvPr id="1026" name="Picture 2" descr="C:\Users\kubackik\AppData\Local\Microsoft\Windows\Temporary Internet Files\Content.Outlook\337CJSS9\contribution rate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5715000" cy="401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327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152400"/>
            <a:ext cx="8229600" cy="990600"/>
          </a:xfrm>
        </p:spPr>
        <p:txBody>
          <a:bodyPr/>
          <a:lstStyle/>
          <a:p>
            <a:r>
              <a:rPr lang="en-US" altLang="en-US" dirty="0" smtClean="0"/>
              <a:t>Funding Notes</a:t>
            </a:r>
          </a:p>
        </p:txBody>
      </p:sp>
      <p:sp>
        <p:nvSpPr>
          <p:cNvPr id="9219" name="Content Placeholder 2"/>
          <p:cNvSpPr>
            <a:spLocks noGrp="1"/>
          </p:cNvSpPr>
          <p:nvPr>
            <p:ph idx="1"/>
          </p:nvPr>
        </p:nvSpPr>
        <p:spPr>
          <a:xfrm>
            <a:off x="381000" y="1676400"/>
            <a:ext cx="8229600" cy="4525963"/>
          </a:xfrm>
        </p:spPr>
        <p:txBody>
          <a:bodyPr/>
          <a:lstStyle/>
          <a:p>
            <a:r>
              <a:rPr lang="en-US" altLang="en-US" dirty="0" smtClean="0"/>
              <a:t>The effects of the 2008/2009 recession have now fully phased in.</a:t>
            </a:r>
          </a:p>
          <a:p>
            <a:r>
              <a:rPr lang="en-US" altLang="en-US" dirty="0" smtClean="0"/>
              <a:t>Good investment returns will start to positively impact the system.</a:t>
            </a:r>
          </a:p>
          <a:p>
            <a:pPr lvl="1">
              <a:buFont typeface="Arial" panose="020B0604020202020204" pitchFamily="34" charset="0"/>
              <a:buChar char="•"/>
            </a:pPr>
            <a:r>
              <a:rPr lang="en-US" altLang="en-US" dirty="0" smtClean="0"/>
              <a:t>$3.2B actuarial gain per 2014 valuation.</a:t>
            </a:r>
          </a:p>
          <a:p>
            <a:pPr lvl="1">
              <a:buFont typeface="Arial" panose="020B0604020202020204" pitchFamily="34" charset="0"/>
              <a:buChar char="•"/>
            </a:pPr>
            <a:r>
              <a:rPr lang="en-US" altLang="en-US" dirty="0" smtClean="0"/>
              <a:t>Investments yielded 15.9% return in FY14.</a:t>
            </a:r>
          </a:p>
          <a:p>
            <a:r>
              <a:rPr lang="en-US" altLang="en-US" dirty="0" smtClean="0"/>
              <a:t>Retiree healthcare pre-funding and asset levels continue to improve.</a:t>
            </a:r>
          </a:p>
          <a:p>
            <a:r>
              <a:rPr lang="en-US" altLang="en-US" dirty="0" smtClean="0"/>
              <a:t>Stranded costs have an impact.</a:t>
            </a:r>
          </a:p>
          <a:p>
            <a:endParaRPr lang="en-US" altLang="en-US" dirty="0" smtClean="0"/>
          </a:p>
        </p:txBody>
      </p:sp>
    </p:spTree>
    <p:extLst>
      <p:ext uri="{BB962C8B-B14F-4D97-AF65-F5344CB8AC3E}">
        <p14:creationId xmlns:p14="http://schemas.microsoft.com/office/powerpoint/2010/main" val="1996046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Status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732675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3164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of the Pension System</a:t>
            </a:r>
            <a:br>
              <a:rPr lang="en-US" dirty="0"/>
            </a:br>
            <a:endParaRPr lang="en-US" dirty="0"/>
          </a:p>
        </p:txBody>
      </p:sp>
      <p:sp>
        <p:nvSpPr>
          <p:cNvPr id="3" name="Content Placeholder 2"/>
          <p:cNvSpPr>
            <a:spLocks noGrp="1"/>
          </p:cNvSpPr>
          <p:nvPr>
            <p:ph idx="1"/>
          </p:nvPr>
        </p:nvSpPr>
        <p:spPr/>
        <p:txBody>
          <a:bodyPr/>
          <a:lstStyle/>
          <a:p>
            <a:pPr marL="457200" lvl="1" indent="0">
              <a:buNone/>
            </a:pPr>
            <a:r>
              <a:rPr lang="en-US" dirty="0" smtClean="0"/>
              <a:t>If population drops by a third, we need to ask two </a:t>
            </a:r>
            <a:br>
              <a:rPr lang="en-US" dirty="0" smtClean="0"/>
            </a:br>
            <a:r>
              <a:rPr lang="en-US" dirty="0" smtClean="0"/>
              <a:t>important questions:</a:t>
            </a:r>
          </a:p>
          <a:p>
            <a:pPr marL="1371600" lvl="2" indent="-457200">
              <a:buFont typeface="+mj-lt"/>
              <a:buAutoNum type="arabicPeriod"/>
            </a:pPr>
            <a:r>
              <a:rPr lang="en-US" dirty="0" smtClean="0"/>
              <a:t>Are we providing the right retirement benefit?</a:t>
            </a:r>
          </a:p>
          <a:p>
            <a:pPr lvl="3"/>
            <a:r>
              <a:rPr lang="en-US" dirty="0" smtClean="0"/>
              <a:t>Do we have a change in employee wants and needs?</a:t>
            </a:r>
          </a:p>
          <a:p>
            <a:pPr lvl="3"/>
            <a:r>
              <a:rPr lang="en-US" dirty="0" smtClean="0"/>
              <a:t>Do we need to shift focus from primarily long-term employees to also be more concerned with those who are more mobile?</a:t>
            </a:r>
          </a:p>
          <a:p>
            <a:pPr marL="1371600" lvl="2" indent="-457200">
              <a:buFont typeface="+mj-lt"/>
              <a:buAutoNum type="arabicPeriod"/>
            </a:pPr>
            <a:r>
              <a:rPr lang="en-US" dirty="0" smtClean="0"/>
              <a:t>Do we have the right funding model?</a:t>
            </a:r>
          </a:p>
          <a:p>
            <a:pPr lvl="3"/>
            <a:r>
              <a:rPr lang="en-US" dirty="0" smtClean="0"/>
              <a:t>The model in place worked very well for decades and does work well in most of the U.S.</a:t>
            </a:r>
          </a:p>
          <a:p>
            <a:pPr lvl="3"/>
            <a:r>
              <a:rPr lang="en-US" dirty="0" smtClean="0"/>
              <a:t>Michigan has a very organic model that provides parents a great deal of choice:  charter schools, schools of choice.</a:t>
            </a:r>
          </a:p>
          <a:p>
            <a:pPr lvl="3"/>
            <a:r>
              <a:rPr lang="en-US" dirty="0" smtClean="0"/>
              <a:t>Are the actuarial payroll assumptions correct?</a:t>
            </a:r>
            <a:endParaRPr lang="en-US" dirty="0"/>
          </a:p>
        </p:txBody>
      </p:sp>
    </p:spTree>
    <p:extLst>
      <p:ext uri="{BB962C8B-B14F-4D97-AF65-F5344CB8AC3E}">
        <p14:creationId xmlns:p14="http://schemas.microsoft.com/office/powerpoint/2010/main" val="429159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Instruction Manual</a:t>
            </a:r>
            <a:endParaRPr lang="en-US" dirty="0"/>
          </a:p>
        </p:txBody>
      </p:sp>
      <p:sp>
        <p:nvSpPr>
          <p:cNvPr id="3" name="Content Placeholder 2"/>
          <p:cNvSpPr>
            <a:spLocks noGrp="1"/>
          </p:cNvSpPr>
          <p:nvPr>
            <p:ph idx="1"/>
          </p:nvPr>
        </p:nvSpPr>
        <p:spPr/>
        <p:txBody>
          <a:bodyPr/>
          <a:lstStyle/>
          <a:p>
            <a:r>
              <a:rPr lang="en-US" dirty="0" smtClean="0"/>
              <a:t>RIM is moving to the same content management tool that houses the PSRU website.</a:t>
            </a:r>
          </a:p>
          <a:p>
            <a:r>
              <a:rPr lang="en-US" dirty="0" smtClean="0"/>
              <a:t>Improvements:</a:t>
            </a:r>
          </a:p>
          <a:p>
            <a:pPr lvl="1"/>
            <a:r>
              <a:rPr lang="en-US" dirty="0" smtClean="0"/>
              <a:t>Look and feel</a:t>
            </a:r>
          </a:p>
          <a:p>
            <a:pPr lvl="1"/>
            <a:r>
              <a:rPr lang="en-US" dirty="0" smtClean="0"/>
              <a:t>Navigation and search</a:t>
            </a:r>
          </a:p>
          <a:p>
            <a:pPr lvl="1"/>
            <a:r>
              <a:rPr lang="en-US" dirty="0" smtClean="0"/>
              <a:t>ADA compliance</a:t>
            </a:r>
          </a:p>
          <a:p>
            <a:pPr lvl="1"/>
            <a:r>
              <a:rPr lang="en-US" dirty="0" smtClean="0"/>
              <a:t>Technical support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106" y="2667000"/>
            <a:ext cx="3760694" cy="3321547"/>
          </a:xfrm>
          <a:prstGeom prst="rect">
            <a:avLst/>
          </a:prstGeom>
          <a:ln w="12700">
            <a:solidFill>
              <a:srgbClr val="00468C"/>
            </a:solidFill>
          </a:ln>
        </p:spPr>
      </p:pic>
    </p:spTree>
    <p:extLst>
      <p:ext uri="{BB962C8B-B14F-4D97-AF65-F5344CB8AC3E}">
        <p14:creationId xmlns:p14="http://schemas.microsoft.com/office/powerpoint/2010/main" val="2269720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35" y="76200"/>
            <a:ext cx="8229600" cy="990600"/>
          </a:xfrm>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Overview of ORS and its Customers</a:t>
            </a:r>
          </a:p>
          <a:p>
            <a:r>
              <a:rPr lang="en-US" dirty="0" smtClean="0"/>
              <a:t>Healthcare Goals</a:t>
            </a:r>
          </a:p>
          <a:p>
            <a:r>
              <a:rPr lang="en-US" dirty="0" smtClean="0"/>
              <a:t>Social Media</a:t>
            </a:r>
          </a:p>
          <a:p>
            <a:r>
              <a:rPr lang="en-US" dirty="0" smtClean="0"/>
              <a:t>Financial Update</a:t>
            </a:r>
          </a:p>
          <a:p>
            <a:r>
              <a:rPr lang="en-US" dirty="0" smtClean="0"/>
              <a:t>Contribution Rates</a:t>
            </a:r>
          </a:p>
          <a:p>
            <a:r>
              <a:rPr lang="en-US" dirty="0" smtClean="0"/>
              <a:t>3% Healthcare Update</a:t>
            </a:r>
          </a:p>
          <a:p>
            <a:r>
              <a:rPr lang="en-US" dirty="0" smtClean="0"/>
              <a:t>GASB Reporting</a:t>
            </a:r>
          </a:p>
          <a:p>
            <a:r>
              <a:rPr lang="en-US" dirty="0" smtClean="0"/>
              <a:t>Recent Legislation</a:t>
            </a:r>
          </a:p>
          <a:p>
            <a:r>
              <a:rPr lang="en-US" dirty="0" smtClean="0"/>
              <a:t>Deferred Compensation Plan</a:t>
            </a:r>
            <a:endParaRPr lang="en-US" dirty="0"/>
          </a:p>
        </p:txBody>
      </p:sp>
    </p:spTree>
    <p:extLst>
      <p:ext uri="{BB962C8B-B14F-4D97-AF65-F5344CB8AC3E}">
        <p14:creationId xmlns:p14="http://schemas.microsoft.com/office/powerpoint/2010/main" val="1489116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Healthcare Contribution Update</a:t>
            </a:r>
            <a:endParaRPr lang="en-US" dirty="0"/>
          </a:p>
        </p:txBody>
      </p:sp>
      <p:sp>
        <p:nvSpPr>
          <p:cNvPr id="3" name="Content Placeholder 2"/>
          <p:cNvSpPr>
            <a:spLocks noGrp="1"/>
          </p:cNvSpPr>
          <p:nvPr>
            <p:ph idx="1"/>
          </p:nvPr>
        </p:nvSpPr>
        <p:spPr/>
        <p:txBody>
          <a:bodyPr/>
          <a:lstStyle/>
          <a:p>
            <a:r>
              <a:rPr lang="en-US" dirty="0" smtClean="0"/>
              <a:t>On June </a:t>
            </a:r>
            <a:r>
              <a:rPr lang="en-US" dirty="0"/>
              <a:t>7, 2016, the Michigan Court of Appeals ruled on Public Act 75 of 2010 and the 3% healthcare contributions that are being held in escrow for public school retirees. The court remanded the ruling back to the trial </a:t>
            </a:r>
            <a:r>
              <a:rPr lang="en-US" dirty="0" smtClean="0"/>
              <a:t>court.</a:t>
            </a:r>
          </a:p>
          <a:p>
            <a:r>
              <a:rPr lang="en-US" dirty="0" smtClean="0"/>
              <a:t>On July 19</a:t>
            </a:r>
            <a:r>
              <a:rPr lang="en-US" baseline="30000" dirty="0" smtClean="0"/>
              <a:t>th</a:t>
            </a:r>
            <a:r>
              <a:rPr lang="en-US" dirty="0" smtClean="0"/>
              <a:t>  the Governor’s office has filed to appeal this decision to the Michigan Supreme Court.</a:t>
            </a:r>
            <a:endParaRPr lang="en-US" dirty="0"/>
          </a:p>
        </p:txBody>
      </p:sp>
    </p:spTree>
    <p:extLst>
      <p:ext uri="{BB962C8B-B14F-4D97-AF65-F5344CB8AC3E}">
        <p14:creationId xmlns:p14="http://schemas.microsoft.com/office/powerpoint/2010/main" val="4066002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110"/>
            <a:ext cx="8229600" cy="1143000"/>
          </a:xfrm>
        </p:spPr>
        <p:txBody>
          <a:bodyPr/>
          <a:lstStyle/>
          <a:p>
            <a:r>
              <a:rPr lang="en-US" altLang="en-US" dirty="0" smtClean="0"/>
              <a:t>3% Healthcare Contribution FICA Tax</a:t>
            </a:r>
          </a:p>
        </p:txBody>
      </p:sp>
      <p:sp>
        <p:nvSpPr>
          <p:cNvPr id="12291" name="Content Placeholder 2"/>
          <p:cNvSpPr>
            <a:spLocks noGrp="1"/>
          </p:cNvSpPr>
          <p:nvPr>
            <p:ph idx="1"/>
          </p:nvPr>
        </p:nvSpPr>
        <p:spPr/>
        <p:txBody>
          <a:bodyPr>
            <a:normAutofit lnSpcReduction="10000"/>
          </a:bodyPr>
          <a:lstStyle/>
          <a:p>
            <a:pPr fontAlgn="ctr">
              <a:spcBef>
                <a:spcPts val="0"/>
              </a:spcBef>
              <a:spcAft>
                <a:spcPts val="800"/>
              </a:spcAft>
            </a:pPr>
            <a:r>
              <a:rPr lang="en-US" altLang="en-US" sz="2400" dirty="0" smtClean="0"/>
              <a:t>ORS has been made aware of recent determinations, which ruled in part that the contributions are subject to FICA taxes.</a:t>
            </a:r>
            <a:endParaRPr lang="en-US" altLang="en-US" sz="1200" dirty="0" smtClean="0"/>
          </a:p>
          <a:p>
            <a:pPr fontAlgn="ctr">
              <a:spcBef>
                <a:spcPts val="0"/>
              </a:spcBef>
              <a:spcAft>
                <a:spcPts val="800"/>
              </a:spcAft>
            </a:pPr>
            <a:r>
              <a:rPr lang="en-US" altLang="en-US" sz="2400" dirty="0" smtClean="0"/>
              <a:t>ORS has not changed the previous guidance made to school districts on the federal tax treatment of the retiree healthcare contributions.</a:t>
            </a:r>
            <a:endParaRPr lang="en-US" altLang="en-US" sz="1200" dirty="0" smtClean="0"/>
          </a:p>
          <a:p>
            <a:pPr fontAlgn="ctr">
              <a:spcBef>
                <a:spcPts val="0"/>
              </a:spcBef>
              <a:spcAft>
                <a:spcPts val="800"/>
              </a:spcAft>
            </a:pPr>
            <a:r>
              <a:rPr lang="en-US" altLang="en-US" sz="2400" dirty="0"/>
              <a:t>ORS has created an Overview and Analysis </a:t>
            </a:r>
            <a:r>
              <a:rPr lang="en-US" altLang="en-US" sz="2400" dirty="0" smtClean="0"/>
              <a:t>document.</a:t>
            </a:r>
          </a:p>
          <a:p>
            <a:pPr lvl="1" fontAlgn="ctr">
              <a:spcBef>
                <a:spcPts val="0"/>
              </a:spcBef>
              <a:spcAft>
                <a:spcPts val="800"/>
              </a:spcAft>
            </a:pPr>
            <a:r>
              <a:rPr lang="en-US" altLang="en-US" sz="2000" dirty="0" smtClean="0"/>
              <a:t>Sets </a:t>
            </a:r>
            <a:r>
              <a:rPr lang="en-US" altLang="en-US" sz="2000" dirty="0"/>
              <a:t>forth some of the best arguments for favorable tax treatment. </a:t>
            </a:r>
            <a:endParaRPr lang="en-US" altLang="en-US" sz="2000" dirty="0" smtClean="0"/>
          </a:p>
          <a:p>
            <a:pPr lvl="1" fontAlgn="ctr">
              <a:spcBef>
                <a:spcPts val="0"/>
              </a:spcBef>
              <a:spcAft>
                <a:spcPts val="800"/>
              </a:spcAft>
            </a:pPr>
            <a:r>
              <a:rPr lang="en-US" altLang="en-US" sz="2000" dirty="0" smtClean="0"/>
              <a:t>Reporting </a:t>
            </a:r>
            <a:r>
              <a:rPr lang="en-US" altLang="en-US" sz="2000" dirty="0"/>
              <a:t>units will each have to make their own determination with regard to their federal tax analysis</a:t>
            </a:r>
            <a:r>
              <a:rPr lang="en-US" altLang="en-US" sz="2000" dirty="0" smtClean="0"/>
              <a:t>.</a:t>
            </a:r>
          </a:p>
          <a:p>
            <a:pPr fontAlgn="ctr">
              <a:spcBef>
                <a:spcPts val="0"/>
              </a:spcBef>
              <a:spcAft>
                <a:spcPts val="800"/>
              </a:spcAft>
            </a:pPr>
            <a:r>
              <a:rPr lang="en-US" altLang="en-US" sz="2400" dirty="0" smtClean="0"/>
              <a:t>ORS has submitted for a private letter ruling request.</a:t>
            </a:r>
          </a:p>
          <a:p>
            <a:pPr fontAlgn="ctr">
              <a:spcBef>
                <a:spcPts val="0"/>
              </a:spcBef>
              <a:spcAft>
                <a:spcPts val="800"/>
              </a:spcAft>
            </a:pPr>
            <a:r>
              <a:rPr lang="en-US" altLang="en-US" sz="2400" dirty="0" smtClean="0"/>
              <a:t>ORS encourages employers to consult with your tax advisor.</a:t>
            </a:r>
          </a:p>
        </p:txBody>
      </p:sp>
    </p:spTree>
    <p:extLst>
      <p:ext uri="{BB962C8B-B14F-4D97-AF65-F5344CB8AC3E}">
        <p14:creationId xmlns:p14="http://schemas.microsoft.com/office/powerpoint/2010/main" val="2407489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68</a:t>
            </a:r>
            <a:endParaRPr lang="en-US" dirty="0"/>
          </a:p>
        </p:txBody>
      </p:sp>
      <p:sp>
        <p:nvSpPr>
          <p:cNvPr id="3" name="Content Placeholder 2"/>
          <p:cNvSpPr>
            <a:spLocks noGrp="1"/>
          </p:cNvSpPr>
          <p:nvPr>
            <p:ph idx="1"/>
          </p:nvPr>
        </p:nvSpPr>
        <p:spPr/>
        <p:txBody>
          <a:bodyPr>
            <a:normAutofit lnSpcReduction="10000"/>
          </a:bodyPr>
          <a:lstStyle/>
          <a:p>
            <a:r>
              <a:rPr lang="en-US" dirty="0" smtClean="0"/>
              <a:t>Year two of GASB 68 is upon us.</a:t>
            </a:r>
          </a:p>
          <a:p>
            <a:r>
              <a:rPr lang="en-US" dirty="0" smtClean="0"/>
              <a:t>Audited GASB 68 information was released on July 18</a:t>
            </a:r>
            <a:r>
              <a:rPr lang="en-US" baseline="30000" dirty="0" smtClean="0"/>
              <a:t>th</a:t>
            </a:r>
            <a:r>
              <a:rPr lang="en-US" dirty="0" smtClean="0"/>
              <a:t>.</a:t>
            </a:r>
          </a:p>
          <a:p>
            <a:r>
              <a:rPr lang="en-US" dirty="0" smtClean="0"/>
              <a:t>Public School Reporting Units website: </a:t>
            </a:r>
            <a:r>
              <a:rPr lang="en-US" dirty="0" smtClean="0">
                <a:hlinkClick r:id="rId3"/>
              </a:rPr>
              <a:t>www.michigan.gov/prsu</a:t>
            </a:r>
            <a:endParaRPr lang="en-US" dirty="0" smtClean="0"/>
          </a:p>
          <a:p>
            <a:pPr lvl="1"/>
            <a:r>
              <a:rPr lang="en-US" dirty="0" smtClean="0"/>
              <a:t>On the left hand navigation tab, find the GASB 68 tab.</a:t>
            </a:r>
          </a:p>
          <a:p>
            <a:pPr marL="0" indent="0">
              <a:buNone/>
            </a:pPr>
            <a:endParaRPr lang="en-US" dirty="0" smtClean="0"/>
          </a:p>
          <a:p>
            <a:r>
              <a:rPr lang="en-US" dirty="0"/>
              <a:t>New this year: 147(c) and 147(d) </a:t>
            </a:r>
            <a:r>
              <a:rPr lang="en-US" dirty="0" smtClean="0"/>
              <a:t>payments.</a:t>
            </a:r>
          </a:p>
          <a:p>
            <a:pPr lvl="1"/>
            <a:r>
              <a:rPr lang="en-US" dirty="0" smtClean="0"/>
              <a:t>00.00% of your 2015 147(c) payments is for pension.</a:t>
            </a:r>
          </a:p>
          <a:p>
            <a:pPr lvl="1"/>
            <a:r>
              <a:rPr lang="en-US" dirty="0" smtClean="0"/>
              <a:t>69.45% of your 2016 147(c) payments is for pension.</a:t>
            </a:r>
            <a:endParaRPr lang="en-US" dirty="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036260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67 Testing</a:t>
            </a:r>
            <a:endParaRPr lang="en-US" dirty="0"/>
          </a:p>
        </p:txBody>
      </p:sp>
      <p:sp>
        <p:nvSpPr>
          <p:cNvPr id="3" name="Content Placeholder 2"/>
          <p:cNvSpPr>
            <a:spLocks noGrp="1"/>
          </p:cNvSpPr>
          <p:nvPr>
            <p:ph idx="1"/>
          </p:nvPr>
        </p:nvSpPr>
        <p:spPr/>
        <p:txBody>
          <a:bodyPr/>
          <a:lstStyle/>
          <a:p>
            <a:r>
              <a:rPr lang="en-US" dirty="0" smtClean="0"/>
              <a:t>2015 census </a:t>
            </a:r>
            <a:r>
              <a:rPr lang="en-US" dirty="0"/>
              <a:t>t</a:t>
            </a:r>
            <a:r>
              <a:rPr lang="en-US" dirty="0" smtClean="0"/>
              <a:t>esting has started.</a:t>
            </a:r>
          </a:p>
          <a:p>
            <a:r>
              <a:rPr lang="en-US" dirty="0"/>
              <a:t>Routine </a:t>
            </a:r>
            <a:r>
              <a:rPr lang="en-US" dirty="0" smtClean="0"/>
              <a:t>audits </a:t>
            </a:r>
            <a:r>
              <a:rPr lang="en-US" dirty="0"/>
              <a:t>p</a:t>
            </a:r>
            <a:r>
              <a:rPr lang="en-US" dirty="0" smtClean="0"/>
              <a:t>erformed </a:t>
            </a:r>
            <a:r>
              <a:rPr lang="en-US" dirty="0"/>
              <a:t>a</a:t>
            </a:r>
            <a:r>
              <a:rPr lang="en-US" dirty="0" smtClean="0"/>
              <a:t>nnually</a:t>
            </a:r>
          </a:p>
          <a:p>
            <a:r>
              <a:rPr lang="en-US" dirty="0" smtClean="0"/>
              <a:t>The Office of Auditor General is scheduling visits with 55 schools</a:t>
            </a:r>
            <a:endParaRPr lang="en-US" dirty="0"/>
          </a:p>
          <a:p>
            <a:endParaRPr lang="en-US" dirty="0" smtClean="0"/>
          </a:p>
          <a:p>
            <a:endParaRPr lang="en-US" dirty="0"/>
          </a:p>
        </p:txBody>
      </p:sp>
    </p:spTree>
    <p:extLst>
      <p:ext uri="{BB962C8B-B14F-4D97-AF65-F5344CB8AC3E}">
        <p14:creationId xmlns:p14="http://schemas.microsoft.com/office/powerpoint/2010/main" val="3744783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1143000"/>
          </a:xfrm>
        </p:spPr>
        <p:txBody>
          <a:bodyPr/>
          <a:lstStyle/>
          <a:p>
            <a:r>
              <a:rPr lang="en-US" altLang="en-US" dirty="0" smtClean="0"/>
              <a:t>GASB OPEB</a:t>
            </a:r>
          </a:p>
        </p:txBody>
      </p:sp>
      <p:sp>
        <p:nvSpPr>
          <p:cNvPr id="13315" name="Content Placeholder 2"/>
          <p:cNvSpPr>
            <a:spLocks noGrp="1"/>
          </p:cNvSpPr>
          <p:nvPr>
            <p:ph idx="1"/>
          </p:nvPr>
        </p:nvSpPr>
        <p:spPr/>
        <p:txBody>
          <a:bodyPr>
            <a:normAutofit lnSpcReduction="10000"/>
          </a:bodyPr>
          <a:lstStyle/>
          <a:p>
            <a:r>
              <a:rPr lang="en-US" altLang="en-US" dirty="0" smtClean="0"/>
              <a:t>Government </a:t>
            </a:r>
            <a:r>
              <a:rPr lang="en-US" altLang="en-US" dirty="0"/>
              <a:t>Accounting Standards Board (GASB) Statements No. 74 &amp; 75.</a:t>
            </a:r>
          </a:p>
          <a:p>
            <a:pPr lvl="1">
              <a:buFont typeface="Arial" panose="020B0604020202020204" pitchFamily="34" charset="0"/>
              <a:buChar char="•"/>
            </a:pPr>
            <a:r>
              <a:rPr lang="en-US" altLang="en-US" dirty="0" smtClean="0"/>
              <a:t>No</a:t>
            </a:r>
            <a:r>
              <a:rPr lang="en-US" altLang="en-US" dirty="0"/>
              <a:t>. 74 sets reporting guidance for the </a:t>
            </a:r>
            <a:r>
              <a:rPr lang="en-US" altLang="en-US" dirty="0" smtClean="0"/>
              <a:t>plan.</a:t>
            </a:r>
          </a:p>
          <a:p>
            <a:pPr lvl="1">
              <a:buFont typeface="Arial" panose="020B0604020202020204" pitchFamily="34" charset="0"/>
              <a:buChar char="•"/>
            </a:pPr>
            <a:r>
              <a:rPr lang="en-US" altLang="en-US" dirty="0" smtClean="0"/>
              <a:t>No</a:t>
            </a:r>
            <a:r>
              <a:rPr lang="en-US" altLang="en-US" dirty="0"/>
              <a:t>. 75 sets guidance for the reporting </a:t>
            </a:r>
            <a:r>
              <a:rPr lang="en-US" altLang="en-US" dirty="0" smtClean="0"/>
              <a:t>units.</a:t>
            </a:r>
            <a:endParaRPr lang="en-US" altLang="en-US" dirty="0"/>
          </a:p>
          <a:p>
            <a:r>
              <a:rPr lang="en-US" altLang="en-US" dirty="0" smtClean="0"/>
              <a:t>No</a:t>
            </a:r>
            <a:r>
              <a:rPr lang="en-US" altLang="en-US" dirty="0"/>
              <a:t>. 75 goes into effect </a:t>
            </a:r>
            <a:r>
              <a:rPr lang="en-US" altLang="en-US" dirty="0" smtClean="0"/>
              <a:t>on </a:t>
            </a:r>
            <a:r>
              <a:rPr lang="en-US" altLang="en-US" dirty="0"/>
              <a:t>06/30/2018 financial </a:t>
            </a:r>
            <a:r>
              <a:rPr lang="en-US" altLang="en-US" dirty="0" smtClean="0"/>
              <a:t>statements.</a:t>
            </a:r>
            <a:endParaRPr lang="en-US" altLang="en-US" dirty="0"/>
          </a:p>
          <a:p>
            <a:r>
              <a:rPr lang="en-US" altLang="en-US" dirty="0" smtClean="0"/>
              <a:t>Similar </a:t>
            </a:r>
            <a:r>
              <a:rPr lang="en-US" altLang="en-US" dirty="0"/>
              <a:t>to pensions, liability now reporting on balance </a:t>
            </a:r>
            <a:r>
              <a:rPr lang="en-US" altLang="en-US" dirty="0" smtClean="0"/>
              <a:t>sheet.</a:t>
            </a:r>
          </a:p>
          <a:p>
            <a:r>
              <a:rPr lang="en-US" altLang="en-US" dirty="0" smtClean="0"/>
              <a:t>Reporting units can expect similar service to what is provided for GASB 68 reporting from ORS.</a:t>
            </a:r>
            <a:endParaRPr lang="en-US" altLang="en-US" dirty="0"/>
          </a:p>
          <a:p>
            <a:endParaRPr lang="en-US" altLang="en-US" dirty="0" smtClean="0"/>
          </a:p>
        </p:txBody>
      </p:sp>
    </p:spTree>
    <p:extLst>
      <p:ext uri="{BB962C8B-B14F-4D97-AF65-F5344CB8AC3E}">
        <p14:creationId xmlns:p14="http://schemas.microsoft.com/office/powerpoint/2010/main" val="3081714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Legislation</a:t>
            </a:r>
            <a:endParaRPr lang="en-US" dirty="0"/>
          </a:p>
        </p:txBody>
      </p:sp>
      <p:sp>
        <p:nvSpPr>
          <p:cNvPr id="3" name="Content Placeholder 2"/>
          <p:cNvSpPr>
            <a:spLocks noGrp="1"/>
          </p:cNvSpPr>
          <p:nvPr>
            <p:ph idx="1"/>
          </p:nvPr>
        </p:nvSpPr>
        <p:spPr/>
        <p:txBody>
          <a:bodyPr/>
          <a:lstStyle/>
          <a:p>
            <a:pPr marL="0" indent="0">
              <a:buNone/>
            </a:pPr>
            <a:r>
              <a:rPr lang="en-US" dirty="0" smtClean="0"/>
              <a:t>Public Act 219</a:t>
            </a:r>
          </a:p>
          <a:p>
            <a:pPr lvl="1"/>
            <a:r>
              <a:rPr lang="en-US" dirty="0" smtClean="0"/>
              <a:t>In effect until 7/1/2018.</a:t>
            </a:r>
          </a:p>
          <a:p>
            <a:pPr lvl="1"/>
            <a:r>
              <a:rPr lang="en-US" dirty="0" smtClean="0"/>
              <a:t>Re-enacts critical shortage list (no earnings limit).</a:t>
            </a:r>
          </a:p>
          <a:p>
            <a:pPr lvl="1"/>
            <a:r>
              <a:rPr lang="en-US" dirty="0" smtClean="0"/>
              <a:t>Substitute teacher, instructional coach/school improvement facilitator (1/3 FAC earnings limit).</a:t>
            </a:r>
          </a:p>
          <a:p>
            <a:pPr lvl="1"/>
            <a:r>
              <a:rPr lang="en-US" dirty="0" smtClean="0"/>
              <a:t>Employers still pay Unfunded Accrued Actuarial Liability (UAAL).</a:t>
            </a:r>
            <a:endParaRPr lang="en-US" dirty="0"/>
          </a:p>
        </p:txBody>
      </p:sp>
    </p:spTree>
    <p:extLst>
      <p:ext uri="{BB962C8B-B14F-4D97-AF65-F5344CB8AC3E}">
        <p14:creationId xmlns:p14="http://schemas.microsoft.com/office/powerpoint/2010/main" val="427627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bwMode="auto">
          <a:xfrm>
            <a:off x="427038" y="16764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eaLnBrk="0" hangingPunct="0">
              <a:spcBef>
                <a:spcPct val="20000"/>
              </a:spcBef>
              <a:buClr>
                <a:srgbClr val="0071A9"/>
              </a:buClr>
              <a:buFont typeface="Wingdings 3" pitchFamily="18" charset="2"/>
              <a:buNone/>
              <a:defRPr/>
            </a:pPr>
            <a:r>
              <a:rPr lang="en-US" sz="2800" dirty="0" smtClean="0">
                <a:solidFill>
                  <a:prstClr val="black"/>
                </a:solidFill>
              </a:rPr>
              <a:t>Option to extend the 457 to all your employees.</a:t>
            </a:r>
          </a:p>
          <a:p>
            <a:pPr marL="342900" indent="-342900" fontAlgn="ctr">
              <a:spcBef>
                <a:spcPct val="20000"/>
              </a:spcBef>
              <a:buClrTx/>
              <a:buFont typeface="Calibri" panose="020F0502020204030204" pitchFamily="34" charset="0"/>
              <a:buChar char="•"/>
              <a:defRPr/>
            </a:pPr>
            <a:endParaRPr lang="en-US" sz="1200" dirty="0" smtClean="0">
              <a:solidFill>
                <a:prstClr val="black"/>
              </a:solidFill>
            </a:endParaRPr>
          </a:p>
          <a:p>
            <a:pPr marL="0" indent="0" fontAlgn="ctr">
              <a:spcBef>
                <a:spcPct val="20000"/>
              </a:spcBef>
              <a:buClrTx/>
              <a:buNone/>
              <a:defRPr/>
            </a:pPr>
            <a:r>
              <a:rPr lang="en-US" sz="2800" dirty="0" smtClean="0">
                <a:solidFill>
                  <a:prstClr val="black"/>
                </a:solidFill>
              </a:rPr>
              <a:t>Benefits </a:t>
            </a:r>
            <a:r>
              <a:rPr lang="en-US" sz="2800" dirty="0">
                <a:solidFill>
                  <a:prstClr val="black"/>
                </a:solidFill>
              </a:rPr>
              <a:t>to </a:t>
            </a:r>
            <a:r>
              <a:rPr lang="en-US" sz="2800" dirty="0" smtClean="0">
                <a:solidFill>
                  <a:prstClr val="black"/>
                </a:solidFill>
              </a:rPr>
              <a:t>member:</a:t>
            </a:r>
            <a:endParaRPr lang="en-US" sz="2800" dirty="0">
              <a:solidFill>
                <a:prstClr val="black"/>
              </a:solidFill>
            </a:endParaRPr>
          </a:p>
          <a:p>
            <a:pPr marL="695325" lvl="2" indent="-298450" fontAlgn="ctr">
              <a:spcBef>
                <a:spcPct val="20000"/>
              </a:spcBef>
              <a:buClrTx/>
              <a:defRPr/>
            </a:pPr>
            <a:r>
              <a:rPr lang="en-US" sz="2600" dirty="0" smtClean="0">
                <a:solidFill>
                  <a:prstClr val="black"/>
                </a:solidFill>
              </a:rPr>
              <a:t>Provides </a:t>
            </a:r>
            <a:r>
              <a:rPr lang="en-US" sz="2600" dirty="0">
                <a:solidFill>
                  <a:prstClr val="black"/>
                </a:solidFill>
              </a:rPr>
              <a:t>another deferred compensation vehicle</a:t>
            </a:r>
          </a:p>
          <a:p>
            <a:pPr marL="695325" lvl="2" indent="-298450" fontAlgn="ctr">
              <a:spcBef>
                <a:spcPct val="20000"/>
              </a:spcBef>
              <a:buClrTx/>
              <a:defRPr/>
            </a:pPr>
            <a:r>
              <a:rPr lang="en-US" sz="2600" dirty="0">
                <a:solidFill>
                  <a:prstClr val="black"/>
                </a:solidFill>
              </a:rPr>
              <a:t>Target date funds</a:t>
            </a:r>
          </a:p>
          <a:p>
            <a:pPr marL="695325" lvl="2" indent="-298450" fontAlgn="ctr">
              <a:spcBef>
                <a:spcPct val="20000"/>
              </a:spcBef>
              <a:buClrTx/>
              <a:defRPr/>
            </a:pPr>
            <a:r>
              <a:rPr lang="en-US" sz="2600" dirty="0">
                <a:solidFill>
                  <a:prstClr val="black"/>
                </a:solidFill>
              </a:rPr>
              <a:t>Standard line-up</a:t>
            </a:r>
          </a:p>
          <a:p>
            <a:pPr marL="695325" lvl="2" indent="-298450" fontAlgn="ctr">
              <a:spcBef>
                <a:spcPct val="20000"/>
              </a:spcBef>
              <a:buClrTx/>
              <a:defRPr/>
            </a:pPr>
            <a:r>
              <a:rPr lang="en-US" sz="2600" dirty="0">
                <a:solidFill>
                  <a:prstClr val="black"/>
                </a:solidFill>
              </a:rPr>
              <a:t>Self-managed account </a:t>
            </a:r>
          </a:p>
          <a:p>
            <a:pPr marL="695325" lvl="2" indent="-298450" fontAlgn="ctr">
              <a:spcBef>
                <a:spcPct val="20000"/>
              </a:spcBef>
              <a:buClrTx/>
              <a:defRPr/>
            </a:pPr>
            <a:r>
              <a:rPr lang="en-US" sz="2600" dirty="0">
                <a:solidFill>
                  <a:prstClr val="black"/>
                </a:solidFill>
              </a:rPr>
              <a:t>Very low transparent rates</a:t>
            </a:r>
          </a:p>
          <a:p>
            <a:pPr marL="695325" lvl="2" indent="-298450" fontAlgn="ctr">
              <a:spcBef>
                <a:spcPct val="20000"/>
              </a:spcBef>
              <a:buClrTx/>
              <a:defRPr/>
            </a:pPr>
            <a:r>
              <a:rPr lang="en-US" sz="2600" dirty="0">
                <a:solidFill>
                  <a:prstClr val="black"/>
                </a:solidFill>
              </a:rPr>
              <a:t>Online Advisor Service at no cost</a:t>
            </a:r>
          </a:p>
          <a:p>
            <a:pPr marL="342900" indent="-342900" eaLnBrk="0" hangingPunct="0">
              <a:lnSpc>
                <a:spcPct val="150000"/>
              </a:lnSpc>
              <a:spcBef>
                <a:spcPct val="20000"/>
              </a:spcBef>
              <a:buClr>
                <a:srgbClr val="0071A9"/>
              </a:buClr>
              <a:buFont typeface="Wingdings" pitchFamily="2" charset="2"/>
              <a:buChar char="w"/>
              <a:defRPr/>
            </a:pPr>
            <a:endParaRPr lang="en-US" sz="2800" dirty="0">
              <a:solidFill>
                <a:prstClr val="black"/>
              </a:solidFill>
            </a:endParaRPr>
          </a:p>
        </p:txBody>
      </p:sp>
      <p:pic>
        <p:nvPicPr>
          <p:cNvPr id="15364"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011451"/>
            <a:ext cx="1836738"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bwMode="gray">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bg1"/>
                </a:solidFill>
                <a:latin typeface="+mj-lt"/>
                <a:ea typeface="+mj-ea"/>
                <a:cs typeface="+mj-cs"/>
              </a:defRPr>
            </a:lvl1pPr>
          </a:lstStyle>
          <a:p>
            <a:r>
              <a:rPr lang="en-US" altLang="en-US" dirty="0" smtClean="0">
                <a:solidFill>
                  <a:prstClr val="white"/>
                </a:solidFill>
              </a:rPr>
              <a:t>Deferred Compensation Option</a:t>
            </a:r>
            <a:endParaRPr lang="en-US" altLang="en-US" b="0" dirty="0" smtClean="0">
              <a:solidFill>
                <a:prstClr val="white"/>
              </a:solidFill>
            </a:endParaRPr>
          </a:p>
        </p:txBody>
      </p:sp>
    </p:spTree>
    <p:custDataLst>
      <p:tags r:id="rId1"/>
    </p:custDataLst>
    <p:extLst>
      <p:ext uri="{BB962C8B-B14F-4D97-AF65-F5344CB8AC3E}">
        <p14:creationId xmlns:p14="http://schemas.microsoft.com/office/powerpoint/2010/main" val="2127168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6781800" y="3505200"/>
            <a:ext cx="1836738" cy="2241550"/>
          </a:xfrm>
        </p:spPr>
      </p:pic>
      <p:sp>
        <p:nvSpPr>
          <p:cNvPr id="16387" name="Title 2"/>
          <p:cNvSpPr>
            <a:spLocks noGrp="1"/>
          </p:cNvSpPr>
          <p:nvPr>
            <p:ph type="title"/>
          </p:nvPr>
        </p:nvSpPr>
        <p:spPr>
          <a:xfrm>
            <a:off x="457200" y="76200"/>
            <a:ext cx="8229600" cy="1143000"/>
          </a:xfrm>
        </p:spPr>
        <p:txBody>
          <a:bodyPr>
            <a:normAutofit/>
          </a:bodyPr>
          <a:lstStyle/>
          <a:p>
            <a:pPr algn="ctr"/>
            <a:r>
              <a:rPr lang="en-US" altLang="en-US" dirty="0" smtClean="0"/>
              <a:t>Deferred Compensation Option</a:t>
            </a:r>
            <a:endParaRPr lang="en-US" altLang="en-US" b="0" dirty="0" smtClean="0"/>
          </a:p>
        </p:txBody>
      </p:sp>
      <p:sp>
        <p:nvSpPr>
          <p:cNvPr id="7" name="Content Placeholder 1"/>
          <p:cNvSpPr txBox="1">
            <a:spLocks/>
          </p:cNvSpPr>
          <p:nvPr/>
        </p:nvSpPr>
        <p:spPr bwMode="auto">
          <a:xfrm>
            <a:off x="457200" y="17780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eaLnBrk="0" hangingPunct="0">
              <a:spcBef>
                <a:spcPct val="20000"/>
              </a:spcBef>
              <a:buClrTx/>
              <a:buFont typeface="Wingdings 3" pitchFamily="18" charset="2"/>
              <a:buNone/>
              <a:defRPr/>
            </a:pPr>
            <a:r>
              <a:rPr lang="en-US" sz="2800" dirty="0" smtClean="0">
                <a:solidFill>
                  <a:prstClr val="black"/>
                </a:solidFill>
              </a:rPr>
              <a:t>Benefits to you, the employer:</a:t>
            </a:r>
            <a:endParaRPr lang="en-US" sz="2800" dirty="0">
              <a:solidFill>
                <a:prstClr val="black"/>
              </a:solidFill>
            </a:endParaRPr>
          </a:p>
          <a:p>
            <a:pPr marL="800100" lvl="1" indent="-342900" eaLnBrk="0" hangingPunct="0">
              <a:spcBef>
                <a:spcPct val="20000"/>
              </a:spcBef>
              <a:buClrTx/>
              <a:buFont typeface="Arial" panose="020B0604020202020204" pitchFamily="34" charset="0"/>
              <a:buChar char="•"/>
              <a:defRPr/>
            </a:pPr>
            <a:r>
              <a:rPr lang="en-US" sz="2400" dirty="0" smtClean="0">
                <a:solidFill>
                  <a:prstClr val="black"/>
                </a:solidFill>
              </a:rPr>
              <a:t>Robust plan to offer employees</a:t>
            </a:r>
          </a:p>
          <a:p>
            <a:pPr marL="800100" lvl="1" indent="-342900" eaLnBrk="0" hangingPunct="0">
              <a:spcBef>
                <a:spcPct val="20000"/>
              </a:spcBef>
              <a:buClrTx/>
              <a:buFont typeface="Arial" panose="020B0604020202020204" pitchFamily="34" charset="0"/>
              <a:buChar char="•"/>
              <a:defRPr/>
            </a:pPr>
            <a:r>
              <a:rPr lang="en-US" sz="2400" dirty="0">
                <a:solidFill>
                  <a:prstClr val="black"/>
                </a:solidFill>
              </a:rPr>
              <a:t>One-stop shopping for </a:t>
            </a:r>
            <a:r>
              <a:rPr lang="en-US" sz="2400" dirty="0" smtClean="0">
                <a:solidFill>
                  <a:prstClr val="black"/>
                </a:solidFill>
              </a:rPr>
              <a:t>your employees</a:t>
            </a:r>
          </a:p>
          <a:p>
            <a:pPr marL="800100" lvl="1" indent="-342900" eaLnBrk="0" hangingPunct="0">
              <a:spcBef>
                <a:spcPct val="20000"/>
              </a:spcBef>
              <a:buClrTx/>
              <a:buFont typeface="Arial" panose="020B0604020202020204" pitchFamily="34" charset="0"/>
              <a:buChar char="•"/>
              <a:defRPr/>
            </a:pPr>
            <a:r>
              <a:rPr lang="en-US" sz="2400" dirty="0" smtClean="0">
                <a:solidFill>
                  <a:prstClr val="black"/>
                </a:solidFill>
              </a:rPr>
              <a:t>Easy to manage - only report to ORS; </a:t>
            </a:r>
            <a:br>
              <a:rPr lang="en-US" sz="2400" dirty="0" smtClean="0">
                <a:solidFill>
                  <a:prstClr val="black"/>
                </a:solidFill>
              </a:rPr>
            </a:br>
            <a:r>
              <a:rPr lang="en-US" sz="2400" dirty="0" smtClean="0">
                <a:solidFill>
                  <a:prstClr val="black"/>
                </a:solidFill>
              </a:rPr>
              <a:t>same reporting process currently used</a:t>
            </a:r>
          </a:p>
          <a:p>
            <a:pPr marL="0" indent="0" eaLnBrk="0" hangingPunct="0">
              <a:spcBef>
                <a:spcPct val="20000"/>
              </a:spcBef>
              <a:buClrTx/>
              <a:buFont typeface="Wingdings 3" pitchFamily="18" charset="2"/>
              <a:buNone/>
              <a:defRPr/>
            </a:pPr>
            <a:endParaRPr lang="en-US" sz="2800" dirty="0" smtClean="0">
              <a:solidFill>
                <a:prstClr val="black"/>
              </a:solidFill>
            </a:endParaRPr>
          </a:p>
          <a:p>
            <a:pPr marL="0" indent="0" eaLnBrk="0" hangingPunct="0">
              <a:spcBef>
                <a:spcPct val="20000"/>
              </a:spcBef>
              <a:buClrTx/>
              <a:buFont typeface="Wingdings 3" pitchFamily="18" charset="2"/>
              <a:buNone/>
              <a:defRPr/>
            </a:pPr>
            <a:r>
              <a:rPr lang="en-US" sz="2800" dirty="0" smtClean="0">
                <a:solidFill>
                  <a:prstClr val="black"/>
                </a:solidFill>
              </a:rPr>
              <a:t>For more information or to sign-up, </a:t>
            </a:r>
            <a:br>
              <a:rPr lang="en-US" sz="2800" dirty="0" smtClean="0">
                <a:solidFill>
                  <a:prstClr val="black"/>
                </a:solidFill>
              </a:rPr>
            </a:br>
            <a:r>
              <a:rPr lang="en-US" sz="2800" dirty="0" smtClean="0">
                <a:solidFill>
                  <a:prstClr val="black"/>
                </a:solidFill>
              </a:rPr>
              <a:t>go to </a:t>
            </a:r>
            <a:r>
              <a:rPr lang="en-US" sz="2800" dirty="0" smtClean="0">
                <a:solidFill>
                  <a:prstClr val="black"/>
                </a:solidFill>
                <a:hlinkClick r:id="rId5"/>
              </a:rPr>
              <a:t>www.michigan.gov/psru</a:t>
            </a:r>
            <a:r>
              <a:rPr lang="en-US" sz="2800" dirty="0" smtClean="0">
                <a:solidFill>
                  <a:prstClr val="black"/>
                </a:solidFill>
              </a:rPr>
              <a:t> </a:t>
            </a:r>
          </a:p>
          <a:p>
            <a:pPr marL="800100" lvl="1" indent="-342900" eaLnBrk="0" hangingPunct="0">
              <a:spcBef>
                <a:spcPct val="20000"/>
              </a:spcBef>
              <a:buClrTx/>
              <a:buFont typeface="Arial" panose="020B0604020202020204" pitchFamily="34" charset="0"/>
              <a:buChar char="•"/>
              <a:defRPr/>
            </a:pPr>
            <a:endParaRPr lang="en-US" sz="2400" dirty="0" smtClean="0">
              <a:solidFill>
                <a:prstClr val="black"/>
              </a:solidFill>
            </a:endParaRPr>
          </a:p>
        </p:txBody>
      </p:sp>
    </p:spTree>
    <p:custDataLst>
      <p:tags r:id="rId1"/>
    </p:custDataLst>
    <p:extLst>
      <p:ext uri="{BB962C8B-B14F-4D97-AF65-F5344CB8AC3E}">
        <p14:creationId xmlns:p14="http://schemas.microsoft.com/office/powerpoint/2010/main" val="483735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t>John Karagoulis</a:t>
            </a:r>
            <a:r>
              <a:rPr lang="en-US" dirty="0" smtClean="0"/>
              <a:t>, Senior Data Analyst</a:t>
            </a:r>
            <a:endParaRPr lang="en-US" dirty="0"/>
          </a:p>
          <a:p>
            <a:pPr marL="0" indent="0">
              <a:buNone/>
            </a:pPr>
            <a:r>
              <a:rPr lang="en-US" dirty="0" smtClean="0"/>
              <a:t>Employer Reporting</a:t>
            </a:r>
          </a:p>
          <a:p>
            <a:pPr marL="0" indent="0">
              <a:buNone/>
            </a:pPr>
            <a:r>
              <a:rPr lang="en-US" dirty="0" smtClean="0"/>
              <a:t>Office </a:t>
            </a:r>
            <a:r>
              <a:rPr lang="en-US" dirty="0"/>
              <a:t>of Retirement Services, DTMB</a:t>
            </a:r>
          </a:p>
          <a:p>
            <a:pPr marL="0" indent="0">
              <a:buNone/>
            </a:pPr>
            <a:r>
              <a:rPr lang="en-US" b="1" dirty="0"/>
              <a:t>phone.</a:t>
            </a:r>
            <a:r>
              <a:rPr lang="en-US" dirty="0"/>
              <a:t> </a:t>
            </a:r>
            <a:r>
              <a:rPr lang="en-US" dirty="0" smtClean="0"/>
              <a:t>517-636-4018   </a:t>
            </a:r>
            <a:r>
              <a:rPr lang="en-US" b="1" dirty="0" smtClean="0"/>
              <a:t>email. </a:t>
            </a:r>
            <a:r>
              <a:rPr lang="en-US" dirty="0" smtClean="0"/>
              <a:t>karagoulisj1@michigan.gov</a:t>
            </a:r>
          </a:p>
          <a:p>
            <a:pPr marL="0" indent="0">
              <a:buNone/>
            </a:pPr>
            <a:endParaRPr lang="en-US" dirty="0"/>
          </a:p>
          <a:p>
            <a:pPr marL="0" indent="0">
              <a:buNone/>
            </a:pPr>
            <a:r>
              <a:rPr lang="en-US" b="1" dirty="0" smtClean="0"/>
              <a:t>Kevin Kubacki, CPA</a:t>
            </a:r>
            <a:r>
              <a:rPr lang="en-US" dirty="0" smtClean="0"/>
              <a:t>, Plan Administration Specialist</a:t>
            </a:r>
            <a:endParaRPr lang="en-US" dirty="0"/>
          </a:p>
          <a:p>
            <a:pPr marL="0" indent="0">
              <a:buNone/>
            </a:pPr>
            <a:r>
              <a:rPr lang="en-US" dirty="0" smtClean="0"/>
              <a:t>Benefit Plan Design</a:t>
            </a:r>
          </a:p>
          <a:p>
            <a:pPr marL="0" indent="0">
              <a:buNone/>
            </a:pPr>
            <a:r>
              <a:rPr lang="en-US" dirty="0" smtClean="0"/>
              <a:t>Office </a:t>
            </a:r>
            <a:r>
              <a:rPr lang="en-US" dirty="0"/>
              <a:t>of Retirement Services, DTMB</a:t>
            </a:r>
          </a:p>
          <a:p>
            <a:pPr marL="0" indent="0">
              <a:buNone/>
            </a:pPr>
            <a:r>
              <a:rPr lang="en-US" b="1" dirty="0"/>
              <a:t>phone. </a:t>
            </a:r>
            <a:r>
              <a:rPr lang="en-US" dirty="0" smtClean="0"/>
              <a:t>517-284-4567  </a:t>
            </a:r>
            <a:r>
              <a:rPr lang="en-US" b="1" dirty="0"/>
              <a:t>email.</a:t>
            </a:r>
            <a:r>
              <a:rPr lang="en-US" dirty="0"/>
              <a:t> </a:t>
            </a:r>
            <a:r>
              <a:rPr lang="en-US" dirty="0" smtClean="0"/>
              <a:t>kubackik@michigan.gov</a:t>
            </a:r>
            <a:endParaRPr lang="en-US" dirty="0"/>
          </a:p>
          <a:p>
            <a:endParaRPr lang="en-US" dirty="0"/>
          </a:p>
        </p:txBody>
      </p:sp>
    </p:spTree>
    <p:extLst>
      <p:ext uri="{BB962C8B-B14F-4D97-AF65-F5344CB8AC3E}">
        <p14:creationId xmlns:p14="http://schemas.microsoft.com/office/powerpoint/2010/main" val="1316222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a </a:t>
            </a:r>
            <a:r>
              <a:rPr lang="en-US" dirty="0"/>
              <a:t>N</a:t>
            </a:r>
            <a:r>
              <a:rPr lang="en-US" dirty="0" smtClean="0"/>
              <a:t>ew Executive Director!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600200"/>
            <a:ext cx="3620212" cy="4525963"/>
          </a:xfrm>
        </p:spPr>
      </p:pic>
      <p:sp>
        <p:nvSpPr>
          <p:cNvPr id="5" name="TextBox 4"/>
          <p:cNvSpPr txBox="1"/>
          <p:nvPr/>
        </p:nvSpPr>
        <p:spPr>
          <a:xfrm>
            <a:off x="5105400" y="3048000"/>
            <a:ext cx="3581400" cy="954107"/>
          </a:xfrm>
          <a:prstGeom prst="rect">
            <a:avLst/>
          </a:prstGeom>
          <a:noFill/>
        </p:spPr>
        <p:txBody>
          <a:bodyPr wrap="square" rtlCol="0">
            <a:spAutoFit/>
          </a:bodyPr>
          <a:lstStyle/>
          <a:p>
            <a:r>
              <a:rPr lang="en-US" sz="2800" dirty="0" smtClean="0"/>
              <a:t>Kerrie</a:t>
            </a:r>
          </a:p>
          <a:p>
            <a:r>
              <a:rPr lang="en-US" sz="2800" dirty="0" smtClean="0"/>
              <a:t>Vanden Bosch</a:t>
            </a:r>
            <a:endParaRPr lang="en-US" sz="2800" dirty="0"/>
          </a:p>
        </p:txBody>
      </p:sp>
    </p:spTree>
    <p:extLst>
      <p:ext uri="{BB962C8B-B14F-4D97-AF65-F5344CB8AC3E}">
        <p14:creationId xmlns:p14="http://schemas.microsoft.com/office/powerpoint/2010/main" val="1742361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06400" y="0"/>
            <a:ext cx="8229600" cy="1295400"/>
          </a:xfrm>
        </p:spPr>
        <p:txBody>
          <a:bodyPr>
            <a:normAutofit/>
          </a:bodyPr>
          <a:lstStyle/>
          <a:p>
            <a:pPr eaLnBrk="1" hangingPunct="1"/>
            <a:r>
              <a:rPr lang="en-US" altLang="en-US" dirty="0" smtClean="0"/>
              <a:t>Office of Retirement Services</a:t>
            </a:r>
          </a:p>
        </p:txBody>
      </p:sp>
      <p:sp>
        <p:nvSpPr>
          <p:cNvPr id="5124" name="Rectangle 3"/>
          <p:cNvSpPr>
            <a:spLocks noGrp="1" noChangeArrowheads="1"/>
          </p:cNvSpPr>
          <p:nvPr>
            <p:ph type="body" sz="half" idx="1"/>
          </p:nvPr>
        </p:nvSpPr>
        <p:spPr>
          <a:xfrm>
            <a:off x="304800" y="1524000"/>
            <a:ext cx="8432800" cy="4548938"/>
          </a:xfrm>
        </p:spPr>
        <p:txBody>
          <a:bodyPr>
            <a:spAutoFit/>
          </a:bodyPr>
          <a:lstStyle/>
          <a:p>
            <a:pPr marL="0" indent="0" eaLnBrk="1" hangingPunct="1">
              <a:spcAft>
                <a:spcPct val="40000"/>
              </a:spcAft>
              <a:buNone/>
              <a:defRPr/>
            </a:pPr>
            <a:r>
              <a:rPr lang="en-US" dirty="0" smtClean="0"/>
              <a:t>Serving Michigan customers</a:t>
            </a:r>
          </a:p>
          <a:p>
            <a:pPr marL="969963" lvl="1" eaLnBrk="1" hangingPunct="1">
              <a:spcBef>
                <a:spcPts val="0"/>
              </a:spcBef>
              <a:spcAft>
                <a:spcPts val="600"/>
              </a:spcAft>
              <a:buFont typeface="Arial" panose="020B0604020202020204" pitchFamily="34" charset="0"/>
              <a:buChar char="•"/>
              <a:defRPr/>
            </a:pPr>
            <a:r>
              <a:rPr lang="en-US" dirty="0" smtClean="0"/>
              <a:t>1 of every 14 adults.</a:t>
            </a:r>
          </a:p>
          <a:p>
            <a:pPr marL="969963" lvl="1" eaLnBrk="1" hangingPunct="1">
              <a:spcBef>
                <a:spcPts val="0"/>
              </a:spcBef>
              <a:spcAft>
                <a:spcPts val="600"/>
              </a:spcAft>
              <a:buFont typeface="Arial" panose="020B0604020202020204" pitchFamily="34" charset="0"/>
              <a:buChar char="•"/>
              <a:defRPr/>
            </a:pPr>
            <a:r>
              <a:rPr lang="en-US" dirty="0" smtClean="0"/>
              <a:t>1 of every 9 households.</a:t>
            </a:r>
          </a:p>
          <a:p>
            <a:pPr marL="0" indent="0" eaLnBrk="1" hangingPunct="1">
              <a:spcAft>
                <a:spcPct val="40000"/>
              </a:spcAft>
              <a:buNone/>
              <a:defRPr/>
            </a:pPr>
            <a:r>
              <a:rPr lang="en-US" dirty="0" smtClean="0"/>
              <a:t>Market value of Defined </a:t>
            </a:r>
            <a:r>
              <a:rPr lang="en-US" dirty="0"/>
              <a:t>B</a:t>
            </a:r>
            <a:r>
              <a:rPr lang="en-US" dirty="0" smtClean="0"/>
              <a:t>enefit assets is approx.</a:t>
            </a:r>
            <a:br>
              <a:rPr lang="en-US" dirty="0" smtClean="0"/>
            </a:br>
            <a:r>
              <a:rPr lang="en-US" dirty="0" smtClean="0"/>
              <a:t>$64 billion.</a:t>
            </a:r>
          </a:p>
          <a:p>
            <a:pPr marL="969963" lvl="1" indent="-223838" eaLnBrk="1" hangingPunct="1">
              <a:spcBef>
                <a:spcPts val="0"/>
              </a:spcBef>
              <a:spcAft>
                <a:spcPts val="600"/>
              </a:spcAft>
              <a:buFont typeface="Arial" panose="020B0604020202020204" pitchFamily="34" charset="0"/>
              <a:buChar char="•"/>
              <a:defRPr/>
            </a:pPr>
            <a:r>
              <a:rPr lang="en-US" dirty="0" smtClean="0"/>
              <a:t>48</a:t>
            </a:r>
            <a:r>
              <a:rPr lang="en-US" baseline="30000" dirty="0" smtClean="0"/>
              <a:t>th</a:t>
            </a:r>
            <a:r>
              <a:rPr lang="en-US" dirty="0" smtClean="0"/>
              <a:t> Largest pension </a:t>
            </a:r>
            <a:r>
              <a:rPr lang="en-US" dirty="0"/>
              <a:t>f</a:t>
            </a:r>
            <a:r>
              <a:rPr lang="en-US" dirty="0" smtClean="0"/>
              <a:t>und in the world.</a:t>
            </a:r>
          </a:p>
          <a:p>
            <a:pPr marL="969963" lvl="1" indent="-223838" eaLnBrk="1" hangingPunct="1">
              <a:spcBef>
                <a:spcPts val="0"/>
              </a:spcBef>
              <a:spcAft>
                <a:spcPts val="600"/>
              </a:spcAft>
              <a:buFont typeface="Arial" panose="020B0604020202020204" pitchFamily="34" charset="0"/>
              <a:buChar char="•"/>
              <a:defRPr/>
            </a:pPr>
            <a:r>
              <a:rPr lang="en-US" dirty="0" smtClean="0"/>
              <a:t>18</a:t>
            </a:r>
            <a:r>
              <a:rPr lang="en-US" baseline="30000" dirty="0" smtClean="0"/>
              <a:t>th</a:t>
            </a:r>
            <a:r>
              <a:rPr lang="en-US" dirty="0" smtClean="0"/>
              <a:t> Largest public </a:t>
            </a:r>
            <a:r>
              <a:rPr lang="en-US" dirty="0"/>
              <a:t>p</a:t>
            </a:r>
            <a:r>
              <a:rPr lang="en-US" dirty="0" smtClean="0"/>
              <a:t>ension fund in the U.S.</a:t>
            </a:r>
          </a:p>
          <a:p>
            <a:pPr marL="0" indent="0" eaLnBrk="1" hangingPunct="1">
              <a:spcAft>
                <a:spcPct val="40000"/>
              </a:spcAft>
              <a:buNone/>
              <a:defRPr/>
            </a:pPr>
            <a:r>
              <a:rPr lang="en-US" dirty="0" smtClean="0"/>
              <a:t>Defined Contribution and Deferred Compensation </a:t>
            </a:r>
            <a:br>
              <a:rPr lang="en-US" dirty="0" smtClean="0"/>
            </a:br>
            <a:r>
              <a:rPr lang="en-US" dirty="0" smtClean="0"/>
              <a:t>assets of approx. $6 billion.</a:t>
            </a:r>
          </a:p>
        </p:txBody>
      </p:sp>
      <p:sp>
        <p:nvSpPr>
          <p:cNvPr id="2" name="TextBox 1"/>
          <p:cNvSpPr txBox="1"/>
          <p:nvPr/>
        </p:nvSpPr>
        <p:spPr>
          <a:xfrm>
            <a:off x="4876800" y="5903897"/>
            <a:ext cx="4267200" cy="461665"/>
          </a:xfrm>
          <a:prstGeom prst="rect">
            <a:avLst/>
          </a:prstGeom>
          <a:noFill/>
        </p:spPr>
        <p:txBody>
          <a:bodyPr wrap="square" rtlCol="0">
            <a:spAutoFit/>
          </a:bodyPr>
          <a:lstStyle/>
          <a:p>
            <a:r>
              <a:rPr lang="en-US" sz="1200" dirty="0" smtClean="0"/>
              <a:t>Sources: Census.gov; FY15 CAFR and Financial Statement; and 2014 Towers Watson P&amp;I / TW 300 Analysis</a:t>
            </a:r>
            <a:endParaRPr lang="en-US" sz="1200" dirty="0"/>
          </a:p>
        </p:txBody>
      </p:sp>
    </p:spTree>
    <p:extLst>
      <p:ext uri="{BB962C8B-B14F-4D97-AF65-F5344CB8AC3E}">
        <p14:creationId xmlns:p14="http://schemas.microsoft.com/office/powerpoint/2010/main" val="1479536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a:xfrm>
            <a:off x="457200" y="76200"/>
            <a:ext cx="8229600" cy="1143000"/>
          </a:xfrm>
        </p:spPr>
        <p:txBody>
          <a:bodyPr>
            <a:noAutofit/>
          </a:bodyPr>
          <a:lstStyle/>
          <a:p>
            <a:pPr eaLnBrk="1" hangingPunct="1"/>
            <a:r>
              <a:rPr lang="en-US" altLang="en-US" dirty="0" smtClean="0"/>
              <a:t>Michigan Public School Employees’</a:t>
            </a:r>
            <a:br>
              <a:rPr lang="en-US" altLang="en-US" dirty="0" smtClean="0"/>
            </a:br>
            <a:r>
              <a:rPr lang="en-US" altLang="en-US" dirty="0" smtClean="0"/>
              <a:t>Retirement System</a:t>
            </a:r>
          </a:p>
        </p:txBody>
      </p:sp>
      <p:sp>
        <p:nvSpPr>
          <p:cNvPr id="840707" name="Rectangle 1027"/>
          <p:cNvSpPr>
            <a:spLocks noGrp="1" noChangeArrowheads="1"/>
          </p:cNvSpPr>
          <p:nvPr>
            <p:ph type="body" sz="half" idx="1"/>
          </p:nvPr>
        </p:nvSpPr>
        <p:spPr>
          <a:xfrm>
            <a:off x="304800" y="1752600"/>
            <a:ext cx="8839200" cy="4495800"/>
          </a:xfrm>
        </p:spPr>
        <p:txBody>
          <a:bodyPr/>
          <a:lstStyle/>
          <a:p>
            <a:pPr marL="0" indent="0" eaLnBrk="1" hangingPunct="1">
              <a:buFont typeface="Wingdings" panose="05000000000000000000" pitchFamily="2" charset="2"/>
              <a:buNone/>
              <a:defRPr/>
            </a:pPr>
            <a:r>
              <a:rPr lang="en-US" dirty="0"/>
              <a:t>M</a:t>
            </a:r>
            <a:r>
              <a:rPr lang="en-US" dirty="0" smtClean="0"/>
              <a:t>embership includes:</a:t>
            </a:r>
          </a:p>
          <a:p>
            <a:pPr lvl="2">
              <a:defRPr/>
            </a:pPr>
            <a:r>
              <a:rPr lang="en-US" dirty="0" smtClean="0"/>
              <a:t>234,700 current employees</a:t>
            </a:r>
          </a:p>
          <a:p>
            <a:pPr lvl="2">
              <a:defRPr/>
            </a:pPr>
            <a:r>
              <a:rPr lang="en-US" dirty="0" smtClean="0"/>
              <a:t>207,600 retirees and beneficiaries </a:t>
            </a:r>
          </a:p>
          <a:p>
            <a:pPr marL="0" indent="0">
              <a:buNone/>
              <a:defRPr/>
            </a:pPr>
            <a:endParaRPr lang="en-US" sz="1600" dirty="0" smtClean="0"/>
          </a:p>
          <a:p>
            <a:pPr marL="0" indent="0">
              <a:buNone/>
              <a:defRPr/>
            </a:pPr>
            <a:r>
              <a:rPr lang="en-US" dirty="0"/>
              <a:t>M</a:t>
            </a:r>
            <a:r>
              <a:rPr lang="en-US" dirty="0" smtClean="0"/>
              <a:t>embership comes from:</a:t>
            </a:r>
          </a:p>
          <a:p>
            <a:pPr lvl="2" eaLnBrk="1" hangingPunct="1">
              <a:defRPr/>
            </a:pPr>
            <a:r>
              <a:rPr lang="en-US" dirty="0" smtClean="0"/>
              <a:t>Public school districts, ISDs and libraries </a:t>
            </a:r>
          </a:p>
          <a:p>
            <a:pPr lvl="2" eaLnBrk="1" hangingPunct="1">
              <a:defRPr/>
            </a:pPr>
            <a:r>
              <a:rPr lang="en-US" dirty="0" smtClean="0"/>
              <a:t>Some public school academies</a:t>
            </a:r>
          </a:p>
          <a:p>
            <a:pPr lvl="2" eaLnBrk="1" hangingPunct="1">
              <a:defRPr/>
            </a:pPr>
            <a:r>
              <a:rPr lang="en-US" dirty="0" smtClean="0"/>
              <a:t>Community colleges</a:t>
            </a:r>
          </a:p>
          <a:p>
            <a:pPr lvl="2" eaLnBrk="1" hangingPunct="1">
              <a:defRPr/>
            </a:pPr>
            <a:r>
              <a:rPr lang="en-US" dirty="0" smtClean="0"/>
              <a:t>Central, Eastern, Western, and Northern Michigan Universities, Ferris State, Lake Superior State and Michigan Technological Universities*</a:t>
            </a:r>
          </a:p>
          <a:p>
            <a:pPr lvl="2" eaLnBrk="1" hangingPunct="1">
              <a:defRPr/>
            </a:pPr>
            <a:endParaRPr lang="en-US" sz="400" dirty="0" smtClean="0"/>
          </a:p>
          <a:p>
            <a:pPr eaLnBrk="1" hangingPunct="1">
              <a:buFontTx/>
              <a:buNone/>
              <a:defRPr/>
            </a:pPr>
            <a:r>
              <a:rPr lang="en-US" sz="700" dirty="0" smtClean="0"/>
              <a:t>	           *</a:t>
            </a:r>
            <a:r>
              <a:rPr lang="en-US" sz="900" dirty="0" smtClean="0"/>
              <a:t>Closed to new members on or after January 1, 1996</a:t>
            </a:r>
          </a:p>
        </p:txBody>
      </p:sp>
      <p:sp>
        <p:nvSpPr>
          <p:cNvPr id="4" name="TextBox 3"/>
          <p:cNvSpPr txBox="1"/>
          <p:nvPr/>
        </p:nvSpPr>
        <p:spPr>
          <a:xfrm>
            <a:off x="6629400" y="6008396"/>
            <a:ext cx="1981200" cy="276999"/>
          </a:xfrm>
          <a:prstGeom prst="rect">
            <a:avLst/>
          </a:prstGeom>
          <a:noFill/>
        </p:spPr>
        <p:txBody>
          <a:bodyPr wrap="square" rtlCol="0">
            <a:spAutoFit/>
          </a:bodyPr>
          <a:lstStyle/>
          <a:p>
            <a:r>
              <a:rPr lang="en-US" sz="1200" dirty="0" smtClean="0"/>
              <a:t>Source: FY15 CAFR </a:t>
            </a:r>
          </a:p>
        </p:txBody>
      </p:sp>
    </p:spTree>
    <p:extLst>
      <p:ext uri="{BB962C8B-B14F-4D97-AF65-F5344CB8AC3E}">
        <p14:creationId xmlns:p14="http://schemas.microsoft.com/office/powerpoint/2010/main" val="1503266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60438"/>
          </a:xfrm>
        </p:spPr>
        <p:txBody>
          <a:bodyPr>
            <a:noAutofit/>
          </a:bodyPr>
          <a:lstStyle/>
          <a:p>
            <a:r>
              <a:rPr lang="en-US" dirty="0" smtClean="0"/>
              <a:t>Other Customers of ORS</a:t>
            </a:r>
            <a:endParaRPr lang="en-US" dirty="0"/>
          </a:p>
        </p:txBody>
      </p:sp>
      <p:sp>
        <p:nvSpPr>
          <p:cNvPr id="3" name="Text Placeholder 2"/>
          <p:cNvSpPr>
            <a:spLocks noGrp="1"/>
          </p:cNvSpPr>
          <p:nvPr>
            <p:ph type="body" sz="half" idx="1"/>
          </p:nvPr>
        </p:nvSpPr>
        <p:spPr>
          <a:xfrm>
            <a:off x="457200" y="1600201"/>
            <a:ext cx="8077200" cy="4419600"/>
          </a:xfrm>
        </p:spPr>
        <p:txBody>
          <a:bodyPr>
            <a:normAutofit/>
          </a:bodyPr>
          <a:lstStyle/>
          <a:p>
            <a:pPr marL="0" indent="0">
              <a:buNone/>
            </a:pPr>
            <a:r>
              <a:rPr lang="en-US" dirty="0" smtClean="0"/>
              <a:t>State Employees’ Retirement System</a:t>
            </a:r>
          </a:p>
          <a:p>
            <a:pPr marL="457200" lvl="1" indent="0">
              <a:buNone/>
              <a:defRPr/>
            </a:pPr>
            <a:r>
              <a:rPr lang="en-US" dirty="0" smtClean="0"/>
              <a:t>121,000 customers</a:t>
            </a:r>
          </a:p>
          <a:p>
            <a:pPr marL="0" indent="0">
              <a:buNone/>
            </a:pPr>
            <a:endParaRPr lang="en-US" sz="800" dirty="0" smtClean="0"/>
          </a:p>
          <a:p>
            <a:pPr marL="0" indent="0">
              <a:buNone/>
            </a:pPr>
            <a:r>
              <a:rPr lang="en-US" dirty="0" smtClean="0"/>
              <a:t>State Police </a:t>
            </a:r>
            <a:r>
              <a:rPr lang="en-US" dirty="0"/>
              <a:t>Retirement System</a:t>
            </a:r>
          </a:p>
          <a:p>
            <a:pPr marL="457200" lvl="1" indent="0">
              <a:buNone/>
              <a:defRPr/>
            </a:pPr>
            <a:r>
              <a:rPr lang="en-US" dirty="0" smtClean="0"/>
              <a:t>4,800 customers </a:t>
            </a:r>
            <a:endParaRPr lang="en-US" dirty="0"/>
          </a:p>
          <a:p>
            <a:pPr marL="0" indent="0">
              <a:buNone/>
            </a:pPr>
            <a:endParaRPr lang="en-US" sz="800" dirty="0" smtClean="0"/>
          </a:p>
          <a:p>
            <a:pPr marL="0" indent="0">
              <a:buNone/>
            </a:pPr>
            <a:r>
              <a:rPr lang="en-US" dirty="0" smtClean="0"/>
              <a:t>Judges </a:t>
            </a:r>
            <a:r>
              <a:rPr lang="en-US" dirty="0"/>
              <a:t>Retirement System</a:t>
            </a:r>
          </a:p>
          <a:p>
            <a:pPr marL="457200" lvl="1" indent="0">
              <a:buNone/>
              <a:defRPr/>
            </a:pPr>
            <a:r>
              <a:rPr lang="en-US" dirty="0" smtClean="0"/>
              <a:t>1,200 customers</a:t>
            </a:r>
            <a:endParaRPr lang="en-US" dirty="0"/>
          </a:p>
          <a:p>
            <a:pPr marL="0" indent="0">
              <a:buNone/>
            </a:pPr>
            <a:endParaRPr lang="en-US" sz="800" dirty="0" smtClean="0"/>
          </a:p>
          <a:p>
            <a:pPr marL="0" indent="0">
              <a:buNone/>
            </a:pPr>
            <a:r>
              <a:rPr lang="en-US" dirty="0" smtClean="0"/>
              <a:t>Military Retirement </a:t>
            </a:r>
            <a:r>
              <a:rPr lang="en-US" dirty="0"/>
              <a:t>System</a:t>
            </a:r>
          </a:p>
          <a:p>
            <a:pPr marL="457200" lvl="1" indent="0">
              <a:buNone/>
              <a:defRPr/>
            </a:pPr>
            <a:r>
              <a:rPr lang="en-US" dirty="0" smtClean="0"/>
              <a:t>10,900 customers</a:t>
            </a:r>
            <a:endParaRPr lang="en-US" dirty="0"/>
          </a:p>
        </p:txBody>
      </p:sp>
      <p:sp>
        <p:nvSpPr>
          <p:cNvPr id="5" name="TextBox 4"/>
          <p:cNvSpPr txBox="1"/>
          <p:nvPr/>
        </p:nvSpPr>
        <p:spPr>
          <a:xfrm>
            <a:off x="7048500" y="6019799"/>
            <a:ext cx="1409700" cy="276999"/>
          </a:xfrm>
          <a:prstGeom prst="rect">
            <a:avLst/>
          </a:prstGeom>
          <a:noFill/>
        </p:spPr>
        <p:txBody>
          <a:bodyPr wrap="square" rtlCol="0">
            <a:spAutoFit/>
          </a:bodyPr>
          <a:lstStyle/>
          <a:p>
            <a:r>
              <a:rPr lang="en-US" sz="1200" dirty="0" smtClean="0"/>
              <a:t>Source: FY15 CAFRs</a:t>
            </a:r>
          </a:p>
        </p:txBody>
      </p:sp>
    </p:spTree>
    <p:extLst>
      <p:ext uri="{BB962C8B-B14F-4D97-AF65-F5344CB8AC3E}">
        <p14:creationId xmlns:p14="http://schemas.microsoft.com/office/powerpoint/2010/main" val="2108854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Healthcare Goals</a:t>
            </a:r>
            <a:endParaRPr lang="en-US" dirty="0"/>
          </a:p>
        </p:txBody>
      </p:sp>
      <p:sp>
        <p:nvSpPr>
          <p:cNvPr id="3" name="Content Placeholder 2"/>
          <p:cNvSpPr>
            <a:spLocks noGrp="1"/>
          </p:cNvSpPr>
          <p:nvPr>
            <p:ph idx="1"/>
          </p:nvPr>
        </p:nvSpPr>
        <p:spPr/>
        <p:txBody>
          <a:bodyPr/>
          <a:lstStyle/>
          <a:p>
            <a:pPr marL="0" indent="0">
              <a:buNone/>
            </a:pPr>
            <a:r>
              <a:rPr lang="en-US" dirty="0" smtClean="0"/>
              <a:t>Healthcare Mission</a:t>
            </a:r>
          </a:p>
          <a:p>
            <a:pPr marL="457200" lvl="1" indent="0">
              <a:buNone/>
            </a:pPr>
            <a:r>
              <a:rPr lang="en-US" dirty="0" smtClean="0"/>
              <a:t>To maintain a quality healthcare plan that is affordable to both the member and the schools.</a:t>
            </a:r>
          </a:p>
          <a:p>
            <a:pPr marL="0" indent="0">
              <a:buNone/>
            </a:pPr>
            <a:r>
              <a:rPr lang="en-US" dirty="0" smtClean="0"/>
              <a:t>Quality Goal</a:t>
            </a:r>
          </a:p>
          <a:p>
            <a:pPr marL="457200" lvl="1" indent="0">
              <a:buNone/>
            </a:pPr>
            <a:r>
              <a:rPr lang="en-US" dirty="0" smtClean="0"/>
              <a:t>Measurably improve the quality of care enjoyed by members.</a:t>
            </a:r>
          </a:p>
          <a:p>
            <a:pPr marL="0" indent="0">
              <a:buNone/>
            </a:pPr>
            <a:r>
              <a:rPr lang="en-US" dirty="0" smtClean="0"/>
              <a:t>Cost Goal</a:t>
            </a:r>
          </a:p>
          <a:p>
            <a:pPr marL="457200" lvl="1" indent="0">
              <a:buNone/>
            </a:pPr>
            <a:r>
              <a:rPr lang="en-US" dirty="0" smtClean="0"/>
              <a:t>Limit the rate of cost growth to the compound rate of inflation (CPI) and real economic growth.</a:t>
            </a:r>
            <a:endParaRPr lang="en-US" dirty="0"/>
          </a:p>
        </p:txBody>
      </p:sp>
    </p:spTree>
    <p:extLst>
      <p:ext uri="{BB962C8B-B14F-4D97-AF65-F5344CB8AC3E}">
        <p14:creationId xmlns:p14="http://schemas.microsoft.com/office/powerpoint/2010/main" val="349536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1102"/>
            <a:ext cx="8229600" cy="1143000"/>
          </a:xfrm>
        </p:spPr>
        <p:txBody>
          <a:bodyPr>
            <a:normAutofit/>
          </a:bodyPr>
          <a:lstStyle/>
          <a:p>
            <a:r>
              <a:rPr lang="en-US" altLang="en-US" dirty="0" smtClean="0"/>
              <a:t>Recent Actions</a:t>
            </a:r>
          </a:p>
        </p:txBody>
      </p:sp>
      <p:sp>
        <p:nvSpPr>
          <p:cNvPr id="11267" name="Content Placeholder 2"/>
          <p:cNvSpPr>
            <a:spLocks noGrp="1"/>
          </p:cNvSpPr>
          <p:nvPr>
            <p:ph idx="1"/>
          </p:nvPr>
        </p:nvSpPr>
        <p:spPr>
          <a:xfrm>
            <a:off x="457200" y="1524000"/>
            <a:ext cx="8229600" cy="4373563"/>
          </a:xfrm>
        </p:spPr>
        <p:txBody>
          <a:bodyPr>
            <a:normAutofit/>
          </a:bodyPr>
          <a:lstStyle/>
          <a:p>
            <a:pPr marL="0" indent="0">
              <a:buNone/>
            </a:pPr>
            <a:r>
              <a:rPr lang="en-US" altLang="en-US" sz="2200" dirty="0" smtClean="0"/>
              <a:t>The Strategic Planning Process began in the mid-’90s – Each year’s initiative has sought to maintain or increase the quality of the health plan and manage the cost.</a:t>
            </a:r>
          </a:p>
          <a:p>
            <a:pPr marL="0" indent="0">
              <a:buNone/>
            </a:pPr>
            <a:endParaRPr lang="en-US" altLang="en-US" sz="2200" dirty="0" smtClean="0"/>
          </a:p>
        </p:txBody>
      </p:sp>
      <p:graphicFrame>
        <p:nvGraphicFramePr>
          <p:cNvPr id="6" name="Table 5"/>
          <p:cNvGraphicFramePr>
            <a:graphicFrameLocks noGrp="1"/>
          </p:cNvGraphicFramePr>
          <p:nvPr>
            <p:extLst>
              <p:ext uri="{D42A27DB-BD31-4B8C-83A1-F6EECF244321}">
                <p14:modId xmlns:p14="http://schemas.microsoft.com/office/powerpoint/2010/main" val="2501501987"/>
              </p:ext>
            </p:extLst>
          </p:nvPr>
        </p:nvGraphicFramePr>
        <p:xfrm>
          <a:off x="457200" y="2754128"/>
          <a:ext cx="8229600" cy="2993103"/>
        </p:xfrm>
        <a:graphic>
          <a:graphicData uri="http://schemas.openxmlformats.org/drawingml/2006/table">
            <a:tbl>
              <a:tblPr/>
              <a:tblGrid>
                <a:gridCol w="1336431"/>
                <a:gridCol w="6893169"/>
              </a:tblGrid>
              <a:tr h="314315">
                <a:tc>
                  <a:txBody>
                    <a:bodyPr/>
                    <a:lstStyle>
                      <a:lvl1pPr>
                        <a:spcBef>
                          <a:spcPct val="20000"/>
                        </a:spcBef>
                        <a:buClr>
                          <a:srgbClr val="000066"/>
                        </a:buClr>
                        <a:buSzPct val="85000"/>
                        <a:buFont typeface="Wingdings 2" pitchFamily="18" charset="2"/>
                        <a:defRPr sz="2800">
                          <a:solidFill>
                            <a:schemeClr val="tx1"/>
                          </a:solidFill>
                          <a:latin typeface="Palatino Linotype" pitchFamily="18" charset="0"/>
                        </a:defRPr>
                      </a:lvl1pPr>
                      <a:lvl2pPr>
                        <a:spcBef>
                          <a:spcPct val="20000"/>
                        </a:spcBef>
                        <a:buClr>
                          <a:srgbClr val="8D8A00"/>
                        </a:buClr>
                        <a:buSzPct val="85000"/>
                        <a:buFont typeface="Times New Roman" pitchFamily="18" charset="0"/>
                        <a:defRPr sz="2400">
                          <a:solidFill>
                            <a:schemeClr val="tx1"/>
                          </a:solidFill>
                          <a:latin typeface="Palatino Linotype" pitchFamily="18" charset="0"/>
                        </a:defRPr>
                      </a:lvl2pPr>
                      <a:lvl3pPr>
                        <a:spcBef>
                          <a:spcPct val="20000"/>
                        </a:spcBef>
                        <a:buClr>
                          <a:srgbClr val="006699"/>
                        </a:buClr>
                        <a:buSzPct val="85000"/>
                        <a:defRPr sz="2000">
                          <a:solidFill>
                            <a:schemeClr val="tx1"/>
                          </a:solidFill>
                          <a:latin typeface="Palatino Linotype" pitchFamily="18" charset="0"/>
                        </a:defRPr>
                      </a:lvl3pPr>
                      <a:lvl4pPr>
                        <a:spcBef>
                          <a:spcPct val="20000"/>
                        </a:spcBef>
                        <a:defRPr>
                          <a:solidFill>
                            <a:schemeClr val="tx1"/>
                          </a:solidFill>
                          <a:latin typeface="Palatino Linotype" pitchFamily="18" charset="0"/>
                        </a:defRPr>
                      </a:lvl4pPr>
                      <a:lvl5pPr>
                        <a:spcBef>
                          <a:spcPct val="20000"/>
                        </a:spcBef>
                        <a:defRPr>
                          <a:solidFill>
                            <a:schemeClr val="tx1"/>
                          </a:solidFill>
                          <a:latin typeface="Palatino Linotype" pitchFamily="18" charset="0"/>
                        </a:defRPr>
                      </a:lvl5pPr>
                      <a:lvl6pPr fontAlgn="base">
                        <a:spcBef>
                          <a:spcPct val="20000"/>
                        </a:spcBef>
                        <a:spcAft>
                          <a:spcPct val="0"/>
                        </a:spcAft>
                        <a:defRPr>
                          <a:solidFill>
                            <a:schemeClr val="tx1"/>
                          </a:solidFill>
                          <a:latin typeface="Palatino Linotype" pitchFamily="18" charset="0"/>
                        </a:defRPr>
                      </a:lvl6pPr>
                      <a:lvl7pPr fontAlgn="base">
                        <a:spcBef>
                          <a:spcPct val="20000"/>
                        </a:spcBef>
                        <a:spcAft>
                          <a:spcPct val="0"/>
                        </a:spcAft>
                        <a:defRPr>
                          <a:solidFill>
                            <a:schemeClr val="tx1"/>
                          </a:solidFill>
                          <a:latin typeface="Palatino Linotype" pitchFamily="18" charset="0"/>
                        </a:defRPr>
                      </a:lvl7pPr>
                      <a:lvl8pPr fontAlgn="base">
                        <a:spcBef>
                          <a:spcPct val="20000"/>
                        </a:spcBef>
                        <a:spcAft>
                          <a:spcPct val="0"/>
                        </a:spcAft>
                        <a:defRPr>
                          <a:solidFill>
                            <a:schemeClr val="tx1"/>
                          </a:solidFill>
                          <a:latin typeface="Palatino Linotype" pitchFamily="18" charset="0"/>
                        </a:defRPr>
                      </a:lvl8pPr>
                      <a:lvl9pPr fontAlgn="base">
                        <a:spcBef>
                          <a:spcPct val="20000"/>
                        </a:spcBef>
                        <a:spcAft>
                          <a:spcPct val="0"/>
                        </a:spcAft>
                        <a:defRPr>
                          <a:solidFill>
                            <a:schemeClr val="tx1"/>
                          </a:solidFill>
                          <a:latin typeface="Palatino Linotype" pitchFamily="18" charset="0"/>
                        </a:defRPr>
                      </a:lvl9pPr>
                    </a:lstStyle>
                    <a:p>
                      <a:pPr marL="0" marR="0" lvl="0" indent="0" algn="ctr"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600" b="1" i="0" u="none" strike="noStrike" cap="none" normalizeH="0" baseline="0" dirty="0" smtClean="0">
                          <a:ln>
                            <a:noFill/>
                          </a:ln>
                          <a:solidFill>
                            <a:schemeClr val="tx1"/>
                          </a:solidFill>
                          <a:effectLst/>
                          <a:latin typeface="Palatino Linotype" pitchFamily="18" charset="0"/>
                        </a:rPr>
                        <a:t>Year</a:t>
                      </a:r>
                    </a:p>
                  </a:txBody>
                  <a:tcPr marL="82539" marR="82539" marT="41266" marB="41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0066"/>
                        </a:buClr>
                        <a:buSzPct val="85000"/>
                        <a:buFont typeface="Wingdings 2" pitchFamily="18" charset="2"/>
                        <a:defRPr sz="2800">
                          <a:solidFill>
                            <a:schemeClr val="tx1"/>
                          </a:solidFill>
                          <a:latin typeface="Palatino Linotype" pitchFamily="18" charset="0"/>
                        </a:defRPr>
                      </a:lvl1pPr>
                      <a:lvl2pPr>
                        <a:spcBef>
                          <a:spcPct val="20000"/>
                        </a:spcBef>
                        <a:buClr>
                          <a:srgbClr val="8D8A00"/>
                        </a:buClr>
                        <a:buSzPct val="85000"/>
                        <a:buFont typeface="Times New Roman" pitchFamily="18" charset="0"/>
                        <a:defRPr sz="2400">
                          <a:solidFill>
                            <a:schemeClr val="tx1"/>
                          </a:solidFill>
                          <a:latin typeface="Palatino Linotype" pitchFamily="18" charset="0"/>
                        </a:defRPr>
                      </a:lvl2pPr>
                      <a:lvl3pPr>
                        <a:spcBef>
                          <a:spcPct val="20000"/>
                        </a:spcBef>
                        <a:buClr>
                          <a:srgbClr val="006699"/>
                        </a:buClr>
                        <a:buSzPct val="85000"/>
                        <a:defRPr sz="2000">
                          <a:solidFill>
                            <a:schemeClr val="tx1"/>
                          </a:solidFill>
                          <a:latin typeface="Palatino Linotype" pitchFamily="18" charset="0"/>
                        </a:defRPr>
                      </a:lvl3pPr>
                      <a:lvl4pPr>
                        <a:spcBef>
                          <a:spcPct val="20000"/>
                        </a:spcBef>
                        <a:defRPr>
                          <a:solidFill>
                            <a:schemeClr val="tx1"/>
                          </a:solidFill>
                          <a:latin typeface="Palatino Linotype" pitchFamily="18" charset="0"/>
                        </a:defRPr>
                      </a:lvl4pPr>
                      <a:lvl5pPr>
                        <a:spcBef>
                          <a:spcPct val="20000"/>
                        </a:spcBef>
                        <a:defRPr>
                          <a:solidFill>
                            <a:schemeClr val="tx1"/>
                          </a:solidFill>
                          <a:latin typeface="Palatino Linotype" pitchFamily="18" charset="0"/>
                        </a:defRPr>
                      </a:lvl5pPr>
                      <a:lvl6pPr fontAlgn="base">
                        <a:spcBef>
                          <a:spcPct val="20000"/>
                        </a:spcBef>
                        <a:spcAft>
                          <a:spcPct val="0"/>
                        </a:spcAft>
                        <a:defRPr>
                          <a:solidFill>
                            <a:schemeClr val="tx1"/>
                          </a:solidFill>
                          <a:latin typeface="Palatino Linotype" pitchFamily="18" charset="0"/>
                        </a:defRPr>
                      </a:lvl6pPr>
                      <a:lvl7pPr fontAlgn="base">
                        <a:spcBef>
                          <a:spcPct val="20000"/>
                        </a:spcBef>
                        <a:spcAft>
                          <a:spcPct val="0"/>
                        </a:spcAft>
                        <a:defRPr>
                          <a:solidFill>
                            <a:schemeClr val="tx1"/>
                          </a:solidFill>
                          <a:latin typeface="Palatino Linotype" pitchFamily="18" charset="0"/>
                        </a:defRPr>
                      </a:lvl7pPr>
                      <a:lvl8pPr fontAlgn="base">
                        <a:spcBef>
                          <a:spcPct val="20000"/>
                        </a:spcBef>
                        <a:spcAft>
                          <a:spcPct val="0"/>
                        </a:spcAft>
                        <a:defRPr>
                          <a:solidFill>
                            <a:schemeClr val="tx1"/>
                          </a:solidFill>
                          <a:latin typeface="Palatino Linotype" pitchFamily="18" charset="0"/>
                        </a:defRPr>
                      </a:lvl8pPr>
                      <a:lvl9pPr fontAlgn="base">
                        <a:spcBef>
                          <a:spcPct val="20000"/>
                        </a:spcBef>
                        <a:spcAft>
                          <a:spcPct val="0"/>
                        </a:spcAft>
                        <a:defRPr>
                          <a:solidFill>
                            <a:schemeClr val="tx1"/>
                          </a:solidFill>
                          <a:latin typeface="Palatino Linotype" pitchFamily="18" charset="0"/>
                        </a:defRPr>
                      </a:lvl9pPr>
                    </a:lstStyle>
                    <a:p>
                      <a:pPr marL="0" marR="0" lvl="0" indent="0" algn="l"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600" b="1" i="0" u="none" strike="noStrike" cap="none" normalizeH="0" baseline="0" dirty="0" smtClean="0">
                          <a:ln>
                            <a:noFill/>
                          </a:ln>
                          <a:solidFill>
                            <a:schemeClr val="tx1"/>
                          </a:solidFill>
                          <a:effectLst/>
                          <a:latin typeface="Palatino Linotype" pitchFamily="18" charset="0"/>
                        </a:rPr>
                        <a:t>Initiative</a:t>
                      </a:r>
                    </a:p>
                  </a:txBody>
                  <a:tcPr marL="82539" marR="82539" marT="41266" marB="41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500">
                <a:tc>
                  <a:txBody>
                    <a:bodyPr/>
                    <a:lstStyle/>
                    <a:p>
                      <a:pPr marL="0" marR="0" lvl="0" indent="0" algn="ctr"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2015</a:t>
                      </a:r>
                    </a:p>
                  </a:txBody>
                  <a:tcPr marL="82539" marR="82539" marT="41266" marB="41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Benefit Additions and Coverage Updates Leading to Cost Reductions and Avoidance.</a:t>
                      </a:r>
                    </a:p>
                  </a:txBody>
                  <a:tcPr marL="82539" marR="82539" marT="41266" marB="41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856">
                <a:tc>
                  <a:txBody>
                    <a:bodyPr/>
                    <a:lstStyle/>
                    <a:p>
                      <a:pPr marL="0" marR="0" lvl="0" indent="0" algn="ctr"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2014</a:t>
                      </a:r>
                    </a:p>
                  </a:txBody>
                  <a:tcPr marL="82539" marR="82539" marT="41266" marB="41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Expanded Dental PPO Network</a:t>
                      </a:r>
                    </a:p>
                  </a:txBody>
                  <a:tcPr marL="82539" marR="82539" marT="41266" marB="41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193">
                <a:tc>
                  <a:txBody>
                    <a:bodyPr/>
                    <a:lstStyle/>
                    <a:p>
                      <a:pPr marL="0" marR="0" lvl="0" indent="0" algn="ctr"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2013</a:t>
                      </a:r>
                    </a:p>
                  </a:txBody>
                  <a:tcPr marL="82539" marR="82539" marT="41266" marB="41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Implemented Public Act 300 of 2012</a:t>
                      </a:r>
                    </a:p>
                  </a:txBody>
                  <a:tcPr marL="82539" marR="82539" marT="41266" marB="41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315">
                <a:tc>
                  <a:txBody>
                    <a:bodyPr/>
                    <a:lstStyle/>
                    <a:p>
                      <a:pPr marL="0" marR="0" lvl="0" indent="0" algn="ctr"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2012</a:t>
                      </a:r>
                    </a:p>
                  </a:txBody>
                  <a:tcPr marL="82539" marR="82539" marT="41266" marB="41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Implemented Employer Group Waiver Plan + Wrap for Medicare Prescription Drugs</a:t>
                      </a:r>
                    </a:p>
                  </a:txBody>
                  <a:tcPr marL="82539" marR="82539" marT="41266" marB="41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193">
                <a:tc>
                  <a:txBody>
                    <a:bodyPr/>
                    <a:lstStyle/>
                    <a:p>
                      <a:pPr marL="0" marR="0" lvl="0" indent="0" algn="ctr"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2011</a:t>
                      </a:r>
                    </a:p>
                  </a:txBody>
                  <a:tcPr marL="82539" marR="82539" marT="41266" marB="41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Early Retiree Reinsurance Program</a:t>
                      </a:r>
                    </a:p>
                  </a:txBody>
                  <a:tcPr marL="82539" marR="82539" marT="41266" marB="41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193">
                <a:tc>
                  <a:txBody>
                    <a:bodyPr/>
                    <a:lstStyle/>
                    <a:p>
                      <a:pPr marL="0" marR="0" lvl="0" indent="0" algn="ctr"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2010</a:t>
                      </a:r>
                    </a:p>
                  </a:txBody>
                  <a:tcPr marL="82539" marR="82539" marT="41266" marB="41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Adjusted Cost-sharing Amounts</a:t>
                      </a:r>
                    </a:p>
                  </a:txBody>
                  <a:tcPr marL="82539" marR="82539" marT="41266" marB="41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439">
                <a:tc>
                  <a:txBody>
                    <a:bodyPr/>
                    <a:lstStyle>
                      <a:lvl1pPr>
                        <a:spcBef>
                          <a:spcPct val="20000"/>
                        </a:spcBef>
                        <a:buClr>
                          <a:srgbClr val="000066"/>
                        </a:buClr>
                        <a:buSzPct val="85000"/>
                        <a:buFont typeface="Wingdings 2" pitchFamily="18" charset="2"/>
                        <a:defRPr sz="2800">
                          <a:solidFill>
                            <a:schemeClr val="tx1"/>
                          </a:solidFill>
                          <a:latin typeface="Palatino Linotype" pitchFamily="18" charset="0"/>
                        </a:defRPr>
                      </a:lvl1pPr>
                      <a:lvl2pPr>
                        <a:spcBef>
                          <a:spcPct val="20000"/>
                        </a:spcBef>
                        <a:buClr>
                          <a:srgbClr val="8D8A00"/>
                        </a:buClr>
                        <a:buSzPct val="85000"/>
                        <a:buFont typeface="Times New Roman" pitchFamily="18" charset="0"/>
                        <a:defRPr sz="2400">
                          <a:solidFill>
                            <a:schemeClr val="tx1"/>
                          </a:solidFill>
                          <a:latin typeface="Palatino Linotype" pitchFamily="18" charset="0"/>
                        </a:defRPr>
                      </a:lvl2pPr>
                      <a:lvl3pPr>
                        <a:spcBef>
                          <a:spcPct val="20000"/>
                        </a:spcBef>
                        <a:buClr>
                          <a:srgbClr val="006699"/>
                        </a:buClr>
                        <a:buSzPct val="85000"/>
                        <a:defRPr sz="2000">
                          <a:solidFill>
                            <a:schemeClr val="tx1"/>
                          </a:solidFill>
                          <a:latin typeface="Palatino Linotype" pitchFamily="18" charset="0"/>
                        </a:defRPr>
                      </a:lvl3pPr>
                      <a:lvl4pPr>
                        <a:spcBef>
                          <a:spcPct val="20000"/>
                        </a:spcBef>
                        <a:defRPr>
                          <a:solidFill>
                            <a:schemeClr val="tx1"/>
                          </a:solidFill>
                          <a:latin typeface="Palatino Linotype" pitchFamily="18" charset="0"/>
                        </a:defRPr>
                      </a:lvl4pPr>
                      <a:lvl5pPr>
                        <a:spcBef>
                          <a:spcPct val="20000"/>
                        </a:spcBef>
                        <a:defRPr>
                          <a:solidFill>
                            <a:schemeClr val="tx1"/>
                          </a:solidFill>
                          <a:latin typeface="Palatino Linotype" pitchFamily="18" charset="0"/>
                        </a:defRPr>
                      </a:lvl5pPr>
                      <a:lvl6pPr fontAlgn="base">
                        <a:spcBef>
                          <a:spcPct val="20000"/>
                        </a:spcBef>
                        <a:spcAft>
                          <a:spcPct val="0"/>
                        </a:spcAft>
                        <a:defRPr>
                          <a:solidFill>
                            <a:schemeClr val="tx1"/>
                          </a:solidFill>
                          <a:latin typeface="Palatino Linotype" pitchFamily="18" charset="0"/>
                        </a:defRPr>
                      </a:lvl6pPr>
                      <a:lvl7pPr fontAlgn="base">
                        <a:spcBef>
                          <a:spcPct val="20000"/>
                        </a:spcBef>
                        <a:spcAft>
                          <a:spcPct val="0"/>
                        </a:spcAft>
                        <a:defRPr>
                          <a:solidFill>
                            <a:schemeClr val="tx1"/>
                          </a:solidFill>
                          <a:latin typeface="Palatino Linotype" pitchFamily="18" charset="0"/>
                        </a:defRPr>
                      </a:lvl7pPr>
                      <a:lvl8pPr fontAlgn="base">
                        <a:spcBef>
                          <a:spcPct val="20000"/>
                        </a:spcBef>
                        <a:spcAft>
                          <a:spcPct val="0"/>
                        </a:spcAft>
                        <a:defRPr>
                          <a:solidFill>
                            <a:schemeClr val="tx1"/>
                          </a:solidFill>
                          <a:latin typeface="Palatino Linotype" pitchFamily="18" charset="0"/>
                        </a:defRPr>
                      </a:lvl8pPr>
                      <a:lvl9pPr fontAlgn="base">
                        <a:spcBef>
                          <a:spcPct val="20000"/>
                        </a:spcBef>
                        <a:spcAft>
                          <a:spcPct val="0"/>
                        </a:spcAft>
                        <a:defRPr>
                          <a:solidFill>
                            <a:schemeClr val="tx1"/>
                          </a:solidFill>
                          <a:latin typeface="Palatino Linotype" pitchFamily="18" charset="0"/>
                        </a:defRPr>
                      </a:lvl9pPr>
                    </a:lstStyle>
                    <a:p>
                      <a:pPr marL="0" marR="0" lvl="0" indent="0" algn="ctr"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2008/2009</a:t>
                      </a:r>
                    </a:p>
                  </a:txBody>
                  <a:tcPr marL="82539" marR="82539" marT="41266" marB="41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0066"/>
                        </a:buClr>
                        <a:buSzPct val="85000"/>
                        <a:buFont typeface="Wingdings 2" pitchFamily="18" charset="2"/>
                        <a:defRPr sz="2800">
                          <a:solidFill>
                            <a:schemeClr val="tx1"/>
                          </a:solidFill>
                          <a:latin typeface="Palatino Linotype" pitchFamily="18" charset="0"/>
                        </a:defRPr>
                      </a:lvl1pPr>
                      <a:lvl2pPr>
                        <a:spcBef>
                          <a:spcPct val="20000"/>
                        </a:spcBef>
                        <a:buClr>
                          <a:srgbClr val="8D8A00"/>
                        </a:buClr>
                        <a:buSzPct val="85000"/>
                        <a:buFont typeface="Times New Roman" pitchFamily="18" charset="0"/>
                        <a:defRPr sz="2400">
                          <a:solidFill>
                            <a:schemeClr val="tx1"/>
                          </a:solidFill>
                          <a:latin typeface="Palatino Linotype" pitchFamily="18" charset="0"/>
                        </a:defRPr>
                      </a:lvl2pPr>
                      <a:lvl3pPr>
                        <a:spcBef>
                          <a:spcPct val="20000"/>
                        </a:spcBef>
                        <a:buClr>
                          <a:srgbClr val="006699"/>
                        </a:buClr>
                        <a:buSzPct val="85000"/>
                        <a:defRPr sz="2000">
                          <a:solidFill>
                            <a:schemeClr val="tx1"/>
                          </a:solidFill>
                          <a:latin typeface="Palatino Linotype" pitchFamily="18" charset="0"/>
                        </a:defRPr>
                      </a:lvl3pPr>
                      <a:lvl4pPr>
                        <a:spcBef>
                          <a:spcPct val="20000"/>
                        </a:spcBef>
                        <a:defRPr>
                          <a:solidFill>
                            <a:schemeClr val="tx1"/>
                          </a:solidFill>
                          <a:latin typeface="Palatino Linotype" pitchFamily="18" charset="0"/>
                        </a:defRPr>
                      </a:lvl4pPr>
                      <a:lvl5pPr>
                        <a:spcBef>
                          <a:spcPct val="20000"/>
                        </a:spcBef>
                        <a:defRPr>
                          <a:solidFill>
                            <a:schemeClr val="tx1"/>
                          </a:solidFill>
                          <a:latin typeface="Palatino Linotype" pitchFamily="18" charset="0"/>
                        </a:defRPr>
                      </a:lvl5pPr>
                      <a:lvl6pPr fontAlgn="base">
                        <a:spcBef>
                          <a:spcPct val="20000"/>
                        </a:spcBef>
                        <a:spcAft>
                          <a:spcPct val="0"/>
                        </a:spcAft>
                        <a:defRPr>
                          <a:solidFill>
                            <a:schemeClr val="tx1"/>
                          </a:solidFill>
                          <a:latin typeface="Palatino Linotype" pitchFamily="18" charset="0"/>
                        </a:defRPr>
                      </a:lvl6pPr>
                      <a:lvl7pPr fontAlgn="base">
                        <a:spcBef>
                          <a:spcPct val="20000"/>
                        </a:spcBef>
                        <a:spcAft>
                          <a:spcPct val="0"/>
                        </a:spcAft>
                        <a:defRPr>
                          <a:solidFill>
                            <a:schemeClr val="tx1"/>
                          </a:solidFill>
                          <a:latin typeface="Palatino Linotype" pitchFamily="18" charset="0"/>
                        </a:defRPr>
                      </a:lvl7pPr>
                      <a:lvl8pPr fontAlgn="base">
                        <a:spcBef>
                          <a:spcPct val="20000"/>
                        </a:spcBef>
                        <a:spcAft>
                          <a:spcPct val="0"/>
                        </a:spcAft>
                        <a:defRPr>
                          <a:solidFill>
                            <a:schemeClr val="tx1"/>
                          </a:solidFill>
                          <a:latin typeface="Palatino Linotype" pitchFamily="18" charset="0"/>
                        </a:defRPr>
                      </a:lvl8pPr>
                      <a:lvl9pPr fontAlgn="base">
                        <a:spcBef>
                          <a:spcPct val="20000"/>
                        </a:spcBef>
                        <a:spcAft>
                          <a:spcPct val="0"/>
                        </a:spcAft>
                        <a:defRPr>
                          <a:solidFill>
                            <a:schemeClr val="tx1"/>
                          </a:solidFill>
                          <a:latin typeface="Palatino Linotype" pitchFamily="18" charset="0"/>
                        </a:defRPr>
                      </a:lvl9pPr>
                    </a:lstStyle>
                    <a:p>
                      <a:pPr marL="0" marR="0" lvl="0" indent="0" algn="l" defTabSz="914400" rtl="0" eaLnBrk="0" fontAlgn="base" latinLnBrk="0" hangingPunct="0">
                        <a:lnSpc>
                          <a:spcPct val="100000"/>
                        </a:lnSpc>
                        <a:spcBef>
                          <a:spcPct val="0"/>
                        </a:spcBef>
                        <a:spcAft>
                          <a:spcPct val="0"/>
                        </a:spcAft>
                        <a:buClr>
                          <a:schemeClr val="bg1"/>
                        </a:buClr>
                        <a:buSzPct val="85000"/>
                        <a:buFontTx/>
                        <a:buNone/>
                        <a:tabLst/>
                        <a:defRPr/>
                      </a:pPr>
                      <a:r>
                        <a:rPr kumimoji="0" lang="en-US" altLang="en-US" sz="1400" b="0" i="0" u="none" strike="noStrike" cap="none" normalizeH="0" baseline="0" dirty="0" smtClean="0">
                          <a:ln>
                            <a:noFill/>
                          </a:ln>
                          <a:solidFill>
                            <a:schemeClr val="tx1"/>
                          </a:solidFill>
                          <a:effectLst/>
                          <a:latin typeface="Palatino Linotype" pitchFamily="18" charset="0"/>
                        </a:rPr>
                        <a:t>Expanded PPO Network; Therapeutic Interchange Program, Step Therapy and Prior Authorization; Care Management; Rx Copay Maximum </a:t>
                      </a:r>
                    </a:p>
                  </a:txBody>
                  <a:tcPr marL="82539" marR="82539" marT="41266" marB="41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193">
                <a:tc>
                  <a:txBody>
                    <a:bodyPr/>
                    <a:lstStyle>
                      <a:lvl1pPr>
                        <a:spcBef>
                          <a:spcPct val="20000"/>
                        </a:spcBef>
                        <a:buClr>
                          <a:srgbClr val="000066"/>
                        </a:buClr>
                        <a:buSzPct val="85000"/>
                        <a:buFont typeface="Wingdings 2" pitchFamily="18" charset="2"/>
                        <a:defRPr sz="2800">
                          <a:solidFill>
                            <a:schemeClr val="tx1"/>
                          </a:solidFill>
                          <a:latin typeface="Palatino Linotype" pitchFamily="18" charset="0"/>
                        </a:defRPr>
                      </a:lvl1pPr>
                      <a:lvl2pPr>
                        <a:spcBef>
                          <a:spcPct val="20000"/>
                        </a:spcBef>
                        <a:buClr>
                          <a:srgbClr val="8D8A00"/>
                        </a:buClr>
                        <a:buSzPct val="85000"/>
                        <a:buFont typeface="Times New Roman" pitchFamily="18" charset="0"/>
                        <a:defRPr sz="2400">
                          <a:solidFill>
                            <a:schemeClr val="tx1"/>
                          </a:solidFill>
                          <a:latin typeface="Palatino Linotype" pitchFamily="18" charset="0"/>
                        </a:defRPr>
                      </a:lvl2pPr>
                      <a:lvl3pPr>
                        <a:spcBef>
                          <a:spcPct val="20000"/>
                        </a:spcBef>
                        <a:buClr>
                          <a:srgbClr val="006699"/>
                        </a:buClr>
                        <a:buSzPct val="85000"/>
                        <a:defRPr sz="2000">
                          <a:solidFill>
                            <a:schemeClr val="tx1"/>
                          </a:solidFill>
                          <a:latin typeface="Palatino Linotype" pitchFamily="18" charset="0"/>
                        </a:defRPr>
                      </a:lvl3pPr>
                      <a:lvl4pPr>
                        <a:spcBef>
                          <a:spcPct val="20000"/>
                        </a:spcBef>
                        <a:defRPr>
                          <a:solidFill>
                            <a:schemeClr val="tx1"/>
                          </a:solidFill>
                          <a:latin typeface="Palatino Linotype" pitchFamily="18" charset="0"/>
                        </a:defRPr>
                      </a:lvl4pPr>
                      <a:lvl5pPr>
                        <a:spcBef>
                          <a:spcPct val="20000"/>
                        </a:spcBef>
                        <a:defRPr>
                          <a:solidFill>
                            <a:schemeClr val="tx1"/>
                          </a:solidFill>
                          <a:latin typeface="Palatino Linotype" pitchFamily="18" charset="0"/>
                        </a:defRPr>
                      </a:lvl5pPr>
                      <a:lvl6pPr fontAlgn="base">
                        <a:spcBef>
                          <a:spcPct val="20000"/>
                        </a:spcBef>
                        <a:spcAft>
                          <a:spcPct val="0"/>
                        </a:spcAft>
                        <a:defRPr>
                          <a:solidFill>
                            <a:schemeClr val="tx1"/>
                          </a:solidFill>
                          <a:latin typeface="Palatino Linotype" pitchFamily="18" charset="0"/>
                        </a:defRPr>
                      </a:lvl6pPr>
                      <a:lvl7pPr fontAlgn="base">
                        <a:spcBef>
                          <a:spcPct val="20000"/>
                        </a:spcBef>
                        <a:spcAft>
                          <a:spcPct val="0"/>
                        </a:spcAft>
                        <a:defRPr>
                          <a:solidFill>
                            <a:schemeClr val="tx1"/>
                          </a:solidFill>
                          <a:latin typeface="Palatino Linotype" pitchFamily="18" charset="0"/>
                        </a:defRPr>
                      </a:lvl7pPr>
                      <a:lvl8pPr fontAlgn="base">
                        <a:spcBef>
                          <a:spcPct val="20000"/>
                        </a:spcBef>
                        <a:spcAft>
                          <a:spcPct val="0"/>
                        </a:spcAft>
                        <a:defRPr>
                          <a:solidFill>
                            <a:schemeClr val="tx1"/>
                          </a:solidFill>
                          <a:latin typeface="Palatino Linotype" pitchFamily="18" charset="0"/>
                        </a:defRPr>
                      </a:lvl8pPr>
                      <a:lvl9pPr fontAlgn="base">
                        <a:spcBef>
                          <a:spcPct val="20000"/>
                        </a:spcBef>
                        <a:spcAft>
                          <a:spcPct val="0"/>
                        </a:spcAft>
                        <a:defRPr>
                          <a:solidFill>
                            <a:schemeClr val="tx1"/>
                          </a:solidFill>
                          <a:latin typeface="Palatino Linotype" pitchFamily="18" charset="0"/>
                        </a:defRPr>
                      </a:lvl9pPr>
                    </a:lstStyle>
                    <a:p>
                      <a:pPr marL="0" marR="0" lvl="0" indent="0" algn="ctr"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2007</a:t>
                      </a:r>
                    </a:p>
                  </a:txBody>
                  <a:tcPr marL="82539" marR="82539" marT="41266" marB="41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0066"/>
                        </a:buClr>
                        <a:buSzPct val="85000"/>
                        <a:buFont typeface="Wingdings 2" pitchFamily="18" charset="2"/>
                        <a:defRPr sz="2800">
                          <a:solidFill>
                            <a:schemeClr val="tx1"/>
                          </a:solidFill>
                          <a:latin typeface="Palatino Linotype" pitchFamily="18" charset="0"/>
                        </a:defRPr>
                      </a:lvl1pPr>
                      <a:lvl2pPr>
                        <a:spcBef>
                          <a:spcPct val="20000"/>
                        </a:spcBef>
                        <a:buClr>
                          <a:srgbClr val="8D8A00"/>
                        </a:buClr>
                        <a:buSzPct val="85000"/>
                        <a:buFont typeface="Times New Roman" pitchFamily="18" charset="0"/>
                        <a:defRPr sz="2400">
                          <a:solidFill>
                            <a:schemeClr val="tx1"/>
                          </a:solidFill>
                          <a:latin typeface="Palatino Linotype" pitchFamily="18" charset="0"/>
                        </a:defRPr>
                      </a:lvl2pPr>
                      <a:lvl3pPr>
                        <a:spcBef>
                          <a:spcPct val="20000"/>
                        </a:spcBef>
                        <a:buClr>
                          <a:srgbClr val="006699"/>
                        </a:buClr>
                        <a:buSzPct val="85000"/>
                        <a:defRPr sz="2000">
                          <a:solidFill>
                            <a:schemeClr val="tx1"/>
                          </a:solidFill>
                          <a:latin typeface="Palatino Linotype" pitchFamily="18" charset="0"/>
                        </a:defRPr>
                      </a:lvl3pPr>
                      <a:lvl4pPr>
                        <a:spcBef>
                          <a:spcPct val="20000"/>
                        </a:spcBef>
                        <a:defRPr>
                          <a:solidFill>
                            <a:schemeClr val="tx1"/>
                          </a:solidFill>
                          <a:latin typeface="Palatino Linotype" pitchFamily="18" charset="0"/>
                        </a:defRPr>
                      </a:lvl4pPr>
                      <a:lvl5pPr>
                        <a:spcBef>
                          <a:spcPct val="20000"/>
                        </a:spcBef>
                        <a:defRPr>
                          <a:solidFill>
                            <a:schemeClr val="tx1"/>
                          </a:solidFill>
                          <a:latin typeface="Palatino Linotype" pitchFamily="18" charset="0"/>
                        </a:defRPr>
                      </a:lvl5pPr>
                      <a:lvl6pPr fontAlgn="base">
                        <a:spcBef>
                          <a:spcPct val="20000"/>
                        </a:spcBef>
                        <a:spcAft>
                          <a:spcPct val="0"/>
                        </a:spcAft>
                        <a:defRPr>
                          <a:solidFill>
                            <a:schemeClr val="tx1"/>
                          </a:solidFill>
                          <a:latin typeface="Palatino Linotype" pitchFamily="18" charset="0"/>
                        </a:defRPr>
                      </a:lvl6pPr>
                      <a:lvl7pPr fontAlgn="base">
                        <a:spcBef>
                          <a:spcPct val="20000"/>
                        </a:spcBef>
                        <a:spcAft>
                          <a:spcPct val="0"/>
                        </a:spcAft>
                        <a:defRPr>
                          <a:solidFill>
                            <a:schemeClr val="tx1"/>
                          </a:solidFill>
                          <a:latin typeface="Palatino Linotype" pitchFamily="18" charset="0"/>
                        </a:defRPr>
                      </a:lvl7pPr>
                      <a:lvl8pPr fontAlgn="base">
                        <a:spcBef>
                          <a:spcPct val="20000"/>
                        </a:spcBef>
                        <a:spcAft>
                          <a:spcPct val="0"/>
                        </a:spcAft>
                        <a:defRPr>
                          <a:solidFill>
                            <a:schemeClr val="tx1"/>
                          </a:solidFill>
                          <a:latin typeface="Palatino Linotype" pitchFamily="18" charset="0"/>
                        </a:defRPr>
                      </a:lvl8pPr>
                      <a:lvl9pPr fontAlgn="base">
                        <a:spcBef>
                          <a:spcPct val="20000"/>
                        </a:spcBef>
                        <a:spcAft>
                          <a:spcPct val="0"/>
                        </a:spcAft>
                        <a:defRPr>
                          <a:solidFill>
                            <a:schemeClr val="tx1"/>
                          </a:solidFill>
                          <a:latin typeface="Palatino Linotype" pitchFamily="18" charset="0"/>
                        </a:defRPr>
                      </a:lvl9pPr>
                    </a:lstStyle>
                    <a:p>
                      <a:pPr marL="0" marR="0" lvl="0" indent="0" algn="l" defTabSz="914400" rtl="0" eaLnBrk="0" fontAlgn="base" latinLnBrk="0" hangingPunct="0">
                        <a:lnSpc>
                          <a:spcPct val="100000"/>
                        </a:lnSpc>
                        <a:spcBef>
                          <a:spcPct val="0"/>
                        </a:spcBef>
                        <a:spcAft>
                          <a:spcPct val="0"/>
                        </a:spcAft>
                        <a:buClr>
                          <a:schemeClr val="bg1"/>
                        </a:buClr>
                        <a:buSzPct val="85000"/>
                        <a:buFontTx/>
                        <a:buNone/>
                        <a:tabLst/>
                      </a:pPr>
                      <a:r>
                        <a:rPr kumimoji="0" lang="en-US" altLang="en-US" sz="1400" b="0" i="0" u="none" strike="noStrike" cap="none" normalizeH="0" baseline="0" dirty="0" smtClean="0">
                          <a:ln>
                            <a:noFill/>
                          </a:ln>
                          <a:solidFill>
                            <a:schemeClr val="tx1"/>
                          </a:solidFill>
                          <a:effectLst/>
                          <a:latin typeface="Palatino Linotype" pitchFamily="18" charset="0"/>
                        </a:rPr>
                        <a:t>Medicare Advantage</a:t>
                      </a:r>
                    </a:p>
                  </a:txBody>
                  <a:tcPr marL="82539" marR="82539" marT="41266" marB="41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630852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TMB Powerpoint Template -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TMB 2-2015.pptx" id="{3C826753-22B9-40F6-9F88-876EDD5D46B9}" vid="{041B526B-BFC5-4098-834A-993495BE0ACF}"/>
    </a:ext>
  </a:extLst>
</a:theme>
</file>

<file path=ppt/theme/theme2.xml><?xml version="1.0" encoding="utf-8"?>
<a:theme xmlns:a="http://schemas.openxmlformats.org/drawingml/2006/main" name="1_DTMB Powerpoint Template -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TMB 2-2015.pptx" id="{3C826753-22B9-40F6-9F88-876EDD5D46B9}" vid="{041B526B-BFC5-4098-834A-993495BE0ACF}"/>
    </a:ext>
  </a:extLst>
</a:theme>
</file>

<file path=ppt/theme/theme3.xml><?xml version="1.0" encoding="utf-8"?>
<a:theme xmlns:a="http://schemas.openxmlformats.org/drawingml/2006/main" name="2_DTMB Powerpoint Template -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TMB 2-2015.pptx" id="{3C826753-22B9-40F6-9F88-876EDD5D46B9}" vid="{041B526B-BFC5-4098-834A-993495BE0ACF}"/>
    </a:ext>
  </a:extLst>
</a:theme>
</file>

<file path=ppt/theme/theme4.xml><?xml version="1.0" encoding="utf-8"?>
<a:theme xmlns:a="http://schemas.openxmlformats.org/drawingml/2006/main" name="3_DTMB Powerpoint Template -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TMB 2-2015.pptx" id="{3C826753-22B9-40F6-9F88-876EDD5D46B9}" vid="{041B526B-BFC5-4098-834A-993495BE0ACF}"/>
    </a:ext>
  </a:extLst>
</a:theme>
</file>

<file path=ppt/theme/theme5.xml><?xml version="1.0" encoding="utf-8"?>
<a:theme xmlns:a="http://schemas.openxmlformats.org/drawingml/2006/main" name="4_DTMB Powerpoint Template -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TMB 2-2015.pptx" id="{3C826753-22B9-40F6-9F88-876EDD5D46B9}" vid="{041B526B-BFC5-4098-834A-993495BE0ACF}"/>
    </a:ext>
  </a:extLst>
</a:theme>
</file>

<file path=ppt/theme/theme6.xml><?xml version="1.0" encoding="utf-8"?>
<a:theme xmlns:a="http://schemas.openxmlformats.org/drawingml/2006/main" name="5_DTMB Powerpoint Template -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TMB 2-2015.pptx" id="{3C826753-22B9-40F6-9F88-876EDD5D46B9}" vid="{041B526B-BFC5-4098-834A-993495BE0AC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27751</TotalTime>
  <Words>3942</Words>
  <Application>Microsoft Office PowerPoint</Application>
  <PresentationFormat>On-screen Show (4:3)</PresentationFormat>
  <Paragraphs>572</Paragraphs>
  <Slides>38</Slides>
  <Notes>37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38</vt:i4>
      </vt:variant>
    </vt:vector>
  </HeadingPairs>
  <TitlesOfParts>
    <vt:vector size="52" baseType="lpstr">
      <vt:lpstr>Arial</vt:lpstr>
      <vt:lpstr>Calibri</vt:lpstr>
      <vt:lpstr>Century Schoolbook</vt:lpstr>
      <vt:lpstr>Palatino Linotype</vt:lpstr>
      <vt:lpstr>Times New Roman</vt:lpstr>
      <vt:lpstr>Wingdings</vt:lpstr>
      <vt:lpstr>Wingdings 2</vt:lpstr>
      <vt:lpstr>Wingdings 3</vt:lpstr>
      <vt:lpstr>DTMB Powerpoint Template - 2015</vt:lpstr>
      <vt:lpstr>1_DTMB Powerpoint Template - 2015</vt:lpstr>
      <vt:lpstr>2_DTMB Powerpoint Template - 2015</vt:lpstr>
      <vt:lpstr>3_DTMB Powerpoint Template - 2015</vt:lpstr>
      <vt:lpstr>4_DTMB Powerpoint Template - 2015</vt:lpstr>
      <vt:lpstr>5_DTMB Powerpoint Template - 2015</vt:lpstr>
      <vt:lpstr>Michigan Public School Employees Retirement System Update</vt:lpstr>
      <vt:lpstr>PowerPoint Presentation</vt:lpstr>
      <vt:lpstr>Agenda</vt:lpstr>
      <vt:lpstr>We Have a New Executive Director!</vt:lpstr>
      <vt:lpstr>Office of Retirement Services</vt:lpstr>
      <vt:lpstr>Michigan Public School Employees’ Retirement System</vt:lpstr>
      <vt:lpstr>Other Customers of ORS</vt:lpstr>
      <vt:lpstr>Healthcare Goals</vt:lpstr>
      <vt:lpstr>Recent Actions</vt:lpstr>
      <vt:lpstr>Defying the Trends</vt:lpstr>
      <vt:lpstr>Social Media</vt:lpstr>
      <vt:lpstr>Social Media</vt:lpstr>
      <vt:lpstr>Facebook</vt:lpstr>
      <vt:lpstr>Likes VS Time</vt:lpstr>
      <vt:lpstr>Facebook</vt:lpstr>
      <vt:lpstr>ORS Facebook Content Mix</vt:lpstr>
      <vt:lpstr>Facebook Private Messaging</vt:lpstr>
      <vt:lpstr>ORS Social Demographics</vt:lpstr>
      <vt:lpstr>@MichiganORS</vt:lpstr>
      <vt:lpstr>ORS YouTube Channel</vt:lpstr>
      <vt:lpstr>MPSERS Financial Status Update</vt:lpstr>
      <vt:lpstr>MPSERS Financial Status Update</vt:lpstr>
      <vt:lpstr>MPSERS Financial Status Update</vt:lpstr>
      <vt:lpstr>FY 17 Contribution Rates</vt:lpstr>
      <vt:lpstr>Employer Contribution Rates</vt:lpstr>
      <vt:lpstr>Funding Notes</vt:lpstr>
      <vt:lpstr>Membership Status</vt:lpstr>
      <vt:lpstr>Future of the Pension System </vt:lpstr>
      <vt:lpstr>Reporting Instruction Manual</vt:lpstr>
      <vt:lpstr>3% Healthcare Contribution Update</vt:lpstr>
      <vt:lpstr>3% Healthcare Contribution FICA Tax</vt:lpstr>
      <vt:lpstr>GASB 68</vt:lpstr>
      <vt:lpstr>GASB 67 Testing</vt:lpstr>
      <vt:lpstr>GASB OPEB</vt:lpstr>
      <vt:lpstr>Recent Legislation</vt:lpstr>
      <vt:lpstr>PowerPoint Presentation</vt:lpstr>
      <vt:lpstr>Deferred Compensation Option</vt:lpstr>
      <vt:lpstr>Contacts</vt:lpstr>
    </vt:vector>
  </TitlesOfParts>
  <Company>State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Public School Employees Retirement System</dc:title>
  <dc:creator>Turcotte, Patrick (DTMB)</dc:creator>
  <cp:lastModifiedBy>Ilene Scherer</cp:lastModifiedBy>
  <cp:revision>88</cp:revision>
  <cp:lastPrinted>2016-07-19T20:14:18Z</cp:lastPrinted>
  <dcterms:created xsi:type="dcterms:W3CDTF">2016-03-25T15:31:27Z</dcterms:created>
  <dcterms:modified xsi:type="dcterms:W3CDTF">2016-08-02T12:42:20Z</dcterms:modified>
</cp:coreProperties>
</file>