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36" r:id="rId2"/>
    <p:sldId id="341" r:id="rId3"/>
    <p:sldId id="338" r:id="rId4"/>
    <p:sldId id="339" r:id="rId5"/>
    <p:sldId id="340" r:id="rId6"/>
    <p:sldId id="337" r:id="rId7"/>
    <p:sldId id="334" r:id="rId8"/>
    <p:sldId id="335" r:id="rId9"/>
    <p:sldId id="256" r:id="rId10"/>
    <p:sldId id="327" r:id="rId11"/>
    <p:sldId id="329" r:id="rId12"/>
    <p:sldId id="332" r:id="rId13"/>
    <p:sldId id="325" r:id="rId14"/>
    <p:sldId id="330" r:id="rId15"/>
    <p:sldId id="331" r:id="rId16"/>
    <p:sldId id="326" r:id="rId17"/>
    <p:sldId id="320" r:id="rId18"/>
    <p:sldId id="321" r:id="rId19"/>
    <p:sldId id="333" r:id="rId20"/>
    <p:sldId id="322" r:id="rId21"/>
    <p:sldId id="276" r:id="rId22"/>
    <p:sldId id="277" r:id="rId23"/>
    <p:sldId id="278" r:id="rId24"/>
    <p:sldId id="279" r:id="rId25"/>
    <p:sldId id="303" r:id="rId26"/>
    <p:sldId id="304" r:id="rId27"/>
    <p:sldId id="306" r:id="rId28"/>
    <p:sldId id="307" r:id="rId29"/>
    <p:sldId id="309" r:id="rId30"/>
    <p:sldId id="310" r:id="rId31"/>
    <p:sldId id="311" r:id="rId32"/>
    <p:sldId id="315" r:id="rId33"/>
    <p:sldId id="31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4" d="100"/>
          <a:sy n="84" d="100"/>
        </p:scale>
        <p:origin x="1506"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7E3DD6-3C90-4ECD-8413-B2D2224B350A}" type="datetimeFigureOut">
              <a:rPr lang="en-US" smtClean="0"/>
              <a:pPr/>
              <a:t>11/12/2015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6BF0B3-B4CF-4F8C-9995-84B5719CAC5D}" type="slidenum">
              <a:rPr lang="en-US" smtClean="0"/>
              <a:pPr/>
              <a:t>‹#›</a:t>
            </a:fld>
            <a:endParaRPr lang="en-US"/>
          </a:p>
        </p:txBody>
      </p:sp>
    </p:spTree>
    <p:extLst>
      <p:ext uri="{BB962C8B-B14F-4D97-AF65-F5344CB8AC3E}">
        <p14:creationId xmlns:p14="http://schemas.microsoft.com/office/powerpoint/2010/main" val="3749777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C77310-FE5D-4B2C-948E-29260E55B0B0}" type="slidenum">
              <a:rPr lang="en-US" smtClean="0"/>
              <a:pPr/>
              <a:t>7</a:t>
            </a:fld>
            <a:endParaRPr lang="en-US"/>
          </a:p>
        </p:txBody>
      </p:sp>
    </p:spTree>
    <p:extLst>
      <p:ext uri="{BB962C8B-B14F-4D97-AF65-F5344CB8AC3E}">
        <p14:creationId xmlns:p14="http://schemas.microsoft.com/office/powerpoint/2010/main" val="840922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DD05483-4790-45DD-BD37-BF4FD8188C62}" type="slidenum">
              <a:rPr lang="en-US"/>
              <a:pPr/>
              <a:t>33</a:t>
            </a:fld>
            <a:endParaRPr lang="en-US" dirty="0"/>
          </a:p>
        </p:txBody>
      </p:sp>
      <p:sp>
        <p:nvSpPr>
          <p:cNvPr id="416770" name="Rectangle 2"/>
          <p:cNvSpPr>
            <a:spLocks noGrp="1" noRot="1" noChangeAspect="1" noChangeArrowheads="1" noTextEdit="1"/>
          </p:cNvSpPr>
          <p:nvPr>
            <p:ph type="sldImg"/>
          </p:nvPr>
        </p:nvSpPr>
        <p:spPr>
          <a:ln/>
        </p:spPr>
      </p:sp>
      <p:sp>
        <p:nvSpPr>
          <p:cNvPr id="416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045021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a:xfrm>
            <a:off x="3885583" y="8686493"/>
            <a:ext cx="2972421" cy="457512"/>
          </a:xfrm>
          <a:prstGeom prst="rect">
            <a:avLst/>
          </a:prstGeom>
          <a:noFill/>
          <a:ln w="9525">
            <a:noFill/>
            <a:miter lim="800000"/>
          </a:ln>
        </p:spPr>
        <p:txBody>
          <a:bodyPr lIns="91412" tIns="45708" rIns="91412" bIns="45708" anchor="b"/>
          <a:lstStyle/>
          <a:p>
            <a:pPr algn="r" defTabSz="914254" eaLnBrk="0" hangingPunct="0"/>
            <a:fld id="{BD4A2C5A-22BF-449E-996D-94F7B1067C4E}" type="slidenum">
              <a:rPr lang="en-US" sz="1200">
                <a:solidFill>
                  <a:prstClr val="black"/>
                </a:solidFill>
                <a:latin typeface="Arial" pitchFamily="34" charset="0"/>
              </a:rPr>
              <a:pPr algn="r" defTabSz="914254" eaLnBrk="0" hangingPunct="0"/>
              <a:t>11</a:t>
            </a:fld>
            <a:endParaRPr lang="en-US" sz="1200" dirty="0">
              <a:solidFill>
                <a:prstClr val="black"/>
              </a:solidFill>
              <a:latin typeface="Arial" pitchFamily="34" charset="0"/>
            </a:endParaRPr>
          </a:p>
        </p:txBody>
      </p:sp>
      <p:sp>
        <p:nvSpPr>
          <p:cNvPr id="92163" name="Rectangle 2"/>
          <p:cNvSpPr>
            <a:spLocks noGrp="1" noRot="1" noChangeAspect="1" noChangeArrowheads="1" noTextEdit="1"/>
          </p:cNvSpPr>
          <p:nvPr>
            <p:ph type="sldImg"/>
          </p:nvPr>
        </p:nvSpPr>
        <p:spPr>
          <a:xfrm>
            <a:off x="1144588" y="685800"/>
            <a:ext cx="4570412" cy="3429000"/>
          </a:xfrm>
        </p:spPr>
      </p:sp>
      <p:sp>
        <p:nvSpPr>
          <p:cNvPr id="92164" name="Rectangle 3"/>
          <p:cNvSpPr>
            <a:spLocks noGrp="1" noChangeArrowheads="1"/>
          </p:cNvSpPr>
          <p:nvPr>
            <p:ph type="body" idx="1"/>
          </p:nvPr>
        </p:nvSpPr>
        <p:spPr>
          <a:noFill/>
        </p:spPr>
        <p:txBody>
          <a:bodyPr lIns="91412" tIns="45708" rIns="91412" bIns="45708"/>
          <a:lstStyle/>
          <a:p>
            <a:pPr marL="168220" indent="-168220">
              <a:buFont typeface="Arial" pitchFamily="34" charset="0"/>
              <a:buChar char="•"/>
            </a:pPr>
            <a:r>
              <a:rPr lang="en-US" dirty="0" smtClean="0"/>
              <a:t>These are the PCI Standards that together,  we believe provide the best baseline for protecting payment card data </a:t>
            </a:r>
          </a:p>
          <a:p>
            <a:pPr marL="168220" indent="-168220">
              <a:buFont typeface="Arial" pitchFamily="34" charset="0"/>
              <a:buChar char="•"/>
            </a:pPr>
            <a:r>
              <a:rPr lang="en-US" dirty="0" smtClean="0"/>
              <a:t>Each of you has the opportunity to shape the ongoing development of these standards, by providing your feedback and getting involved in various Council initiatives.</a:t>
            </a:r>
          </a:p>
          <a:p>
            <a:pPr marL="168220" indent="-168220">
              <a:buFont typeface="Arial" pitchFamily="34" charset="0"/>
              <a:buChar char="•"/>
            </a:pPr>
            <a:r>
              <a:rPr lang="en-US" dirty="0" smtClean="0"/>
              <a:t>And,  you can also see the related programs that support the standards</a:t>
            </a:r>
          </a:p>
          <a:p>
            <a:pPr marL="168220" indent="-168220">
              <a:buFont typeface="Arial" pitchFamily="34" charset="0"/>
              <a:buChar char="•"/>
            </a:pPr>
            <a:r>
              <a:rPr lang="en-US" dirty="0" smtClean="0"/>
              <a:t>You’ll notice that PA-DSS sets the standard for payment applications  - which are validated by a PA-QSA and ultimately get configured and installed by a trained and qualified integrator or reseller </a:t>
            </a:r>
          </a:p>
        </p:txBody>
      </p:sp>
    </p:spTree>
    <p:extLst>
      <p:ext uri="{BB962C8B-B14F-4D97-AF65-F5344CB8AC3E}">
        <p14:creationId xmlns:p14="http://schemas.microsoft.com/office/powerpoint/2010/main" val="2371583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6BF0B3-B4CF-4F8C-9995-84B5719CAC5D}" type="slidenum">
              <a:rPr lang="en-US" smtClean="0"/>
              <a:pPr/>
              <a:t>18</a:t>
            </a:fld>
            <a:endParaRPr lang="en-US"/>
          </a:p>
        </p:txBody>
      </p:sp>
    </p:spTree>
    <p:extLst>
      <p:ext uri="{BB962C8B-B14F-4D97-AF65-F5344CB8AC3E}">
        <p14:creationId xmlns:p14="http://schemas.microsoft.com/office/powerpoint/2010/main" val="3418225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E6D4DDA-57CE-4AEF-A724-751EA12FF3D6}" type="slidenum">
              <a:rPr lang="en-US"/>
              <a:pPr/>
              <a:t>20</a:t>
            </a:fld>
            <a:endParaRPr lang="en-US" dirty="0"/>
          </a:p>
        </p:txBody>
      </p:sp>
      <p:sp>
        <p:nvSpPr>
          <p:cNvPr id="418818" name="Rectangle 2"/>
          <p:cNvSpPr>
            <a:spLocks noGrp="1" noRot="1" noChangeAspect="1" noChangeArrowheads="1" noTextEdit="1"/>
          </p:cNvSpPr>
          <p:nvPr>
            <p:ph type="sldImg"/>
          </p:nvPr>
        </p:nvSpPr>
        <p:spPr>
          <a:xfrm>
            <a:off x="1657350" y="720725"/>
            <a:ext cx="3440113" cy="2579688"/>
          </a:xfrm>
          <a:ln/>
        </p:spPr>
      </p:sp>
      <p:sp>
        <p:nvSpPr>
          <p:cNvPr id="418819" name="Rectangle 3"/>
          <p:cNvSpPr>
            <a:spLocks noGrp="1" noChangeArrowheads="1"/>
          </p:cNvSpPr>
          <p:nvPr>
            <p:ph type="body" idx="1"/>
          </p:nvPr>
        </p:nvSpPr>
        <p:spPr>
          <a:xfrm>
            <a:off x="487363" y="3440113"/>
            <a:ext cx="6340475" cy="5440362"/>
          </a:xfrm>
        </p:spPr>
        <p:txBody>
          <a:bodyPr/>
          <a:lstStyle/>
          <a:p>
            <a:endParaRPr lang="en-US" dirty="0"/>
          </a:p>
          <a:p>
            <a:endParaRPr lang="en-US" dirty="0"/>
          </a:p>
        </p:txBody>
      </p:sp>
    </p:spTree>
    <p:extLst>
      <p:ext uri="{BB962C8B-B14F-4D97-AF65-F5344CB8AC3E}">
        <p14:creationId xmlns:p14="http://schemas.microsoft.com/office/powerpoint/2010/main" val="721180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D195D40-9EE7-4621-8BF9-9B25C09FCAF5}" type="slidenum">
              <a:rPr lang="en-US"/>
              <a:pPr/>
              <a:t>21</a:t>
            </a:fld>
            <a:endParaRPr lang="en-US" dirty="0"/>
          </a:p>
        </p:txBody>
      </p:sp>
      <p:sp>
        <p:nvSpPr>
          <p:cNvPr id="656386" name="Rectangle 2"/>
          <p:cNvSpPr>
            <a:spLocks noGrp="1" noRot="1" noChangeAspect="1" noChangeArrowheads="1" noTextEdit="1"/>
          </p:cNvSpPr>
          <p:nvPr>
            <p:ph type="sldImg"/>
          </p:nvPr>
        </p:nvSpPr>
        <p:spPr>
          <a:ln/>
        </p:spPr>
      </p:sp>
      <p:sp>
        <p:nvSpPr>
          <p:cNvPr id="65638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14736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56473B0-BABE-4594-A40B-B7295818D67B}" type="slidenum">
              <a:rPr lang="en-US"/>
              <a:pPr/>
              <a:t>22</a:t>
            </a:fld>
            <a:endParaRPr lang="en-US" dirty="0"/>
          </a:p>
        </p:txBody>
      </p:sp>
      <p:sp>
        <p:nvSpPr>
          <p:cNvPr id="630786" name="Rectangle 2"/>
          <p:cNvSpPr>
            <a:spLocks noGrp="1" noRot="1" noChangeAspect="1" noChangeArrowheads="1" noTextEdit="1"/>
          </p:cNvSpPr>
          <p:nvPr>
            <p:ph type="sldImg"/>
          </p:nvPr>
        </p:nvSpPr>
        <p:spPr>
          <a:ln/>
        </p:spPr>
      </p:sp>
      <p:sp>
        <p:nvSpPr>
          <p:cNvPr id="63078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30108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B6820BA-900D-40C5-BDB2-071AB3339709}" type="slidenum">
              <a:rPr lang="en-US"/>
              <a:pPr/>
              <a:t>23</a:t>
            </a:fld>
            <a:endParaRPr lang="en-US" dirty="0"/>
          </a:p>
        </p:txBody>
      </p:sp>
      <p:sp>
        <p:nvSpPr>
          <p:cNvPr id="631810" name="Rectangle 2"/>
          <p:cNvSpPr>
            <a:spLocks noGrp="1" noRot="1" noChangeAspect="1" noChangeArrowheads="1" noTextEdit="1"/>
          </p:cNvSpPr>
          <p:nvPr>
            <p:ph type="sldImg"/>
          </p:nvPr>
        </p:nvSpPr>
        <p:spPr>
          <a:ln/>
        </p:spPr>
      </p:sp>
      <p:sp>
        <p:nvSpPr>
          <p:cNvPr id="63181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639581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89AD494-4CBB-4561-B25C-743570E29A05}" type="slidenum">
              <a:rPr lang="en-US"/>
              <a:pPr/>
              <a:t>24</a:t>
            </a:fld>
            <a:endParaRPr lang="en-US" dirty="0"/>
          </a:p>
        </p:txBody>
      </p:sp>
      <p:sp>
        <p:nvSpPr>
          <p:cNvPr id="392194" name="Slide Image Placeholder 1"/>
          <p:cNvSpPr>
            <a:spLocks noGrp="1" noRot="1" noChangeAspect="1" noTextEdit="1"/>
          </p:cNvSpPr>
          <p:nvPr>
            <p:ph type="sldImg"/>
          </p:nvPr>
        </p:nvSpPr>
        <p:spPr>
          <a:xfrm>
            <a:off x="1143000" y="684213"/>
            <a:ext cx="4572000" cy="3429000"/>
          </a:xfrm>
          <a:ln/>
        </p:spPr>
      </p:sp>
      <p:sp>
        <p:nvSpPr>
          <p:cNvPr id="392195" name="Notes Placeholder 2"/>
          <p:cNvSpPr>
            <a:spLocks noGrp="1"/>
          </p:cNvSpPr>
          <p:nvPr>
            <p:ph type="body" idx="1"/>
            <p:custDataLst>
              <p:tags r:id="rId1"/>
            </p:custDataLst>
          </p:nvPr>
        </p:nvSpPr>
        <p:spPr>
          <a:xfrm>
            <a:off x="686100" y="4201585"/>
            <a:ext cx="5485804" cy="4115405"/>
          </a:xfrm>
        </p:spPr>
        <p:txBody>
          <a:bodyPr lIns="91047" tIns="45523" rIns="91047" bIns="45523"/>
          <a:lstStyle/>
          <a:p>
            <a:pPr>
              <a:spcBef>
                <a:spcPct val="0"/>
              </a:spcBef>
            </a:pPr>
            <a:endParaRPr lang="en-US" dirty="0"/>
          </a:p>
        </p:txBody>
      </p:sp>
      <p:sp>
        <p:nvSpPr>
          <p:cNvPr id="392196" name="Slide Number Placeholder 3"/>
          <p:cNvSpPr txBox="1">
            <a:spLocks noGrp="1"/>
          </p:cNvSpPr>
          <p:nvPr/>
        </p:nvSpPr>
        <p:spPr bwMode="auto">
          <a:xfrm>
            <a:off x="3884414" y="8684382"/>
            <a:ext cx="2972098" cy="458108"/>
          </a:xfrm>
          <a:prstGeom prst="rect">
            <a:avLst/>
          </a:prstGeom>
          <a:noFill/>
          <a:ln w="9525">
            <a:noFill/>
            <a:miter lim="800000"/>
            <a:headEnd/>
            <a:tailEnd/>
          </a:ln>
        </p:spPr>
        <p:txBody>
          <a:bodyPr lIns="91047" tIns="45523" rIns="91047" bIns="45523" anchor="b"/>
          <a:lstStyle/>
          <a:p>
            <a:pPr algn="r" defTabSz="892865"/>
            <a:fld id="{D7076164-381F-4B6F-B23F-F15E1E64F82F}" type="slidenum">
              <a:rPr lang="en-US" sz="1100">
                <a:latin typeface="Calibri" pitchFamily="34" charset="0"/>
              </a:rPr>
              <a:pPr algn="r" defTabSz="892865"/>
              <a:t>24</a:t>
            </a:fld>
            <a:endParaRPr lang="en-US" sz="1100" dirty="0">
              <a:latin typeface="Calibri" pitchFamily="34" charset="0"/>
            </a:endParaRPr>
          </a:p>
        </p:txBody>
      </p:sp>
    </p:spTree>
    <p:extLst>
      <p:ext uri="{BB962C8B-B14F-4D97-AF65-F5344CB8AC3E}">
        <p14:creationId xmlns:p14="http://schemas.microsoft.com/office/powerpoint/2010/main" val="3648025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fontAlgn="t"/>
            <a:r>
              <a:rPr lang="en-US" b="1" dirty="0" smtClean="0"/>
              <a:t>3.0 Updates</a:t>
            </a:r>
          </a:p>
          <a:p>
            <a:pPr fontAlgn="ctr"/>
            <a:r>
              <a:rPr lang="en-US" b="1" dirty="0" smtClean="0"/>
              <a:t>1. </a:t>
            </a:r>
            <a:r>
              <a:rPr lang="en-US" dirty="0" smtClean="0"/>
              <a:t>Current cardholder data flow diagram</a:t>
            </a:r>
          </a:p>
          <a:p>
            <a:pPr fontAlgn="t"/>
            <a:r>
              <a:rPr lang="en-US" b="1" dirty="0" smtClean="0"/>
              <a:t>Purpose </a:t>
            </a:r>
            <a:r>
              <a:rPr lang="en-US" dirty="0" smtClean="0"/>
              <a:t>Clarify importance</a:t>
            </a:r>
          </a:p>
          <a:p>
            <a:pPr fontAlgn="t"/>
            <a:endParaRPr lang="en-US" dirty="0" smtClean="0"/>
          </a:p>
          <a:p>
            <a:pPr fontAlgn="ctr"/>
            <a:r>
              <a:rPr lang="en-US" b="1" dirty="0" smtClean="0"/>
              <a:t>2 </a:t>
            </a:r>
            <a:r>
              <a:rPr lang="en-US" dirty="0" smtClean="0"/>
              <a:t>Inventory of in-scope components</a:t>
            </a:r>
          </a:p>
          <a:p>
            <a:pPr fontAlgn="t"/>
            <a:r>
              <a:rPr lang="en-US" b="1" dirty="0" smtClean="0"/>
              <a:t>Purpose </a:t>
            </a:r>
            <a:r>
              <a:rPr lang="en-US" dirty="0" smtClean="0"/>
              <a:t>Effective scoping practices</a:t>
            </a:r>
          </a:p>
          <a:p>
            <a:pPr fontAlgn="t"/>
            <a:endParaRPr lang="en-US" dirty="0" smtClean="0"/>
          </a:p>
          <a:p>
            <a:pPr fontAlgn="ctr"/>
            <a:r>
              <a:rPr lang="en-US" b="1" dirty="0" smtClean="0"/>
              <a:t>5 </a:t>
            </a:r>
            <a:r>
              <a:rPr lang="en-US" dirty="0" smtClean="0"/>
              <a:t>Evaluate ALL malware threats</a:t>
            </a:r>
          </a:p>
          <a:p>
            <a:pPr fontAlgn="t"/>
            <a:r>
              <a:rPr lang="en-US" b="1" dirty="0" smtClean="0"/>
              <a:t>Purpose </a:t>
            </a:r>
            <a:r>
              <a:rPr lang="en-US" dirty="0" smtClean="0"/>
              <a:t>Promote ongoing awareness and due diligence</a:t>
            </a:r>
          </a:p>
          <a:p>
            <a:pPr fontAlgn="t"/>
            <a:endParaRPr lang="en-US" dirty="0" smtClean="0"/>
          </a:p>
          <a:p>
            <a:pPr fontAlgn="ctr"/>
            <a:r>
              <a:rPr lang="en-US" b="1" dirty="0" smtClean="0"/>
              <a:t>6 </a:t>
            </a:r>
            <a:r>
              <a:rPr lang="en-US" dirty="0" smtClean="0"/>
              <a:t>Update list of common vulnerabilities</a:t>
            </a:r>
          </a:p>
          <a:p>
            <a:pPr fontAlgn="t"/>
            <a:r>
              <a:rPr lang="en-US" b="1" dirty="0" smtClean="0"/>
              <a:t>Purpose </a:t>
            </a:r>
            <a:r>
              <a:rPr lang="en-US" dirty="0" smtClean="0"/>
              <a:t>Keep current with emerging threats</a:t>
            </a:r>
          </a:p>
          <a:p>
            <a:pPr fontAlgn="t"/>
            <a:endParaRPr lang="en-US" dirty="0" smtClean="0"/>
          </a:p>
          <a:p>
            <a:pPr fontAlgn="ctr"/>
            <a:r>
              <a:rPr lang="en-US" b="1" dirty="0" smtClean="0"/>
              <a:t>8 </a:t>
            </a:r>
            <a:r>
              <a:rPr lang="en-US" dirty="0" smtClean="0"/>
              <a:t>Security for authentication mechanisms</a:t>
            </a:r>
          </a:p>
          <a:p>
            <a:pPr fontAlgn="t"/>
            <a:r>
              <a:rPr lang="en-US" b="1" dirty="0" smtClean="0"/>
              <a:t>Purpose </a:t>
            </a:r>
            <a:r>
              <a:rPr lang="en-US" dirty="0" smtClean="0"/>
              <a:t>Authentication methods other than passwords</a:t>
            </a:r>
          </a:p>
          <a:p>
            <a:pPr fontAlgn="t"/>
            <a:endParaRPr lang="en-US" dirty="0" smtClean="0"/>
          </a:p>
          <a:p>
            <a:pPr fontAlgn="ctr"/>
            <a:r>
              <a:rPr lang="en-US" b="1" dirty="0" smtClean="0"/>
              <a:t>9 </a:t>
            </a:r>
            <a:r>
              <a:rPr lang="en-US" dirty="0" smtClean="0"/>
              <a:t>Protect POS terminals</a:t>
            </a:r>
          </a:p>
          <a:p>
            <a:pPr fontAlgn="t"/>
            <a:r>
              <a:rPr lang="en-US" b="1" dirty="0" smtClean="0"/>
              <a:t>Purpose </a:t>
            </a:r>
            <a:r>
              <a:rPr lang="en-US" dirty="0" smtClean="0"/>
              <a:t>Physical security of terminals</a:t>
            </a:r>
          </a:p>
          <a:p>
            <a:pPr fontAlgn="t"/>
            <a:endParaRPr lang="en-US" dirty="0" smtClean="0"/>
          </a:p>
          <a:p>
            <a:pPr fontAlgn="ctr"/>
            <a:r>
              <a:rPr lang="en-US" b="1" dirty="0" smtClean="0"/>
              <a:t>11 </a:t>
            </a:r>
            <a:r>
              <a:rPr lang="en-US" dirty="0" smtClean="0"/>
              <a:t>Pen testing changes</a:t>
            </a:r>
          </a:p>
          <a:p>
            <a:pPr fontAlgn="t"/>
            <a:r>
              <a:rPr lang="en-US" b="1" dirty="0" smtClean="0"/>
              <a:t>Purpose </a:t>
            </a:r>
            <a:r>
              <a:rPr lang="en-US" dirty="0" smtClean="0"/>
              <a:t>More details for pen tests and scoping verification</a:t>
            </a:r>
          </a:p>
          <a:p>
            <a:pPr fontAlgn="t"/>
            <a:endParaRPr lang="en-US" dirty="0" smtClean="0"/>
          </a:p>
          <a:p>
            <a:pPr fontAlgn="ctr"/>
            <a:r>
              <a:rPr lang="en-US" b="1" dirty="0" smtClean="0"/>
              <a:t>12 </a:t>
            </a:r>
            <a:r>
              <a:rPr lang="en-US" dirty="0" smtClean="0"/>
              <a:t>Stronger Service Provider management</a:t>
            </a:r>
          </a:p>
          <a:p>
            <a:pPr fontAlgn="t"/>
            <a:r>
              <a:rPr lang="en-US" b="1" dirty="0" smtClean="0"/>
              <a:t>Purpose </a:t>
            </a:r>
            <a:r>
              <a:rPr lang="en-US" dirty="0" smtClean="0"/>
              <a:t>Stronger management</a:t>
            </a:r>
          </a:p>
          <a:p>
            <a:endParaRPr lang="en-US" baseline="0" dirty="0" smtClean="0"/>
          </a:p>
        </p:txBody>
      </p:sp>
      <p:sp>
        <p:nvSpPr>
          <p:cNvPr id="4" name="Slide Number Placeholder 3"/>
          <p:cNvSpPr>
            <a:spLocks noGrp="1"/>
          </p:cNvSpPr>
          <p:nvPr>
            <p:ph type="sldNum" sz="quarter" idx="10"/>
          </p:nvPr>
        </p:nvSpPr>
        <p:spPr/>
        <p:txBody>
          <a:bodyPr/>
          <a:lstStyle/>
          <a:p>
            <a:fld id="{32282505-5E7D-402C-94DE-DBB06509A503}"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991415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BC0EAA-B4AC-428D-A109-F4817C5C792A}" type="datetimeFigureOut">
              <a:rPr lang="en-US" smtClean="0"/>
              <a:pPr/>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26EDD-0ADA-4971-ACAB-FF74AC2C71F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BC0EAA-B4AC-428D-A109-F4817C5C792A}" type="datetimeFigureOut">
              <a:rPr lang="en-US" smtClean="0"/>
              <a:pPr/>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26EDD-0ADA-4971-ACAB-FF74AC2C71F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BC0EAA-B4AC-428D-A109-F4817C5C792A}" type="datetimeFigureOut">
              <a:rPr lang="en-US" smtClean="0"/>
              <a:pPr/>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26EDD-0ADA-4971-ACAB-FF74AC2C71F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1752600"/>
            <a:ext cx="7772400" cy="4378325"/>
          </a:xfrm>
        </p:spPr>
        <p:txBody>
          <a:bodyPr/>
          <a:lstStyle/>
          <a:p>
            <a:endParaRPr lang="en-US" dirty="0"/>
          </a:p>
        </p:txBody>
      </p:sp>
      <p:sp>
        <p:nvSpPr>
          <p:cNvPr id="4" name="Date Placeholder 3"/>
          <p:cNvSpPr>
            <a:spLocks noGrp="1"/>
          </p:cNvSpPr>
          <p:nvPr>
            <p:ph type="dt" sz="half" idx="10"/>
          </p:nvPr>
        </p:nvSpPr>
        <p:spPr>
          <a:xfrm>
            <a:off x="914400" y="6251575"/>
            <a:ext cx="1981200" cy="457200"/>
          </a:xfrm>
          <a:prstGeom prst="rect">
            <a:avLst/>
          </a:prstGeom>
        </p:spPr>
        <p:txBody>
          <a:bodyPr lIns="91429" tIns="45714" rIns="91429" bIns="45714"/>
          <a:lstStyle>
            <a:lvl1pPr>
              <a:defRPr/>
            </a:lvl1pPr>
          </a:lstStyle>
          <a:p>
            <a:fld id="{E927A612-94FD-4B1E-BC85-5165BDED1B31}" type="datetime1">
              <a:rPr lang="en-US"/>
              <a:pPr/>
              <a:t>11/12/2015</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6204" y="6248399"/>
            <a:ext cx="778976" cy="481597"/>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2025" y="6350149"/>
            <a:ext cx="1323975" cy="355451"/>
          </a:xfrm>
          <a:prstGeom prst="rect">
            <a:avLst/>
          </a:prstGeom>
        </p:spPr>
      </p:pic>
    </p:spTree>
  </p:cSld>
  <p:clrMapOvr>
    <a:masterClrMapping/>
  </p:clrMapOvr>
  <p:transition advClick="0"/>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4538783" y="6467405"/>
            <a:ext cx="3724467" cy="201706"/>
          </a:xfrm>
          <a:prstGeom prst="rect">
            <a:avLst/>
          </a:prstGeom>
        </p:spPr>
        <p:txBody>
          <a:bodyPr lIns="82058" tIns="41029" rIns="82058" bIns="41029"/>
          <a:lstStyle>
            <a:lvl1pPr>
              <a:defRPr/>
            </a:lvl1pPr>
          </a:lstStyle>
          <a:p>
            <a:r>
              <a:rPr lang="en-US"/>
              <a:t>www.treasuryinstitute.org</a:t>
            </a:r>
          </a:p>
        </p:txBody>
      </p:sp>
      <p:sp>
        <p:nvSpPr>
          <p:cNvPr id="7" name="Text Placeholder 6"/>
          <p:cNvSpPr>
            <a:spLocks noGrp="1"/>
          </p:cNvSpPr>
          <p:nvPr>
            <p:ph type="body" sz="quarter" idx="12" hasCustomPrompt="1"/>
          </p:nvPr>
        </p:nvSpPr>
        <p:spPr>
          <a:xfrm>
            <a:off x="4697558" y="6135090"/>
            <a:ext cx="2039215" cy="273144"/>
          </a:xfrm>
        </p:spPr>
        <p:txBody>
          <a:bodyPr/>
          <a:lstStyle>
            <a:lvl1pPr>
              <a:buNone/>
              <a:defRPr sz="1000"/>
            </a:lvl1pPr>
            <a:lvl2pPr>
              <a:defRPr sz="1000"/>
            </a:lvl2pPr>
            <a:lvl3pPr>
              <a:defRPr sz="1000"/>
            </a:lvl3pPr>
            <a:lvl4pPr>
              <a:defRPr sz="1000"/>
            </a:lvl4pPr>
            <a:lvl5pPr>
              <a:defRPr sz="1000"/>
            </a:lvl5pPr>
          </a:lstStyle>
          <a:p>
            <a:pPr lvl="0"/>
            <a:r>
              <a:rPr lang="en-US" dirty="0" smtClean="0"/>
              <a:t>Introduction to PCI DSS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6204" y="6248399"/>
            <a:ext cx="778976" cy="481597"/>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000" y="6248400"/>
            <a:ext cx="1323975" cy="355451"/>
          </a:xfrm>
          <a:prstGeom prst="rect">
            <a:avLst/>
          </a:prstGeom>
        </p:spPr>
      </p:pic>
    </p:spTree>
    <p:extLst>
      <p:ext uri="{BB962C8B-B14F-4D97-AF65-F5344CB8AC3E}">
        <p14:creationId xmlns:p14="http://schemas.microsoft.com/office/powerpoint/2010/main" val="192049413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Bullets, and Picture">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3962400" y="1905000"/>
            <a:ext cx="4876800" cy="4038600"/>
          </a:xfrm>
          <a:prstGeom prst="rect">
            <a:avLst/>
          </a:prstGeom>
        </p:spPr>
        <p:txBody>
          <a:bodyPr/>
          <a:lstStyle>
            <a:lvl1pPr>
              <a:defRPr sz="2200">
                <a:latin typeface="Trebuchet MS" pitchFamily="34" charset="0"/>
                <a:cs typeface="Arial" pitchFamily="34" charset="0"/>
              </a:defRPr>
            </a:lvl1pPr>
            <a:lvl2pPr>
              <a:defRPr sz="2200">
                <a:latin typeface="Trebuchet MS" pitchFamily="34" charset="0"/>
                <a:cs typeface="Arial" pitchFamily="34" charset="0"/>
              </a:defRPr>
            </a:lvl2pPr>
            <a:lvl3pPr>
              <a:defRPr sz="2200">
                <a:latin typeface="Trebuchet MS" pitchFamily="34" charset="0"/>
                <a:cs typeface="Arial" pitchFamily="34" charset="0"/>
              </a:defRPr>
            </a:lvl3pPr>
          </a:lstStyle>
          <a:p>
            <a:pPr lvl="0"/>
            <a:r>
              <a:rPr lang="en-US" dirty="0" smtClean="0"/>
              <a:t>Insert bulleted text (at least 22 </a:t>
            </a:r>
            <a:r>
              <a:rPr lang="en-US" dirty="0" err="1" smtClean="0"/>
              <a:t>pt</a:t>
            </a:r>
            <a:r>
              <a:rPr lang="en-US" dirty="0" smtClean="0"/>
              <a:t>)</a:t>
            </a:r>
          </a:p>
          <a:p>
            <a:pPr lvl="1"/>
            <a:r>
              <a:rPr lang="en-US" dirty="0" smtClean="0"/>
              <a:t>Second level</a:t>
            </a:r>
          </a:p>
          <a:p>
            <a:pPr lvl="2"/>
            <a:r>
              <a:rPr lang="en-US" dirty="0" smtClean="0"/>
              <a:t>Third level</a:t>
            </a:r>
          </a:p>
        </p:txBody>
      </p:sp>
      <p:sp>
        <p:nvSpPr>
          <p:cNvPr id="6" name="Picture Placeholder 5"/>
          <p:cNvSpPr>
            <a:spLocks noGrp="1"/>
          </p:cNvSpPr>
          <p:nvPr>
            <p:ph type="pic" sz="quarter" idx="10" hasCustomPrompt="1"/>
          </p:nvPr>
        </p:nvSpPr>
        <p:spPr>
          <a:xfrm>
            <a:off x="630936" y="2057401"/>
            <a:ext cx="2984113" cy="3962400"/>
          </a:xfrm>
          <a:prstGeom prst="rect">
            <a:avLst/>
          </a:prstGeom>
        </p:spPr>
        <p:txBody>
          <a:bodyPr/>
          <a:lstStyle>
            <a:lvl1pPr marL="0" indent="0">
              <a:buFontTx/>
              <a:buNone/>
              <a:defRPr sz="2200" baseline="0">
                <a:latin typeface="Trebuchet MS" pitchFamily="34" charset="0"/>
                <a:cs typeface="Arial" pitchFamily="34" charset="0"/>
              </a:defRPr>
            </a:lvl1pPr>
          </a:lstStyle>
          <a:p>
            <a:r>
              <a:rPr lang="en-US" dirty="0" smtClean="0"/>
              <a:t>Double-click the icon to insert a picture</a:t>
            </a:r>
            <a:endParaRPr lang="en-US" dirty="0"/>
          </a:p>
        </p:txBody>
      </p:sp>
      <p:sp>
        <p:nvSpPr>
          <p:cNvPr id="10" name="Content Placeholder 11"/>
          <p:cNvSpPr>
            <a:spLocks noGrp="1"/>
          </p:cNvSpPr>
          <p:nvPr>
            <p:ph sz="quarter" idx="12" hasCustomPrompt="1"/>
          </p:nvPr>
        </p:nvSpPr>
        <p:spPr>
          <a:xfrm>
            <a:off x="533400" y="304800"/>
            <a:ext cx="2209800" cy="1752600"/>
          </a:xfrm>
          <a:prstGeom prst="rect">
            <a:avLst/>
          </a:prstGeom>
        </p:spPr>
        <p:txBody>
          <a:bodyPr/>
          <a:lstStyle>
            <a:lvl1pPr marL="0" indent="0">
              <a:buFontTx/>
              <a:buNone/>
              <a:defRPr sz="2800" b="1" baseline="0">
                <a:latin typeface="Trebuchet MS" pitchFamily="34" charset="0"/>
                <a:cs typeface="Arial" pitchFamily="34" charset="0"/>
              </a:defRPr>
            </a:lvl1pPr>
          </a:lstStyle>
          <a:p>
            <a:pPr lvl="0"/>
            <a:r>
              <a:rPr lang="en-US" dirty="0" smtClean="0"/>
              <a:t>INSERT HEADLINE IN ALL CAPS (28 PT)</a:t>
            </a:r>
          </a:p>
        </p:txBody>
      </p:sp>
    </p:spTree>
    <p:extLst>
      <p:ext uri="{BB962C8B-B14F-4D97-AF65-F5344CB8AC3E}">
        <p14:creationId xmlns:p14="http://schemas.microsoft.com/office/powerpoint/2010/main" val="2500914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Only/Subtitle">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609600"/>
          </a:xfrm>
          <a:prstGeom prst="rect">
            <a:avLst/>
          </a:prstGeom>
        </p:spPr>
        <p:txBody>
          <a:bodyPr/>
          <a:lstStyle/>
          <a:p>
            <a:r>
              <a:rPr lang="en-US" dirty="0" smtClean="0"/>
              <a:t>Click to edit Master title style</a:t>
            </a:r>
            <a:endParaRPr lang="en-US" dirty="0"/>
          </a:p>
        </p:txBody>
      </p:sp>
      <p:sp>
        <p:nvSpPr>
          <p:cNvPr id="3" name="Text Placeholder 4"/>
          <p:cNvSpPr>
            <a:spLocks noGrp="1"/>
          </p:cNvSpPr>
          <p:nvPr>
            <p:ph type="body" sz="quarter" idx="10"/>
          </p:nvPr>
        </p:nvSpPr>
        <p:spPr>
          <a:xfrm>
            <a:off x="304800" y="977950"/>
            <a:ext cx="8229600" cy="492443"/>
          </a:xfrm>
          <a:prstGeom prst="rect">
            <a:avLst/>
          </a:prstGeom>
        </p:spPr>
        <p:txBody>
          <a:bodyPr>
            <a:spAutoFit/>
          </a:bodyPr>
          <a:lstStyle>
            <a:lvl1pPr marL="0" indent="0">
              <a:buNone/>
              <a:defRPr sz="2600">
                <a:solidFill>
                  <a:schemeClr val="tx1">
                    <a:lumMod val="50000"/>
                    <a:lumOff val="50000"/>
                  </a:schemeClr>
                </a:solidFill>
              </a:defRPr>
            </a:lvl1pPr>
          </a:lstStyle>
          <a:p>
            <a:pPr lvl="0"/>
            <a:r>
              <a:rPr lang="en-US" smtClean="0"/>
              <a:t>Click to edit Master text styles</a:t>
            </a:r>
            <a:endParaRPr lang="en-US"/>
          </a:p>
        </p:txBody>
      </p:sp>
      <p:sp>
        <p:nvSpPr>
          <p:cNvPr id="4" name="Slide Number Placeholder 1"/>
          <p:cNvSpPr>
            <a:spLocks noGrp="1"/>
          </p:cNvSpPr>
          <p:nvPr>
            <p:ph type="sldNum" sz="quarter" idx="4"/>
          </p:nvPr>
        </p:nvSpPr>
        <p:spPr>
          <a:xfrm>
            <a:off x="8680108" y="6535271"/>
            <a:ext cx="423589" cy="186204"/>
          </a:xfrm>
          <a:prstGeom prst="rect">
            <a:avLst/>
          </a:prstGeom>
        </p:spPr>
        <p:txBody>
          <a:bodyPr vert="horz" lIns="91440" tIns="45720" rIns="91440" bIns="45720" rtlCol="0" anchor="ctr"/>
          <a:lstStyle>
            <a:lvl1pPr algn="r">
              <a:defRPr sz="1000" b="1">
                <a:solidFill>
                  <a:schemeClr val="accent1"/>
                </a:solidFill>
              </a:defRPr>
            </a:lvl1pPr>
          </a:lstStyle>
          <a:p>
            <a:pPr fontAlgn="base">
              <a:spcBef>
                <a:spcPct val="0"/>
              </a:spcBef>
              <a:spcAft>
                <a:spcPct val="0"/>
              </a:spcAft>
            </a:pPr>
            <a:fld id="{1D4A3E3E-76AA-4F7F-A12F-ED4629E6AF85}" type="slidenum">
              <a:rPr lang="en-US" smtClean="0">
                <a:solidFill>
                  <a:srgbClr val="006A72"/>
                </a:solidFill>
              </a:rPr>
              <a:pPr fontAlgn="base">
                <a:spcBef>
                  <a:spcPct val="0"/>
                </a:spcBef>
                <a:spcAft>
                  <a:spcPct val="0"/>
                </a:spcAft>
              </a:pPr>
              <a:t>‹#›</a:t>
            </a:fld>
            <a:endParaRPr lang="en-US">
              <a:solidFill>
                <a:srgbClr val="006A72"/>
              </a:solidFill>
            </a:endParaRPr>
          </a:p>
        </p:txBody>
      </p:sp>
      <p:sp>
        <p:nvSpPr>
          <p:cNvPr id="5" name="Text Placeholder 4"/>
          <p:cNvSpPr>
            <a:spLocks noGrp="1"/>
          </p:cNvSpPr>
          <p:nvPr>
            <p:ph type="body" sz="quarter" idx="11" hasCustomPrompt="1"/>
          </p:nvPr>
        </p:nvSpPr>
        <p:spPr>
          <a:xfrm>
            <a:off x="2086314" y="6548229"/>
            <a:ext cx="6448097" cy="230832"/>
          </a:xfrm>
          <a:prstGeom prst="rect">
            <a:avLst/>
          </a:prstGeom>
        </p:spPr>
        <p:txBody>
          <a:bodyPr wrap="square" anchor="b" anchorCtr="0">
            <a:spAutoFit/>
          </a:bodyPr>
          <a:lstStyle>
            <a:lvl1pPr marL="0" indent="0">
              <a:buNone/>
              <a:defRPr sz="900">
                <a:solidFill>
                  <a:schemeClr val="tx1">
                    <a:lumMod val="50000"/>
                    <a:lumOff val="50000"/>
                  </a:schemeClr>
                </a:solidFill>
              </a:defRPr>
            </a:lvl1pPr>
          </a:lstStyle>
          <a:p>
            <a:pPr lvl="0"/>
            <a:r>
              <a:rPr lang="en-US" smtClean="0"/>
              <a:t>Click to Add Footnotes</a:t>
            </a: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426349"/>
            <a:ext cx="1323975" cy="355451"/>
          </a:xfrm>
          <a:prstGeom prst="rect">
            <a:avLst/>
          </a:prstGeom>
        </p:spPr>
      </p:pic>
    </p:spTree>
    <p:extLst>
      <p:ext uri="{BB962C8B-B14F-4D97-AF65-F5344CB8AC3E}">
        <p14:creationId xmlns:p14="http://schemas.microsoft.com/office/powerpoint/2010/main" val="32388979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BC0EAA-B4AC-428D-A109-F4817C5C792A}" type="datetimeFigureOut">
              <a:rPr lang="en-US" smtClean="0"/>
              <a:pPr/>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26EDD-0ADA-4971-ACAB-FF74AC2C71FC}"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6204" y="6248399"/>
            <a:ext cx="778976" cy="481597"/>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6311471"/>
            <a:ext cx="1323975" cy="355451"/>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BC0EAA-B4AC-428D-A109-F4817C5C792A}" type="datetimeFigureOut">
              <a:rPr lang="en-US" smtClean="0"/>
              <a:pPr/>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26EDD-0ADA-4971-ACAB-FF74AC2C71F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BC0EAA-B4AC-428D-A109-F4817C5C792A}" type="datetimeFigureOut">
              <a:rPr lang="en-US" smtClean="0"/>
              <a:pPr/>
              <a:t>11/12/2015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B26EDD-0ADA-4971-ACAB-FF74AC2C71FC}" type="slidenum">
              <a:rPr lang="en-US" smtClean="0"/>
              <a:pPr/>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11471"/>
            <a:ext cx="1323975" cy="35545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BC0EAA-B4AC-428D-A109-F4817C5C792A}" type="datetimeFigureOut">
              <a:rPr lang="en-US" smtClean="0"/>
              <a:pPr/>
              <a:t>11/12/2015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B26EDD-0ADA-4971-ACAB-FF74AC2C71F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BC0EAA-B4AC-428D-A109-F4817C5C792A}" type="datetimeFigureOut">
              <a:rPr lang="en-US" smtClean="0"/>
              <a:pPr/>
              <a:t>11/12/2015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B26EDD-0ADA-4971-ACAB-FF74AC2C71FC}"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6204" y="6248399"/>
            <a:ext cx="778976" cy="481597"/>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6350149"/>
            <a:ext cx="1323975" cy="355451"/>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BC0EAA-B4AC-428D-A109-F4817C5C792A}" type="datetimeFigureOut">
              <a:rPr lang="en-US" smtClean="0"/>
              <a:pPr/>
              <a:t>11/12/2015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B26EDD-0ADA-4971-ACAB-FF74AC2C71FC}"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50149"/>
            <a:ext cx="1323975" cy="355451"/>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BC0EAA-B4AC-428D-A109-F4817C5C792A}" type="datetimeFigureOut">
              <a:rPr lang="en-US" smtClean="0"/>
              <a:pPr/>
              <a:t>11/12/2015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B26EDD-0ADA-4971-ACAB-FF74AC2C71F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BC0EAA-B4AC-428D-A109-F4817C5C792A}" type="datetimeFigureOut">
              <a:rPr lang="en-US" smtClean="0"/>
              <a:pPr/>
              <a:t>11/12/2015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B26EDD-0ADA-4971-ACAB-FF74AC2C71F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C0EAA-B4AC-428D-A109-F4817C5C792A}" type="datetimeFigureOut">
              <a:rPr lang="en-US" smtClean="0"/>
              <a:pPr/>
              <a:t>11/12/2015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B26EDD-0ADA-4971-ACAB-FF74AC2C71F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tags" Target="../tags/tag1.xml"/><Relationship Id="rId5" Type="http://schemas.openxmlformats.org/officeDocument/2006/relationships/image" Target="../media/image11.tiff"/><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21.jpe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5.jpe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7.png"/><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tiff"/><Relationship Id="rId1" Type="http://schemas.openxmlformats.org/officeDocument/2006/relationships/slideLayout" Target="../slideLayouts/slideLayout4.xml"/><Relationship Id="rId6" Type="http://schemas.openxmlformats.org/officeDocument/2006/relationships/hyperlink" Target="http://www.treasuryinstitute.org/" TargetMode="External"/><Relationship Id="rId5" Type="http://schemas.openxmlformats.org/officeDocument/2006/relationships/hyperlink" Target="https://www.pcisecuritystandards.org/"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mailto:rking@campusguard.com"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05200" y="2895600"/>
            <a:ext cx="2481770" cy="646331"/>
          </a:xfrm>
          <a:prstGeom prst="rect">
            <a:avLst/>
          </a:prstGeom>
          <a:noFill/>
        </p:spPr>
        <p:txBody>
          <a:bodyPr wrap="none" rtlCol="0">
            <a:spAutoFit/>
          </a:bodyPr>
          <a:lstStyle/>
          <a:p>
            <a:r>
              <a:rPr lang="en-US" sz="3600" dirty="0" smtClean="0"/>
              <a:t>July 2015…..</a:t>
            </a:r>
            <a:endParaRPr lang="en-US" sz="3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1676400"/>
            <a:ext cx="3867150" cy="1038225"/>
          </a:xfrm>
          <a:prstGeom prst="rect">
            <a:avLst/>
          </a:prstGeom>
        </p:spPr>
      </p:pic>
      <p:sp>
        <p:nvSpPr>
          <p:cNvPr id="7" name="Rectangle 6"/>
          <p:cNvSpPr/>
          <p:nvPr/>
        </p:nvSpPr>
        <p:spPr>
          <a:xfrm>
            <a:off x="304800" y="6248400"/>
            <a:ext cx="1524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14112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Stages of PCI Grief</a:t>
            </a:r>
            <a:endParaRPr lang="en-US" dirty="0"/>
          </a:p>
        </p:txBody>
      </p:sp>
      <p:pic>
        <p:nvPicPr>
          <p:cNvPr id="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725930"/>
            <a:ext cx="208438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p:nvSpPr>
        <p:spPr>
          <a:xfrm>
            <a:off x="3581400" y="2286000"/>
            <a:ext cx="5105400" cy="24384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Clr>
                <a:srgbClr val="FF0000"/>
              </a:buClr>
              <a:buFont typeface="Wingdings" panose="05000000000000000000" pitchFamily="2" charset="2"/>
              <a:buChar char="q"/>
            </a:pPr>
            <a:r>
              <a:rPr lang="en-US" altLang="en-US" sz="2800" dirty="0" smtClean="0"/>
              <a:t>Denial: It doesn’t apply to me</a:t>
            </a:r>
          </a:p>
          <a:p>
            <a:pPr>
              <a:lnSpc>
                <a:spcPct val="90000"/>
              </a:lnSpc>
              <a:buClr>
                <a:srgbClr val="FF0000"/>
              </a:buClr>
              <a:buFont typeface="Wingdings" panose="05000000000000000000" pitchFamily="2" charset="2"/>
              <a:buChar char="q"/>
            </a:pPr>
            <a:r>
              <a:rPr lang="en-US" altLang="en-US" sz="2800" dirty="0" smtClean="0"/>
              <a:t>Anger: It isn’t fair</a:t>
            </a:r>
          </a:p>
          <a:p>
            <a:pPr>
              <a:lnSpc>
                <a:spcPct val="90000"/>
              </a:lnSpc>
              <a:buClr>
                <a:srgbClr val="FF0000"/>
              </a:buClr>
              <a:buFont typeface="Wingdings" panose="05000000000000000000" pitchFamily="2" charset="2"/>
              <a:buChar char="q"/>
            </a:pPr>
            <a:r>
              <a:rPr lang="en-US" altLang="en-US" sz="2800" dirty="0" smtClean="0"/>
              <a:t>Bargaining: I’ll do some of it</a:t>
            </a:r>
          </a:p>
          <a:p>
            <a:pPr>
              <a:lnSpc>
                <a:spcPct val="90000"/>
              </a:lnSpc>
              <a:buClr>
                <a:srgbClr val="FF0000"/>
              </a:buClr>
              <a:buFont typeface="Wingdings" panose="05000000000000000000" pitchFamily="2" charset="2"/>
              <a:buChar char="q"/>
            </a:pPr>
            <a:r>
              <a:rPr lang="en-US" altLang="en-US" sz="2800" dirty="0" smtClean="0"/>
              <a:t>Depression: I’ll never get there</a:t>
            </a:r>
          </a:p>
          <a:p>
            <a:pPr>
              <a:lnSpc>
                <a:spcPct val="90000"/>
              </a:lnSpc>
              <a:buClr>
                <a:srgbClr val="FF0000"/>
              </a:buClr>
              <a:buFont typeface="Wingdings" panose="05000000000000000000" pitchFamily="2" charset="2"/>
              <a:buChar char="q"/>
            </a:pPr>
            <a:r>
              <a:rPr lang="en-US" altLang="en-US" sz="2800" dirty="0" smtClean="0"/>
              <a:t>Acceptance: It will be OK</a:t>
            </a:r>
          </a:p>
        </p:txBody>
      </p:sp>
    </p:spTree>
    <p:extLst>
      <p:ext uri="{BB962C8B-B14F-4D97-AF65-F5344CB8AC3E}">
        <p14:creationId xmlns:p14="http://schemas.microsoft.com/office/powerpoint/2010/main" val="153740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blinds(horizontal)">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6"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arn(inHorizontal)">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checkerboard(across)">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wipe(left)">
                                      <p:cBhvr>
                                        <p:cTn id="2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69" name="Rectangle 21"/>
          <p:cNvSpPr>
            <a:spLocks noChangeArrowheads="1"/>
          </p:cNvSpPr>
          <p:nvPr/>
        </p:nvSpPr>
        <p:spPr>
          <a:xfrm>
            <a:off x="0" y="2362200"/>
            <a:ext cx="9144000" cy="1828800"/>
          </a:xfrm>
          <a:prstGeom prst="rect">
            <a:avLst/>
          </a:prstGeom>
          <a:gradFill rotWithShape="1">
            <a:gsLst>
              <a:gs pos="0">
                <a:schemeClr val="folHlink">
                  <a:gamma/>
                  <a:tint val="60784"/>
                  <a:invGamma/>
                </a:schemeClr>
              </a:gs>
              <a:gs pos="100000">
                <a:schemeClr val="folHlink"/>
              </a:gs>
            </a:gsLst>
            <a:lin ang="5400000" scaled="1"/>
            <a:tileRect/>
          </a:gradFill>
          <a:ln w="9525">
            <a:noFill/>
            <a:miter lim="800000"/>
          </a:ln>
          <a:effectLst/>
        </p:spPr>
        <p:txBody>
          <a:bodyPr wrap="none" tIns="91440"/>
          <a:lstStyle/>
          <a:p>
            <a:pPr algn="ctr" fontAlgn="base">
              <a:spcBef>
                <a:spcPct val="0"/>
              </a:spcBef>
              <a:spcAft>
                <a:spcPct val="0"/>
              </a:spcAft>
              <a:defRPr/>
            </a:pPr>
            <a:endParaRPr lang="en-US" sz="2400">
              <a:solidFill>
                <a:srgbClr val="000000"/>
              </a:solidFill>
            </a:endParaRPr>
          </a:p>
        </p:txBody>
      </p:sp>
      <p:sp>
        <p:nvSpPr>
          <p:cNvPr id="16" name="Parallelogram 15"/>
          <p:cNvSpPr/>
          <p:nvPr/>
        </p:nvSpPr>
        <p:spPr>
          <a:xfrm>
            <a:off x="-73576" y="3887794"/>
            <a:ext cx="6889746" cy="990600"/>
          </a:xfrm>
          <a:prstGeom prst="parallelogram">
            <a:avLst>
              <a:gd name="adj" fmla="val 52555"/>
            </a:avLst>
          </a:prstGeom>
          <a:solidFill>
            <a:srgbClr val="86B59C"/>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a:solidFill>
                <a:srgbClr val="000000"/>
              </a:solidFill>
              <a:ea typeface="ヒラギノ角ゴ Pro W3"/>
              <a:cs typeface="ヒラギノ角ゴ Pro W3"/>
            </a:endParaRPr>
          </a:p>
        </p:txBody>
      </p:sp>
      <p:sp>
        <p:nvSpPr>
          <p:cNvPr id="15" name="AutoShape 20"/>
          <p:cNvSpPr>
            <a:spLocks noChangeArrowheads="1"/>
          </p:cNvSpPr>
          <p:nvPr/>
        </p:nvSpPr>
        <p:spPr>
          <a:xfrm>
            <a:off x="381000" y="2508263"/>
            <a:ext cx="2189753" cy="1524000"/>
          </a:xfrm>
          <a:prstGeom prst="chevron">
            <a:avLst>
              <a:gd name="adj" fmla="val 23649"/>
            </a:avLst>
          </a:prstGeom>
          <a:solidFill>
            <a:srgbClr val="BDD6D8"/>
          </a:solidFill>
          <a:ln w="9525" algn="ctr">
            <a:noFill/>
            <a:miter lim="800000"/>
          </a:ln>
        </p:spPr>
        <p:txBody>
          <a:bodyPr anchor="ctr"/>
          <a:lstStyle/>
          <a:p>
            <a:pPr algn="ctr" fontAlgn="base">
              <a:spcBef>
                <a:spcPct val="50000"/>
              </a:spcBef>
              <a:spcAft>
                <a:spcPct val="0"/>
              </a:spcAft>
            </a:pPr>
            <a:r>
              <a:rPr lang="en-US" sz="1400" dirty="0">
                <a:solidFill>
                  <a:srgbClr val="000000"/>
                </a:solidFill>
              </a:rPr>
              <a:t>Manufacturers</a:t>
            </a:r>
          </a:p>
          <a:p>
            <a:pPr algn="ctr" fontAlgn="base">
              <a:spcBef>
                <a:spcPct val="50000"/>
              </a:spcBef>
              <a:spcAft>
                <a:spcPct val="0"/>
              </a:spcAft>
            </a:pPr>
            <a:r>
              <a:rPr lang="en-US" sz="2000" b="1" dirty="0">
                <a:solidFill>
                  <a:srgbClr val="000000"/>
                </a:solidFill>
                <a:latin typeface="Segoe UI Semibold" pitchFamily="34" charset="0"/>
              </a:rPr>
              <a:t>PCI PTS</a:t>
            </a:r>
          </a:p>
          <a:p>
            <a:pPr algn="ctr" fontAlgn="base">
              <a:spcBef>
                <a:spcPct val="50000"/>
              </a:spcBef>
              <a:spcAft>
                <a:spcPct val="0"/>
              </a:spcAft>
            </a:pPr>
            <a:r>
              <a:rPr lang="en-US" sz="1400" dirty="0">
                <a:solidFill>
                  <a:srgbClr val="000000"/>
                </a:solidFill>
              </a:rPr>
              <a:t>Pin Entry Devices</a:t>
            </a:r>
          </a:p>
        </p:txBody>
      </p:sp>
      <p:sp>
        <p:nvSpPr>
          <p:cNvPr id="16393" name="Text Box 20"/>
          <p:cNvSpPr txBox="1">
            <a:spLocks noChangeArrowheads="1"/>
          </p:cNvSpPr>
          <p:nvPr/>
        </p:nvSpPr>
        <p:spPr>
          <a:xfrm>
            <a:off x="627229" y="5029200"/>
            <a:ext cx="8191374" cy="400110"/>
          </a:xfrm>
          <a:prstGeom prst="rect">
            <a:avLst/>
          </a:prstGeom>
          <a:noFill/>
          <a:ln w="9525" algn="ctr">
            <a:noFill/>
            <a:miter lim="800000"/>
          </a:ln>
        </p:spPr>
        <p:txBody>
          <a:bodyPr wrap="square">
            <a:spAutoFit/>
          </a:bodyPr>
          <a:lstStyle/>
          <a:p>
            <a:pPr algn="ctr" fontAlgn="base">
              <a:spcBef>
                <a:spcPct val="0"/>
              </a:spcBef>
              <a:spcAft>
                <a:spcPct val="0"/>
              </a:spcAft>
            </a:pPr>
            <a:r>
              <a:rPr lang="en-US" sz="2000" i="1" dirty="0">
                <a:solidFill>
                  <a:srgbClr val="B32811"/>
                </a:solidFill>
              </a:rPr>
              <a:t>Ecosystem of payment devices, applications, infrastructure and users</a:t>
            </a:r>
          </a:p>
        </p:txBody>
      </p:sp>
      <p:sp>
        <p:nvSpPr>
          <p:cNvPr id="16404" name="AutoShape 20"/>
          <p:cNvSpPr>
            <a:spLocks noChangeArrowheads="1"/>
          </p:cNvSpPr>
          <p:nvPr/>
        </p:nvSpPr>
        <p:spPr>
          <a:xfrm>
            <a:off x="1715784" y="2273313"/>
            <a:ext cx="3162976" cy="1993900"/>
          </a:xfrm>
          <a:prstGeom prst="chevron">
            <a:avLst>
              <a:gd name="adj" fmla="val 23649"/>
            </a:avLst>
          </a:prstGeom>
          <a:gradFill rotWithShape="1">
            <a:gsLst>
              <a:gs pos="0">
                <a:srgbClr val="56BBBB"/>
              </a:gs>
              <a:gs pos="100000">
                <a:schemeClr val="hlink"/>
              </a:gs>
            </a:gsLst>
            <a:lin ang="5400000" scaled="1"/>
            <a:tileRect/>
          </a:gradFill>
          <a:ln w="9525" algn="ctr">
            <a:noFill/>
            <a:miter lim="800000"/>
          </a:ln>
        </p:spPr>
        <p:txBody>
          <a:bodyPr anchor="ctr"/>
          <a:lstStyle/>
          <a:p>
            <a:pPr marL="339725" algn="ctr" fontAlgn="base">
              <a:spcBef>
                <a:spcPct val="50000"/>
              </a:spcBef>
              <a:spcAft>
                <a:spcPct val="0"/>
              </a:spcAft>
            </a:pPr>
            <a:r>
              <a:rPr lang="en-US" sz="1400" dirty="0">
                <a:solidFill>
                  <a:srgbClr val="FFFFFF"/>
                </a:solidFill>
              </a:rPr>
              <a:t>Software </a:t>
            </a:r>
            <a:endParaRPr lang="en-US" sz="1400" dirty="0" smtClean="0">
              <a:solidFill>
                <a:srgbClr val="FFFFFF"/>
              </a:solidFill>
            </a:endParaRPr>
          </a:p>
          <a:p>
            <a:pPr marL="339725" algn="ctr" fontAlgn="base">
              <a:spcBef>
                <a:spcPct val="50000"/>
              </a:spcBef>
              <a:spcAft>
                <a:spcPct val="0"/>
              </a:spcAft>
            </a:pPr>
            <a:r>
              <a:rPr lang="en-US" sz="1400" dirty="0" smtClean="0">
                <a:solidFill>
                  <a:srgbClr val="FFFFFF"/>
                </a:solidFill>
              </a:rPr>
              <a:t>Developers</a:t>
            </a:r>
            <a:endParaRPr lang="en-US" sz="1400" dirty="0">
              <a:solidFill>
                <a:srgbClr val="FFFFFF"/>
              </a:solidFill>
            </a:endParaRPr>
          </a:p>
          <a:p>
            <a:pPr marL="339725" algn="ctr" fontAlgn="base">
              <a:spcBef>
                <a:spcPct val="50000"/>
              </a:spcBef>
              <a:spcAft>
                <a:spcPct val="0"/>
              </a:spcAft>
            </a:pPr>
            <a:r>
              <a:rPr lang="en-US" sz="2000" b="1" dirty="0">
                <a:solidFill>
                  <a:srgbClr val="FFFFFF"/>
                </a:solidFill>
                <a:latin typeface="Segoe UI Semibold" pitchFamily="34" charset="0"/>
              </a:rPr>
              <a:t>PCI PA-DSS</a:t>
            </a:r>
          </a:p>
          <a:p>
            <a:pPr marL="339725" algn="ctr" fontAlgn="base">
              <a:spcBef>
                <a:spcPct val="50000"/>
              </a:spcBef>
              <a:spcAft>
                <a:spcPct val="0"/>
              </a:spcAft>
            </a:pPr>
            <a:r>
              <a:rPr lang="en-US" sz="1400" dirty="0">
                <a:solidFill>
                  <a:srgbClr val="FFFFFF"/>
                </a:solidFill>
              </a:rPr>
              <a:t>Payment </a:t>
            </a:r>
            <a:endParaRPr lang="en-US" sz="1400" dirty="0" smtClean="0">
              <a:solidFill>
                <a:srgbClr val="FFFFFF"/>
              </a:solidFill>
            </a:endParaRPr>
          </a:p>
          <a:p>
            <a:pPr marL="339725" algn="ctr" fontAlgn="base">
              <a:spcBef>
                <a:spcPct val="50000"/>
              </a:spcBef>
              <a:spcAft>
                <a:spcPct val="0"/>
              </a:spcAft>
            </a:pPr>
            <a:r>
              <a:rPr lang="en-US" sz="1400" dirty="0" smtClean="0">
                <a:solidFill>
                  <a:srgbClr val="FFFFFF"/>
                </a:solidFill>
              </a:rPr>
              <a:t>Applications</a:t>
            </a:r>
            <a:endParaRPr lang="en-US" sz="2000" dirty="0">
              <a:solidFill>
                <a:srgbClr val="000000"/>
              </a:solidFill>
            </a:endParaRPr>
          </a:p>
        </p:txBody>
      </p:sp>
      <p:sp>
        <p:nvSpPr>
          <p:cNvPr id="16401" name="Text Box 18"/>
          <p:cNvSpPr txBox="1">
            <a:spLocks noChangeArrowheads="1"/>
          </p:cNvSpPr>
          <p:nvPr/>
        </p:nvSpPr>
        <p:spPr>
          <a:xfrm>
            <a:off x="7167872" y="2889263"/>
            <a:ext cx="2010497" cy="707886"/>
          </a:xfrm>
          <a:prstGeom prst="rect">
            <a:avLst/>
          </a:prstGeom>
          <a:noFill/>
          <a:ln w="9525" algn="ctr">
            <a:noFill/>
            <a:miter lim="800000"/>
          </a:ln>
        </p:spPr>
        <p:txBody>
          <a:bodyPr wrap="square">
            <a:spAutoFit/>
          </a:bodyPr>
          <a:lstStyle/>
          <a:p>
            <a:pPr algn="r" fontAlgn="base">
              <a:spcBef>
                <a:spcPct val="0"/>
              </a:spcBef>
              <a:spcAft>
                <a:spcPct val="0"/>
              </a:spcAft>
            </a:pPr>
            <a:r>
              <a:rPr lang="en-US" sz="2000" dirty="0">
                <a:solidFill>
                  <a:schemeClr val="bg1"/>
                </a:solidFill>
                <a:latin typeface="Segoe UI Semibold" pitchFamily="34" charset="0"/>
              </a:rPr>
              <a:t>PCI Security</a:t>
            </a:r>
          </a:p>
          <a:p>
            <a:pPr fontAlgn="base">
              <a:spcBef>
                <a:spcPct val="0"/>
              </a:spcBef>
              <a:spcAft>
                <a:spcPct val="0"/>
              </a:spcAft>
            </a:pPr>
            <a:r>
              <a:rPr lang="en-US" sz="2000" dirty="0">
                <a:solidFill>
                  <a:schemeClr val="bg1"/>
                </a:solidFill>
                <a:latin typeface="Segoe UI Semibold" pitchFamily="34" charset="0"/>
              </a:rPr>
              <a:t>&amp; Compliance</a:t>
            </a:r>
          </a:p>
        </p:txBody>
      </p:sp>
      <p:sp>
        <p:nvSpPr>
          <p:cNvPr id="13" name="TextBox 12"/>
          <p:cNvSpPr txBox="1"/>
          <p:nvPr/>
        </p:nvSpPr>
        <p:spPr>
          <a:xfrm>
            <a:off x="-68458" y="4383094"/>
            <a:ext cx="6731461" cy="400110"/>
          </a:xfrm>
          <a:prstGeom prst="rect">
            <a:avLst/>
          </a:prstGeom>
          <a:noFill/>
        </p:spPr>
        <p:txBody>
          <a:bodyPr wrap="square" rtlCol="0">
            <a:spAutoFit/>
          </a:bodyPr>
          <a:lstStyle/>
          <a:p>
            <a:pPr algn="ctr" fontAlgn="base">
              <a:spcBef>
                <a:spcPct val="0"/>
              </a:spcBef>
              <a:spcAft>
                <a:spcPct val="0"/>
              </a:spcAft>
            </a:pPr>
            <a:r>
              <a:rPr lang="en-US" sz="2000" dirty="0">
                <a:solidFill>
                  <a:srgbClr val="FFFFFF"/>
                </a:solidFill>
              </a:rPr>
              <a:t>P2PE </a:t>
            </a:r>
            <a:endParaRPr lang="en-US" sz="1400" dirty="0">
              <a:solidFill>
                <a:srgbClr val="FFFFFF"/>
              </a:solidFill>
            </a:endParaRPr>
          </a:p>
        </p:txBody>
      </p:sp>
      <p:sp>
        <p:nvSpPr>
          <p:cNvPr id="16405" name="AutoShape 21"/>
          <p:cNvSpPr>
            <a:spLocks noChangeArrowheads="1"/>
          </p:cNvSpPr>
          <p:nvPr/>
        </p:nvSpPr>
        <p:spPr>
          <a:xfrm>
            <a:off x="3857015" y="2020894"/>
            <a:ext cx="3325179" cy="2362200"/>
          </a:xfrm>
          <a:prstGeom prst="chevron">
            <a:avLst>
              <a:gd name="adj" fmla="val 24270"/>
            </a:avLst>
          </a:prstGeom>
          <a:gradFill rotWithShape="1">
            <a:gsLst>
              <a:gs pos="0">
                <a:srgbClr val="5C9A9E"/>
              </a:gs>
              <a:gs pos="100000">
                <a:srgbClr val="006167"/>
              </a:gs>
            </a:gsLst>
            <a:lin ang="5400000" scaled="1"/>
            <a:tileRect/>
          </a:gradFill>
          <a:ln w="9525" algn="ctr">
            <a:noFill/>
            <a:miter lim="800000"/>
          </a:ln>
        </p:spPr>
        <p:txBody>
          <a:bodyPr anchor="ctr"/>
          <a:lstStyle/>
          <a:p>
            <a:pPr marL="404813" algn="ctr" fontAlgn="base">
              <a:spcBef>
                <a:spcPct val="50000"/>
              </a:spcBef>
              <a:spcAft>
                <a:spcPct val="0"/>
              </a:spcAft>
            </a:pPr>
            <a:r>
              <a:rPr lang="en-US" sz="1400" dirty="0">
                <a:solidFill>
                  <a:srgbClr val="FFFFFF"/>
                </a:solidFill>
              </a:rPr>
              <a:t>Merchants &amp; Service Providers</a:t>
            </a:r>
          </a:p>
          <a:p>
            <a:pPr marL="404813" algn="ctr" fontAlgn="base">
              <a:spcBef>
                <a:spcPct val="50000"/>
              </a:spcBef>
              <a:spcAft>
                <a:spcPct val="0"/>
              </a:spcAft>
            </a:pPr>
            <a:r>
              <a:rPr lang="en-US" sz="2000" dirty="0">
                <a:solidFill>
                  <a:srgbClr val="FFFFFF"/>
                </a:solidFill>
                <a:latin typeface="Segoe UI Semibold" pitchFamily="34" charset="0"/>
              </a:rPr>
              <a:t>PCI DSS</a:t>
            </a:r>
          </a:p>
          <a:p>
            <a:pPr marL="404813" algn="ctr" fontAlgn="base">
              <a:spcBef>
                <a:spcPct val="50000"/>
              </a:spcBef>
              <a:spcAft>
                <a:spcPct val="0"/>
              </a:spcAft>
            </a:pPr>
            <a:r>
              <a:rPr lang="en-US" sz="1400" dirty="0">
                <a:solidFill>
                  <a:srgbClr val="FFFFFF"/>
                </a:solidFill>
              </a:rPr>
              <a:t>Secure Environments</a:t>
            </a:r>
            <a:endParaRPr lang="en-US" sz="2000" dirty="0">
              <a:solidFill>
                <a:srgbClr val="000000"/>
              </a:solidFill>
            </a:endParaRPr>
          </a:p>
        </p:txBody>
      </p:sp>
      <p:sp>
        <p:nvSpPr>
          <p:cNvPr id="5" name="Title 4"/>
          <p:cNvSpPr>
            <a:spLocks noGrp="1"/>
          </p:cNvSpPr>
          <p:nvPr>
            <p:ph type="title"/>
          </p:nvPr>
        </p:nvSpPr>
        <p:spPr/>
        <p:txBody>
          <a:bodyPr>
            <a:normAutofit fontScale="90000"/>
          </a:bodyPr>
          <a:lstStyle/>
          <a:p>
            <a:r>
              <a:rPr lang="en-US" dirty="0" smtClean="0"/>
              <a:t>PCI Security Standards Suite</a:t>
            </a:r>
            <a:endParaRPr lang="en-US" dirty="0"/>
          </a:p>
        </p:txBody>
      </p:sp>
      <p:sp>
        <p:nvSpPr>
          <p:cNvPr id="6" name="Text Placeholder 5"/>
          <p:cNvSpPr>
            <a:spLocks noGrp="1"/>
          </p:cNvSpPr>
          <p:nvPr>
            <p:ph type="body" sz="quarter" idx="10"/>
          </p:nvPr>
        </p:nvSpPr>
        <p:spPr>
          <a:xfrm>
            <a:off x="304800" y="1412557"/>
            <a:ext cx="8229600" cy="492443"/>
          </a:xfrm>
        </p:spPr>
        <p:txBody>
          <a:bodyPr/>
          <a:lstStyle/>
          <a:p>
            <a:r>
              <a:rPr lang="en-US" dirty="0" smtClean="0"/>
              <a:t>Protection of Cardholder Payment Data</a:t>
            </a:r>
            <a:endParaRPr lang="en-US" dirty="0"/>
          </a:p>
        </p:txBody>
      </p:sp>
      <p:sp>
        <p:nvSpPr>
          <p:cNvPr id="12" name="Rectangle 11"/>
          <p:cNvSpPr/>
          <p:nvPr/>
        </p:nvSpPr>
        <p:spPr>
          <a:xfrm>
            <a:off x="7315200" y="6477000"/>
            <a:ext cx="1524000" cy="381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6477000"/>
            <a:ext cx="1905000" cy="381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6350149"/>
            <a:ext cx="1323975" cy="355451"/>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6204" y="6248399"/>
            <a:ext cx="778976" cy="481597"/>
          </a:xfrm>
          <a:prstGeom prst="rect">
            <a:avLst/>
          </a:prstGeom>
        </p:spPr>
      </p:pic>
    </p:spTree>
    <p:custDataLst>
      <p:tags r:id="rId1"/>
    </p:custDataLst>
    <p:extLst>
      <p:ext uri="{BB962C8B-B14F-4D97-AF65-F5344CB8AC3E}">
        <p14:creationId xmlns:p14="http://schemas.microsoft.com/office/powerpoint/2010/main" val="1859795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Survey</a:t>
            </a:r>
            <a:endParaRPr lang="en-US" dirty="0"/>
          </a:p>
        </p:txBody>
      </p:sp>
      <p:sp>
        <p:nvSpPr>
          <p:cNvPr id="3" name="Rectangle 10"/>
          <p:cNvSpPr txBox="1">
            <a:spLocks noChangeArrowheads="1"/>
          </p:cNvSpPr>
          <p:nvPr/>
        </p:nvSpPr>
        <p:spPr>
          <a:xfrm>
            <a:off x="457200" y="1371600"/>
            <a:ext cx="4648200" cy="43783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2400" smtClean="0">
                <a:latin typeface="Trebuchet MS" panose="020B0603020202020204" pitchFamily="34" charset="0"/>
              </a:rPr>
              <a:t>Is your institution PCI compliant now? </a:t>
            </a:r>
          </a:p>
          <a:p>
            <a:pPr>
              <a:lnSpc>
                <a:spcPct val="90000"/>
              </a:lnSpc>
            </a:pPr>
            <a:r>
              <a:rPr lang="en-US" sz="2400" smtClean="0">
                <a:latin typeface="Trebuchet MS" panose="020B0603020202020204" pitchFamily="34" charset="0"/>
              </a:rPr>
              <a:t>Do you have written policies for handling credit cards?</a:t>
            </a:r>
          </a:p>
          <a:p>
            <a:pPr>
              <a:lnSpc>
                <a:spcPct val="90000"/>
              </a:lnSpc>
            </a:pPr>
            <a:r>
              <a:rPr lang="en-US" sz="2400" smtClean="0">
                <a:latin typeface="Trebuchet MS" panose="020B0603020202020204" pitchFamily="34" charset="0"/>
              </a:rPr>
              <a:t>Do you have a formal process for establishing new merchants?</a:t>
            </a:r>
          </a:p>
          <a:p>
            <a:pPr>
              <a:lnSpc>
                <a:spcPct val="90000"/>
              </a:lnSpc>
            </a:pPr>
            <a:r>
              <a:rPr lang="en-US" sz="2400" smtClean="0">
                <a:latin typeface="Trebuchet MS" panose="020B0603020202020204" pitchFamily="34" charset="0"/>
              </a:rPr>
              <a:t>What department has primary responsibility for PCI?</a:t>
            </a:r>
          </a:p>
          <a:p>
            <a:pPr>
              <a:lnSpc>
                <a:spcPct val="90000"/>
              </a:lnSpc>
            </a:pPr>
            <a:r>
              <a:rPr lang="en-US" sz="2400" smtClean="0">
                <a:latin typeface="Trebuchet MS" panose="020B0603020202020204" pitchFamily="34" charset="0"/>
              </a:rPr>
              <a:t>How does your institution fund PCI compliance?</a:t>
            </a:r>
          </a:p>
          <a:p>
            <a:pPr>
              <a:lnSpc>
                <a:spcPct val="90000"/>
              </a:lnSpc>
            </a:pPr>
            <a:endParaRPr lang="en-US" sz="2400" b="1" dirty="0" smtClean="0"/>
          </a:p>
        </p:txBody>
      </p:sp>
      <p:sp>
        <p:nvSpPr>
          <p:cNvPr id="4" name="Text Box 14"/>
          <p:cNvSpPr txBox="1">
            <a:spLocks noChangeArrowheads="1"/>
          </p:cNvSpPr>
          <p:nvPr/>
        </p:nvSpPr>
        <p:spPr bwMode="auto">
          <a:xfrm>
            <a:off x="5562600" y="2185839"/>
            <a:ext cx="1314591" cy="461665"/>
          </a:xfrm>
          <a:prstGeom prst="rect">
            <a:avLst/>
          </a:prstGeom>
          <a:noFill/>
          <a:ln w="28575">
            <a:solidFill>
              <a:schemeClr val="accent1"/>
            </a:solidFill>
            <a:miter lim="800000"/>
            <a:headEnd/>
            <a:tailEnd/>
          </a:ln>
          <a:effectLst/>
        </p:spPr>
        <p:txBody>
          <a:bodyPr wrap="none">
            <a:spAutoFit/>
          </a:bodyPr>
          <a:lstStyle/>
          <a:p>
            <a:r>
              <a:rPr lang="en-US" sz="2400" b="1" dirty="0" smtClean="0">
                <a:latin typeface="Trebuchet MS" panose="020B0603020202020204" pitchFamily="34" charset="0"/>
              </a:rPr>
              <a:t>87% </a:t>
            </a:r>
            <a:r>
              <a:rPr lang="en-US" sz="2400" b="1" dirty="0">
                <a:latin typeface="Trebuchet MS" panose="020B0603020202020204" pitchFamily="34" charset="0"/>
              </a:rPr>
              <a:t>Yes</a:t>
            </a:r>
          </a:p>
        </p:txBody>
      </p:sp>
      <p:sp>
        <p:nvSpPr>
          <p:cNvPr id="5" name="Text Box 15"/>
          <p:cNvSpPr txBox="1">
            <a:spLocks noChangeArrowheads="1"/>
          </p:cNvSpPr>
          <p:nvPr/>
        </p:nvSpPr>
        <p:spPr bwMode="auto">
          <a:xfrm>
            <a:off x="5562600" y="3073549"/>
            <a:ext cx="1314591" cy="461665"/>
          </a:xfrm>
          <a:prstGeom prst="rect">
            <a:avLst/>
          </a:prstGeom>
          <a:noFill/>
          <a:ln w="28575">
            <a:solidFill>
              <a:schemeClr val="accent1"/>
            </a:solidFill>
            <a:miter lim="800000"/>
            <a:headEnd/>
            <a:tailEnd/>
          </a:ln>
          <a:effectLst/>
        </p:spPr>
        <p:txBody>
          <a:bodyPr wrap="none">
            <a:spAutoFit/>
          </a:bodyPr>
          <a:lstStyle/>
          <a:p>
            <a:r>
              <a:rPr lang="en-US" sz="2400" b="1" dirty="0" smtClean="0">
                <a:latin typeface="Trebuchet MS" panose="020B0603020202020204" pitchFamily="34" charset="0"/>
              </a:rPr>
              <a:t>82% </a:t>
            </a:r>
            <a:r>
              <a:rPr lang="en-US" sz="2400" b="1" dirty="0">
                <a:latin typeface="Trebuchet MS" panose="020B0603020202020204" pitchFamily="34" charset="0"/>
              </a:rPr>
              <a:t>Yes</a:t>
            </a:r>
          </a:p>
        </p:txBody>
      </p:sp>
      <p:sp>
        <p:nvSpPr>
          <p:cNvPr id="6" name="Text Box 16"/>
          <p:cNvSpPr txBox="1">
            <a:spLocks noChangeArrowheads="1"/>
          </p:cNvSpPr>
          <p:nvPr/>
        </p:nvSpPr>
        <p:spPr bwMode="auto">
          <a:xfrm>
            <a:off x="5562600" y="3933825"/>
            <a:ext cx="1980029" cy="461665"/>
          </a:xfrm>
          <a:prstGeom prst="rect">
            <a:avLst/>
          </a:prstGeom>
          <a:noFill/>
          <a:ln w="28575">
            <a:solidFill>
              <a:schemeClr val="accent1"/>
            </a:solidFill>
            <a:miter lim="800000"/>
            <a:headEnd/>
            <a:tailEnd/>
          </a:ln>
          <a:effectLst/>
        </p:spPr>
        <p:txBody>
          <a:bodyPr wrap="none">
            <a:spAutoFit/>
          </a:bodyPr>
          <a:lstStyle/>
          <a:p>
            <a:r>
              <a:rPr lang="en-US" sz="2400" b="1" dirty="0" smtClean="0">
                <a:latin typeface="Trebuchet MS" panose="020B0603020202020204" pitchFamily="34" charset="0"/>
              </a:rPr>
              <a:t>59% </a:t>
            </a:r>
            <a:r>
              <a:rPr lang="en-US" sz="2400" b="1" dirty="0">
                <a:latin typeface="Trebuchet MS" panose="020B0603020202020204" pitchFamily="34" charset="0"/>
              </a:rPr>
              <a:t>Finance</a:t>
            </a:r>
          </a:p>
        </p:txBody>
      </p:sp>
      <p:sp>
        <p:nvSpPr>
          <p:cNvPr id="7" name="Text Box 17"/>
          <p:cNvSpPr txBox="1">
            <a:spLocks noChangeArrowheads="1"/>
          </p:cNvSpPr>
          <p:nvPr/>
        </p:nvSpPr>
        <p:spPr bwMode="auto">
          <a:xfrm>
            <a:off x="5562600" y="4695825"/>
            <a:ext cx="2148345" cy="461665"/>
          </a:xfrm>
          <a:prstGeom prst="rect">
            <a:avLst/>
          </a:prstGeom>
          <a:noFill/>
          <a:ln w="28575">
            <a:solidFill>
              <a:schemeClr val="accent1"/>
            </a:solidFill>
            <a:miter lim="800000"/>
            <a:headEnd/>
            <a:tailEnd/>
          </a:ln>
          <a:effectLst/>
        </p:spPr>
        <p:txBody>
          <a:bodyPr wrap="none">
            <a:spAutoFit/>
          </a:bodyPr>
          <a:lstStyle/>
          <a:p>
            <a:r>
              <a:rPr lang="en-US" sz="2400" b="1" dirty="0" smtClean="0">
                <a:latin typeface="Trebuchet MS" panose="020B0603020202020204" pitchFamily="34" charset="0"/>
              </a:rPr>
              <a:t>70% </a:t>
            </a:r>
            <a:r>
              <a:rPr lang="en-US" sz="2400" b="1" dirty="0">
                <a:latin typeface="Trebuchet MS" panose="020B0603020202020204" pitchFamily="34" charset="0"/>
              </a:rPr>
              <a:t>Centrally</a:t>
            </a:r>
          </a:p>
        </p:txBody>
      </p:sp>
      <p:sp>
        <p:nvSpPr>
          <p:cNvPr id="8" name="Text Box 18"/>
          <p:cNvSpPr txBox="1">
            <a:spLocks noChangeArrowheads="1"/>
          </p:cNvSpPr>
          <p:nvPr/>
        </p:nvSpPr>
        <p:spPr bwMode="auto">
          <a:xfrm>
            <a:off x="5562600" y="1514327"/>
            <a:ext cx="1314591" cy="461665"/>
          </a:xfrm>
          <a:prstGeom prst="rect">
            <a:avLst/>
          </a:prstGeom>
          <a:noFill/>
          <a:ln w="28575">
            <a:solidFill>
              <a:schemeClr val="accent1"/>
            </a:solidFill>
            <a:miter lim="800000"/>
            <a:headEnd/>
            <a:tailEnd/>
          </a:ln>
          <a:effectLst/>
        </p:spPr>
        <p:txBody>
          <a:bodyPr wrap="none">
            <a:spAutoFit/>
          </a:bodyPr>
          <a:lstStyle/>
          <a:p>
            <a:r>
              <a:rPr lang="en-US" sz="2400" b="1" dirty="0" smtClean="0">
                <a:latin typeface="Trebuchet MS" panose="020B0603020202020204" pitchFamily="34" charset="0"/>
              </a:rPr>
              <a:t>45% </a:t>
            </a:r>
            <a:r>
              <a:rPr lang="en-US" sz="2400" b="1" dirty="0">
                <a:latin typeface="Trebuchet MS" panose="020B0603020202020204" pitchFamily="34" charset="0"/>
              </a:rPr>
              <a:t>Yes</a:t>
            </a:r>
          </a:p>
        </p:txBody>
      </p:sp>
      <p:sp>
        <p:nvSpPr>
          <p:cNvPr id="9" name="Text Box 19"/>
          <p:cNvSpPr txBox="1">
            <a:spLocks noChangeArrowheads="1"/>
          </p:cNvSpPr>
          <p:nvPr/>
        </p:nvSpPr>
        <p:spPr bwMode="auto">
          <a:xfrm>
            <a:off x="457200" y="5915025"/>
            <a:ext cx="3811428" cy="307777"/>
          </a:xfrm>
          <a:prstGeom prst="rect">
            <a:avLst/>
          </a:prstGeom>
          <a:noFill/>
          <a:ln w="9525">
            <a:noFill/>
            <a:miter lim="800000"/>
            <a:headEnd/>
            <a:tailEnd/>
          </a:ln>
          <a:effectLst/>
        </p:spPr>
        <p:txBody>
          <a:bodyPr wrap="none">
            <a:spAutoFit/>
          </a:bodyPr>
          <a:lstStyle/>
          <a:p>
            <a:r>
              <a:rPr lang="en-US" sz="1400" dirty="0" smtClean="0">
                <a:latin typeface="Trebuchet MS" panose="020B0603020202020204" pitchFamily="34" charset="0"/>
              </a:rPr>
              <a:t>Source: Treasury </a:t>
            </a:r>
            <a:r>
              <a:rPr lang="en-US" sz="1400" dirty="0">
                <a:latin typeface="Trebuchet MS" panose="020B0603020202020204" pitchFamily="34" charset="0"/>
              </a:rPr>
              <a:t>Institute PCI Workshop </a:t>
            </a:r>
            <a:r>
              <a:rPr lang="en-US" sz="1400" dirty="0" smtClean="0">
                <a:latin typeface="Trebuchet MS" panose="020B0603020202020204" pitchFamily="34" charset="0"/>
              </a:rPr>
              <a:t>2015</a:t>
            </a:r>
            <a:endParaRPr lang="en-US" sz="1400" dirty="0">
              <a:latin typeface="Trebuchet MS" panose="020B0603020202020204" pitchFamily="34" charset="0"/>
            </a:endParaRPr>
          </a:p>
        </p:txBody>
      </p:sp>
      <p:sp>
        <p:nvSpPr>
          <p:cNvPr id="10" name="Text Box 20"/>
          <p:cNvSpPr txBox="1">
            <a:spLocks noChangeArrowheads="1"/>
          </p:cNvSpPr>
          <p:nvPr/>
        </p:nvSpPr>
        <p:spPr bwMode="auto">
          <a:xfrm>
            <a:off x="7540625" y="1557338"/>
            <a:ext cx="1133452" cy="461665"/>
          </a:xfrm>
          <a:prstGeom prst="rect">
            <a:avLst/>
          </a:prstGeom>
          <a:noFill/>
          <a:ln w="28575">
            <a:solidFill>
              <a:srgbClr val="FF0000"/>
            </a:solidFill>
            <a:miter lim="800000"/>
            <a:headEnd/>
            <a:tailEnd/>
          </a:ln>
          <a:effectLst/>
        </p:spPr>
        <p:txBody>
          <a:bodyPr wrap="none">
            <a:spAutoFit/>
          </a:bodyPr>
          <a:lstStyle/>
          <a:p>
            <a:r>
              <a:rPr lang="en-US" sz="2400" b="1" dirty="0" smtClean="0">
                <a:latin typeface="Trebuchet MS" panose="020B0603020202020204" pitchFamily="34" charset="0"/>
              </a:rPr>
              <a:t>2% </a:t>
            </a:r>
            <a:r>
              <a:rPr lang="en-US" sz="2400" b="1" dirty="0">
                <a:latin typeface="Trebuchet MS" panose="020B0603020202020204" pitchFamily="34" charset="0"/>
              </a:rPr>
              <a:t>Yes</a:t>
            </a:r>
          </a:p>
        </p:txBody>
      </p:sp>
    </p:spTree>
    <p:extLst>
      <p:ext uri="{BB962C8B-B14F-4D97-AF65-F5344CB8AC3E}">
        <p14:creationId xmlns:p14="http://schemas.microsoft.com/office/powerpoint/2010/main" val="383492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PCI Compliance So Difficult?</a:t>
            </a:r>
            <a:endParaRPr lang="en-US"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2667000" y="1676400"/>
            <a:ext cx="3352800" cy="2556363"/>
          </a:xfrm>
          <a:prstGeom prst="rect">
            <a:avLst/>
          </a:prstGeom>
        </p:spPr>
      </p:pic>
    </p:spTree>
    <p:extLst>
      <p:ext uri="{BB962C8B-B14F-4D97-AF65-F5344CB8AC3E}">
        <p14:creationId xmlns:p14="http://schemas.microsoft.com/office/powerpoint/2010/main" val="225334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Colleges Campuses Are Like Cities…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417638"/>
            <a:ext cx="6722198" cy="4526280"/>
          </a:xfrm>
          <a:prstGeom prst="rect">
            <a:avLst/>
          </a:prstGeom>
        </p:spPr>
      </p:pic>
    </p:spTree>
    <p:extLst>
      <p:ext uri="{BB962C8B-B14F-4D97-AF65-F5344CB8AC3E}">
        <p14:creationId xmlns:p14="http://schemas.microsoft.com/office/powerpoint/2010/main" val="31777053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Like This…</a:t>
            </a:r>
            <a:endParaRPr lang="en-US" dirty="0"/>
          </a:p>
        </p:txBody>
      </p:sp>
      <p:pic>
        <p:nvPicPr>
          <p:cNvPr id="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765" y="2286000"/>
            <a:ext cx="5263637"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321452" y="1905000"/>
            <a:ext cx="3140558" cy="4247317"/>
          </a:xfrm>
          <a:prstGeom prst="rect">
            <a:avLst/>
          </a:prstGeom>
        </p:spPr>
        <p:txBody>
          <a:bodyPr wrap="square">
            <a:spAutoFit/>
          </a:bodyPr>
          <a:lstStyle/>
          <a:p>
            <a:pPr marL="342900" marR="0" lvl="0" indent="-342900">
              <a:spcBef>
                <a:spcPts val="0"/>
              </a:spcBef>
              <a:spcAft>
                <a:spcPts val="0"/>
              </a:spcAft>
              <a:buClr>
                <a:srgbClr val="FF0000"/>
              </a:buClr>
              <a:buFont typeface="+mj-lt"/>
              <a:buAutoNum type="arabicPeriod"/>
            </a:pPr>
            <a:r>
              <a:rPr lang="en-US" dirty="0">
                <a:latin typeface="Calibri" panose="020F0502020204030204" pitchFamily="34" charset="0"/>
                <a:ea typeface="Times New Roman" panose="02020603050405020304" pitchFamily="18" charset="0"/>
                <a:cs typeface="Times New Roman" panose="02020603050405020304" pitchFamily="18" charset="0"/>
              </a:rPr>
              <a:t>Athletics – ticketing and concessions</a:t>
            </a:r>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FF0000"/>
              </a:buClr>
              <a:buFont typeface="+mj-lt"/>
              <a:buAutoNum type="arabicPeriod"/>
            </a:pPr>
            <a:r>
              <a:rPr lang="en-US" dirty="0">
                <a:latin typeface="Calibri" panose="020F0502020204030204" pitchFamily="34" charset="0"/>
                <a:ea typeface="Times New Roman" panose="02020603050405020304" pitchFamily="18" charset="0"/>
                <a:cs typeface="Times New Roman" panose="02020603050405020304" pitchFamily="18" charset="0"/>
              </a:rPr>
              <a:t>Performing Arts</a:t>
            </a:r>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FF0000"/>
              </a:buClr>
              <a:buFont typeface="+mj-lt"/>
              <a:buAutoNum type="arabicPeriod"/>
            </a:pPr>
            <a:r>
              <a:rPr lang="en-US" dirty="0">
                <a:latin typeface="Calibri" panose="020F0502020204030204" pitchFamily="34" charset="0"/>
                <a:ea typeface="Times New Roman" panose="02020603050405020304" pitchFamily="18" charset="0"/>
                <a:cs typeface="Times New Roman" panose="02020603050405020304" pitchFamily="18" charset="0"/>
              </a:rPr>
              <a:t>Business Office / Bursars</a:t>
            </a:r>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FF0000"/>
              </a:buClr>
              <a:buFont typeface="+mj-lt"/>
              <a:buAutoNum type="arabicPeriod"/>
            </a:pPr>
            <a:r>
              <a:rPr lang="en-US" dirty="0">
                <a:latin typeface="Calibri" panose="020F0502020204030204" pitchFamily="34" charset="0"/>
                <a:ea typeface="Times New Roman" panose="02020603050405020304" pitchFamily="18" charset="0"/>
                <a:cs typeface="Times New Roman" panose="02020603050405020304" pitchFamily="18" charset="0"/>
              </a:rPr>
              <a:t>Library – fines and copying fees</a:t>
            </a:r>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FF0000"/>
              </a:buClr>
              <a:buFont typeface="+mj-lt"/>
              <a:buAutoNum type="arabicPeriod"/>
            </a:pPr>
            <a:r>
              <a:rPr lang="en-US" dirty="0">
                <a:latin typeface="Calibri" panose="020F0502020204030204" pitchFamily="34" charset="0"/>
                <a:ea typeface="Times New Roman" panose="02020603050405020304" pitchFamily="18" charset="0"/>
                <a:cs typeface="Times New Roman" panose="02020603050405020304" pitchFamily="18" charset="0"/>
              </a:rPr>
              <a:t>DVD rental vending</a:t>
            </a:r>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FF0000"/>
              </a:buClr>
              <a:buFont typeface="+mj-lt"/>
              <a:buAutoNum type="arabicPeriod"/>
            </a:pPr>
            <a:r>
              <a:rPr lang="en-US" dirty="0">
                <a:latin typeface="Calibri" panose="020F0502020204030204" pitchFamily="34" charset="0"/>
                <a:ea typeface="Times New Roman" panose="02020603050405020304" pitchFamily="18" charset="0"/>
                <a:cs typeface="Times New Roman" panose="02020603050405020304" pitchFamily="18" charset="0"/>
              </a:rPr>
              <a:t>Campus Safety Office (parking fees and fines)</a:t>
            </a:r>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FF0000"/>
              </a:buClr>
              <a:buFont typeface="+mj-lt"/>
              <a:buAutoNum type="arabicPeriod"/>
            </a:pPr>
            <a:r>
              <a:rPr lang="en-US" dirty="0">
                <a:latin typeface="Calibri" panose="020F0502020204030204" pitchFamily="34" charset="0"/>
                <a:ea typeface="Times New Roman" panose="02020603050405020304" pitchFamily="18" charset="0"/>
                <a:cs typeface="Times New Roman" panose="02020603050405020304" pitchFamily="18" charset="0"/>
              </a:rPr>
              <a:t>Dining</a:t>
            </a:r>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FF0000"/>
              </a:buClr>
              <a:buFont typeface="+mj-lt"/>
              <a:buAutoNum type="arabicPeriod"/>
            </a:pPr>
            <a:r>
              <a:rPr lang="en-US" dirty="0" smtClean="0">
                <a:latin typeface="Calibri" panose="020F0502020204030204" pitchFamily="34" charset="0"/>
                <a:ea typeface="Times New Roman" panose="02020603050405020304" pitchFamily="18" charset="0"/>
                <a:cs typeface="Times New Roman" panose="02020603050405020304" pitchFamily="18" charset="0"/>
              </a:rPr>
              <a:t>Book </a:t>
            </a:r>
            <a:r>
              <a:rPr lang="en-US" dirty="0">
                <a:latin typeface="Calibri" panose="020F0502020204030204" pitchFamily="34" charset="0"/>
                <a:ea typeface="Times New Roman" panose="02020603050405020304" pitchFamily="18" charset="0"/>
                <a:cs typeface="Times New Roman" panose="02020603050405020304" pitchFamily="18" charset="0"/>
              </a:rPr>
              <a:t>Store</a:t>
            </a:r>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FF0000"/>
              </a:buClr>
              <a:buFont typeface="+mj-lt"/>
              <a:buAutoNum type="arabicPeriod"/>
            </a:pPr>
            <a:r>
              <a:rPr lang="en-US" dirty="0">
                <a:latin typeface="Calibri" panose="020F0502020204030204" pitchFamily="34" charset="0"/>
                <a:ea typeface="Times New Roman" panose="02020603050405020304" pitchFamily="18" charset="0"/>
                <a:cs typeface="Times New Roman" panose="02020603050405020304" pitchFamily="18" charset="0"/>
              </a:rPr>
              <a:t>Student Center (student activity fees, student newspaper advertising, food courts)</a:t>
            </a:r>
            <a:endParaRPr lang="en-US" sz="140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652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PCI Compliance Myths</a:t>
            </a:r>
            <a:endParaRPr lang="en-US" dirty="0"/>
          </a:p>
        </p:txBody>
      </p:sp>
      <p:sp>
        <p:nvSpPr>
          <p:cNvPr id="3" name="Rectangle 2"/>
          <p:cNvSpPr/>
          <p:nvPr/>
        </p:nvSpPr>
        <p:spPr>
          <a:xfrm>
            <a:off x="800100" y="1440498"/>
            <a:ext cx="7543800" cy="4093428"/>
          </a:xfrm>
          <a:prstGeom prst="rect">
            <a:avLst/>
          </a:prstGeom>
        </p:spPr>
        <p:txBody>
          <a:bodyPr wrap="square">
            <a:spAutoFit/>
          </a:bodyPr>
          <a:lstStyle/>
          <a:p>
            <a:pPr marL="342900" marR="0" lvl="0" indent="-342900" algn="just">
              <a:spcBef>
                <a:spcPts val="0"/>
              </a:spcBef>
              <a:spcAft>
                <a:spcPts val="0"/>
              </a:spcAft>
              <a:buClr>
                <a:srgbClr val="FF0000"/>
              </a:buClr>
              <a:buSzPct val="100000"/>
              <a:buFont typeface="Wingdings" panose="05000000000000000000" pitchFamily="2" charset="2"/>
              <a:buChar char="q"/>
            </a:pPr>
            <a:r>
              <a:rPr lang="en-US" sz="2000" dirty="0">
                <a:latin typeface="Calibri" panose="020F0502020204030204" pitchFamily="34" charset="0"/>
                <a:ea typeface="Times New Roman" panose="02020603050405020304" pitchFamily="18" charset="0"/>
                <a:cs typeface="Times New Roman" panose="02020603050405020304" pitchFamily="18" charset="0"/>
              </a:rPr>
              <a:t>“PCI compliance is just another </a:t>
            </a:r>
            <a:r>
              <a:rPr lang="en-US" sz="2000" dirty="0" smtClean="0">
                <a:latin typeface="Calibri" panose="020F0502020204030204" pitchFamily="34" charset="0"/>
                <a:ea typeface="Times New Roman" panose="02020603050405020304" pitchFamily="18" charset="0"/>
                <a:cs typeface="Times New Roman" panose="02020603050405020304" pitchFamily="18" charset="0"/>
              </a:rPr>
              <a:t>IT project</a:t>
            </a:r>
            <a:r>
              <a:rPr lang="en-US" sz="2000" dirty="0">
                <a:latin typeface="Calibri" panose="020F0502020204030204" pitchFamily="34" charset="0"/>
                <a:ea typeface="Times New Roman" panose="02020603050405020304" pitchFamily="18" charset="0"/>
                <a:cs typeface="Times New Roman" panose="02020603050405020304" pitchFamily="18" charset="0"/>
              </a:rPr>
              <a:t>.”</a:t>
            </a:r>
            <a:endParaRPr lang="en-US" sz="2000" dirty="0">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Clr>
                <a:srgbClr val="FF0000"/>
              </a:buClr>
              <a:buSzPct val="100000"/>
              <a:buFont typeface="Wingdings" panose="05000000000000000000" pitchFamily="2" charset="2"/>
              <a:buChar char="q"/>
            </a:pPr>
            <a:r>
              <a:rPr lang="en-US" sz="2000" dirty="0">
                <a:latin typeface="Calibri" panose="020F0502020204030204" pitchFamily="34" charset="0"/>
                <a:ea typeface="Times New Roman" panose="02020603050405020304" pitchFamily="18" charset="0"/>
                <a:cs typeface="Times New Roman" panose="02020603050405020304" pitchFamily="18" charset="0"/>
              </a:rPr>
              <a:t>“The PCI DSS is only a recommendation and not a requirement.”</a:t>
            </a:r>
            <a:endParaRPr lang="en-US" sz="2000" dirty="0">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Clr>
                <a:srgbClr val="FF0000"/>
              </a:buClr>
              <a:buSzPct val="100000"/>
              <a:buFont typeface="Wingdings" panose="05000000000000000000" pitchFamily="2" charset="2"/>
              <a:buChar char="q"/>
            </a:pPr>
            <a:r>
              <a:rPr lang="en-US" sz="2000" dirty="0">
                <a:latin typeface="Calibri" panose="020F0502020204030204" pitchFamily="34" charset="0"/>
                <a:ea typeface="Times New Roman" panose="02020603050405020304" pitchFamily="18" charset="0"/>
                <a:cs typeface="Times New Roman" panose="02020603050405020304" pitchFamily="18" charset="0"/>
              </a:rPr>
              <a:t>“We don’t process a large number of credit cards, so we don’t have to be compliant.”</a:t>
            </a:r>
            <a:endParaRPr lang="en-US" sz="2000" dirty="0">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Clr>
                <a:srgbClr val="FF0000"/>
              </a:buClr>
              <a:buSzPct val="100000"/>
              <a:buFont typeface="Wingdings" panose="05000000000000000000" pitchFamily="2" charset="2"/>
              <a:buChar char="q"/>
            </a:pPr>
            <a:r>
              <a:rPr lang="en-US" sz="2000" dirty="0">
                <a:latin typeface="Calibri" panose="020F0502020204030204" pitchFamily="34" charset="0"/>
                <a:ea typeface="Times New Roman" panose="02020603050405020304" pitchFamily="18" charset="0"/>
                <a:cs typeface="Times New Roman" panose="02020603050405020304" pitchFamily="18" charset="0"/>
              </a:rPr>
              <a:t>“We’ve outsourced our card processing, so we are PCI compliant.”</a:t>
            </a:r>
            <a:endParaRPr lang="en-US" sz="2000" dirty="0">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Clr>
                <a:srgbClr val="FF0000"/>
              </a:buClr>
              <a:buSzPct val="100000"/>
              <a:buFont typeface="Wingdings" panose="05000000000000000000" pitchFamily="2" charset="2"/>
              <a:buChar char="q"/>
            </a:pPr>
            <a:r>
              <a:rPr lang="en-US" sz="2000" dirty="0">
                <a:latin typeface="Calibri" panose="020F0502020204030204" pitchFamily="34" charset="0"/>
                <a:ea typeface="Times New Roman" panose="02020603050405020304" pitchFamily="18" charset="0"/>
                <a:cs typeface="Times New Roman" panose="02020603050405020304" pitchFamily="18" charset="0"/>
              </a:rPr>
              <a:t>“PCI only applies to ecommerce.”</a:t>
            </a:r>
            <a:endParaRPr lang="en-US" sz="2000" dirty="0">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Clr>
                <a:srgbClr val="FF0000"/>
              </a:buClr>
              <a:buSzPct val="100000"/>
              <a:buFont typeface="Wingdings" panose="05000000000000000000" pitchFamily="2" charset="2"/>
              <a:buChar char="q"/>
            </a:pPr>
            <a:r>
              <a:rPr lang="en-US" sz="2000" dirty="0">
                <a:latin typeface="Calibri" panose="020F0502020204030204" pitchFamily="34" charset="0"/>
                <a:ea typeface="Times New Roman" panose="02020603050405020304" pitchFamily="18" charset="0"/>
                <a:cs typeface="Times New Roman" panose="02020603050405020304" pitchFamily="18" charset="0"/>
              </a:rPr>
              <a:t>“The PCI DSS is unreasonable with inflexible requirements.”</a:t>
            </a:r>
            <a:endParaRPr lang="en-US" sz="2000" dirty="0">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Clr>
                <a:srgbClr val="FF0000"/>
              </a:buClr>
              <a:buSzPct val="100000"/>
              <a:buFont typeface="Wingdings" panose="05000000000000000000" pitchFamily="2" charset="2"/>
              <a:buChar char="q"/>
            </a:pPr>
            <a:r>
              <a:rPr lang="en-US" sz="2000" dirty="0">
                <a:latin typeface="Calibri" panose="020F0502020204030204" pitchFamily="34" charset="0"/>
                <a:ea typeface="Times New Roman" panose="02020603050405020304" pitchFamily="18" charset="0"/>
                <a:cs typeface="Times New Roman" panose="02020603050405020304" pitchFamily="18" charset="0"/>
              </a:rPr>
              <a:t>“We use a PA-DSS certified application so we are compliant.”</a:t>
            </a:r>
            <a:endParaRPr lang="en-US" sz="2000" dirty="0">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Clr>
                <a:srgbClr val="FF0000"/>
              </a:buClr>
              <a:buSzPct val="100000"/>
              <a:buFont typeface="Wingdings" panose="05000000000000000000" pitchFamily="2" charset="2"/>
              <a:buChar char="q"/>
            </a:pPr>
            <a:r>
              <a:rPr lang="en-US" sz="2000" dirty="0">
                <a:latin typeface="Calibri" panose="020F0502020204030204" pitchFamily="34" charset="0"/>
                <a:ea typeface="Times New Roman" panose="02020603050405020304" pitchFamily="18" charset="0"/>
                <a:cs typeface="Times New Roman" panose="02020603050405020304" pitchFamily="18" charset="0"/>
              </a:rPr>
              <a:t>“Since we don’t store credit card information, we don’t have to be PCI compliant.”</a:t>
            </a:r>
            <a:endParaRPr lang="en-US" sz="2000" dirty="0">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Clr>
                <a:srgbClr val="FF0000"/>
              </a:buClr>
              <a:buSzPct val="100000"/>
              <a:buFont typeface="Wingdings" panose="05000000000000000000" pitchFamily="2" charset="2"/>
              <a:buChar char="q"/>
            </a:pPr>
            <a:r>
              <a:rPr lang="en-US" sz="2000" dirty="0">
                <a:latin typeface="Calibri" panose="020F0502020204030204" pitchFamily="34" charset="0"/>
                <a:ea typeface="Times New Roman" panose="02020603050405020304" pitchFamily="18" charset="0"/>
                <a:cs typeface="Times New Roman" panose="02020603050405020304" pitchFamily="18" charset="0"/>
              </a:rPr>
              <a:t>“We use a certified card processor, therefore we don’t have to be PCI compliant.”</a:t>
            </a:r>
            <a:endParaRPr lang="en-US" sz="2000" dirty="0">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Clr>
                <a:srgbClr val="FF0000"/>
              </a:buClr>
              <a:buSzPct val="100000"/>
              <a:buFont typeface="Wingdings" panose="05000000000000000000" pitchFamily="2" charset="2"/>
              <a:buChar char="q"/>
            </a:pPr>
            <a:r>
              <a:rPr lang="en-US" sz="2000" dirty="0">
                <a:latin typeface="Calibri" panose="020F0502020204030204" pitchFamily="34" charset="0"/>
                <a:ea typeface="Times New Roman" panose="02020603050405020304" pitchFamily="18" charset="0"/>
                <a:cs typeface="Times New Roman" panose="02020603050405020304" pitchFamily="18" charset="0"/>
              </a:rPr>
              <a:t>“Passing an ASV scan means we are PCI compliant.”</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70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1295400"/>
            <a:ext cx="9144000" cy="4572000"/>
          </a:xfrm>
          <a:prstGeom prst="rect">
            <a:avLst/>
          </a:prstGeom>
        </p:spPr>
      </p:pic>
      <p:sp>
        <p:nvSpPr>
          <p:cNvPr id="3" name="Title 2"/>
          <p:cNvSpPr>
            <a:spLocks noGrp="1"/>
          </p:cNvSpPr>
          <p:nvPr>
            <p:ph type="title"/>
          </p:nvPr>
        </p:nvSpPr>
        <p:spPr/>
        <p:txBody>
          <a:bodyPr/>
          <a:lstStyle/>
          <a:p>
            <a:pPr algn="l"/>
            <a:r>
              <a:rPr lang="en-US" dirty="0" smtClean="0"/>
              <a:t>PCI DSS Responsibility</a:t>
            </a:r>
            <a:endParaRPr lang="en-US" dirty="0"/>
          </a:p>
        </p:txBody>
      </p:sp>
      <p:grpSp>
        <p:nvGrpSpPr>
          <p:cNvPr id="5" name="Group 4"/>
          <p:cNvGrpSpPr/>
          <p:nvPr/>
        </p:nvGrpSpPr>
        <p:grpSpPr>
          <a:xfrm>
            <a:off x="381001" y="1371600"/>
            <a:ext cx="8534399" cy="4267200"/>
            <a:chOff x="381001" y="1371600"/>
            <a:chExt cx="8534399" cy="4267200"/>
          </a:xfrm>
        </p:grpSpPr>
        <p:grpSp>
          <p:nvGrpSpPr>
            <p:cNvPr id="2" name="Group 1"/>
            <p:cNvGrpSpPr/>
            <p:nvPr/>
          </p:nvGrpSpPr>
          <p:grpSpPr>
            <a:xfrm>
              <a:off x="6131092" y="1524000"/>
              <a:ext cx="2784308" cy="4114800"/>
              <a:chOff x="6131092" y="1524000"/>
              <a:chExt cx="2784308" cy="4114800"/>
            </a:xfrm>
          </p:grpSpPr>
          <p:sp>
            <p:nvSpPr>
              <p:cNvPr id="11" name="TextBox 10"/>
              <p:cNvSpPr txBox="1"/>
              <p:nvPr/>
            </p:nvSpPr>
            <p:spPr>
              <a:xfrm>
                <a:off x="6400800" y="4992469"/>
                <a:ext cx="2514600" cy="646331"/>
              </a:xfrm>
              <a:prstGeom prst="rect">
                <a:avLst/>
              </a:prstGeom>
              <a:noFill/>
            </p:spPr>
            <p:txBody>
              <a:bodyPr wrap="square" rtlCol="0">
                <a:spAutoFit/>
              </a:bodyPr>
              <a:lstStyle/>
              <a:p>
                <a:pPr algn="ctr"/>
                <a:r>
                  <a:rPr lang="en-US" b="1" dirty="0" smtClean="0">
                    <a:solidFill>
                      <a:srgbClr val="FF0000"/>
                    </a:solidFill>
                  </a:rPr>
                  <a:t>Merchant Agreements with Banks</a:t>
                </a:r>
                <a:endParaRPr lang="en-US" b="1" dirty="0">
                  <a:solidFill>
                    <a:srgbClr val="FF0000"/>
                  </a:solidFill>
                </a:endParaRPr>
              </a:p>
            </p:txBody>
          </p:sp>
          <p:sp>
            <p:nvSpPr>
              <p:cNvPr id="9" name="TextBox 8"/>
              <p:cNvSpPr txBox="1"/>
              <p:nvPr/>
            </p:nvSpPr>
            <p:spPr>
              <a:xfrm>
                <a:off x="6131092" y="1524000"/>
                <a:ext cx="2440092" cy="523220"/>
              </a:xfrm>
              <a:prstGeom prst="rect">
                <a:avLst/>
              </a:prstGeom>
              <a:noFill/>
            </p:spPr>
            <p:txBody>
              <a:bodyPr wrap="none" rtlCol="0">
                <a:spAutoFit/>
              </a:bodyPr>
              <a:lstStyle/>
              <a:p>
                <a:r>
                  <a:rPr lang="en-US" sz="2800" b="1" dirty="0" smtClean="0">
                    <a:solidFill>
                      <a:srgbClr val="FF0000"/>
                    </a:solidFill>
                  </a:rPr>
                  <a:t>Business Office</a:t>
                </a:r>
                <a:endParaRPr lang="en-US" sz="2800" b="1" dirty="0">
                  <a:solidFill>
                    <a:srgbClr val="FF0000"/>
                  </a:solidFill>
                </a:endParaRPr>
              </a:p>
            </p:txBody>
          </p:sp>
        </p:grpSp>
        <p:sp>
          <p:nvSpPr>
            <p:cNvPr id="10" name="TextBox 9"/>
            <p:cNvSpPr txBox="1"/>
            <p:nvPr/>
          </p:nvSpPr>
          <p:spPr>
            <a:xfrm>
              <a:off x="381001" y="1371600"/>
              <a:ext cx="2057399" cy="954107"/>
            </a:xfrm>
            <a:prstGeom prst="rect">
              <a:avLst/>
            </a:prstGeom>
            <a:noFill/>
          </p:spPr>
          <p:txBody>
            <a:bodyPr wrap="square" rtlCol="0">
              <a:spAutoFit/>
            </a:bodyPr>
            <a:lstStyle/>
            <a:p>
              <a:r>
                <a:rPr lang="en-US" sz="2800" b="1" dirty="0" smtClean="0"/>
                <a:t>Information Technology</a:t>
              </a:r>
              <a:endParaRPr lang="en-US" sz="2800" b="1" dirty="0"/>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04187">
            <a:off x="5418336" y="2805003"/>
            <a:ext cx="1181100" cy="800100"/>
          </a:xfrm>
          <a:prstGeom prst="rect">
            <a:avLst/>
          </a:prstGeom>
        </p:spPr>
      </p:pic>
    </p:spTree>
    <p:extLst>
      <p:ext uri="{BB962C8B-B14F-4D97-AF65-F5344CB8AC3E}">
        <p14:creationId xmlns:p14="http://schemas.microsoft.com/office/powerpoint/2010/main" val="383928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of the work…</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0"/>
            <a:ext cx="9144000" cy="4572000"/>
          </a:xfrm>
          <a:prstGeom prst="rect">
            <a:avLst/>
          </a:prstGeom>
        </p:spPr>
      </p:pic>
      <p:grpSp>
        <p:nvGrpSpPr>
          <p:cNvPr id="6" name="Group 5"/>
          <p:cNvGrpSpPr/>
          <p:nvPr/>
        </p:nvGrpSpPr>
        <p:grpSpPr>
          <a:xfrm>
            <a:off x="762000" y="1634490"/>
            <a:ext cx="7809184" cy="954107"/>
            <a:chOff x="762000" y="1634490"/>
            <a:chExt cx="7809184" cy="954107"/>
          </a:xfrm>
        </p:grpSpPr>
        <p:sp>
          <p:nvSpPr>
            <p:cNvPr id="4" name="TextBox 3"/>
            <p:cNvSpPr txBox="1"/>
            <p:nvPr/>
          </p:nvSpPr>
          <p:spPr>
            <a:xfrm>
              <a:off x="762000" y="1634490"/>
              <a:ext cx="2045927" cy="954107"/>
            </a:xfrm>
            <a:prstGeom prst="rect">
              <a:avLst/>
            </a:prstGeom>
            <a:noFill/>
          </p:spPr>
          <p:txBody>
            <a:bodyPr wrap="square" rtlCol="0">
              <a:spAutoFit/>
            </a:bodyPr>
            <a:lstStyle/>
            <a:p>
              <a:pPr algn="ctr"/>
              <a:r>
                <a:rPr lang="en-US" sz="2800" b="1" dirty="0" smtClean="0">
                  <a:solidFill>
                    <a:srgbClr val="FF0000"/>
                  </a:solidFill>
                </a:rPr>
                <a:t>Information Technology</a:t>
              </a:r>
              <a:endParaRPr lang="en-US" sz="2800" b="1" dirty="0">
                <a:solidFill>
                  <a:srgbClr val="FF0000"/>
                </a:solidFill>
              </a:endParaRPr>
            </a:p>
          </p:txBody>
        </p:sp>
        <p:sp>
          <p:nvSpPr>
            <p:cNvPr id="5" name="TextBox 4"/>
            <p:cNvSpPr txBox="1"/>
            <p:nvPr/>
          </p:nvSpPr>
          <p:spPr>
            <a:xfrm>
              <a:off x="6131092" y="1915180"/>
              <a:ext cx="2440092" cy="523220"/>
            </a:xfrm>
            <a:prstGeom prst="rect">
              <a:avLst/>
            </a:prstGeom>
            <a:noFill/>
          </p:spPr>
          <p:txBody>
            <a:bodyPr wrap="none" rtlCol="0">
              <a:spAutoFit/>
            </a:bodyPr>
            <a:lstStyle/>
            <a:p>
              <a:r>
                <a:rPr lang="en-US" sz="2800" b="1" dirty="0" smtClean="0"/>
                <a:t>Business Office</a:t>
              </a:r>
              <a:endParaRPr lang="en-US" sz="2800" b="1" dirty="0"/>
            </a:p>
          </p:txBody>
        </p:sp>
      </p:gr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22499">
            <a:off x="2395266" y="3116037"/>
            <a:ext cx="1181100" cy="800100"/>
          </a:xfrm>
          <a:prstGeom prst="rect">
            <a:avLst/>
          </a:prstGeom>
        </p:spPr>
      </p:pic>
    </p:spTree>
    <p:extLst>
      <p:ext uri="{BB962C8B-B14F-4D97-AF65-F5344CB8AC3E}">
        <p14:creationId xmlns:p14="http://schemas.microsoft.com/office/powerpoint/2010/main" val="115773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Preparation for Assessment</a:t>
            </a:r>
            <a:endParaRPr lang="en-US" dirty="0"/>
          </a:p>
        </p:txBody>
      </p:sp>
      <p:sp>
        <p:nvSpPr>
          <p:cNvPr id="4" name="Content Placeholder 3"/>
          <p:cNvSpPr>
            <a:spLocks noGrp="1"/>
          </p:cNvSpPr>
          <p:nvPr>
            <p:ph idx="1"/>
          </p:nvPr>
        </p:nvSpPr>
        <p:spPr/>
        <p:txBody>
          <a:bodyPr>
            <a:normAutofit/>
          </a:bodyPr>
          <a:lstStyle/>
          <a:p>
            <a:pPr>
              <a:buClr>
                <a:srgbClr val="FF0000"/>
              </a:buClr>
              <a:buSzPct val="100000"/>
              <a:buFont typeface="Wingdings" panose="05000000000000000000" pitchFamily="2" charset="2"/>
              <a:buChar char="q"/>
            </a:pPr>
            <a:r>
              <a:rPr lang="en-US" sz="2400" dirty="0" smtClean="0"/>
              <a:t>Is your campus compliant today?</a:t>
            </a:r>
          </a:p>
          <a:p>
            <a:pPr>
              <a:buClr>
                <a:srgbClr val="FF0000"/>
              </a:buClr>
              <a:buSzPct val="100000"/>
              <a:buFont typeface="Wingdings" panose="05000000000000000000" pitchFamily="2" charset="2"/>
              <a:buChar char="q"/>
            </a:pPr>
            <a:r>
              <a:rPr lang="en-US" sz="2400" dirty="0" smtClean="0"/>
              <a:t>Who owns “overall responsibility” for the PCI compliance program?</a:t>
            </a:r>
          </a:p>
          <a:p>
            <a:pPr>
              <a:buClr>
                <a:srgbClr val="FF0000"/>
              </a:buClr>
              <a:buSzPct val="100000"/>
              <a:buFont typeface="Wingdings" panose="05000000000000000000" pitchFamily="2" charset="2"/>
              <a:buChar char="q"/>
            </a:pPr>
            <a:r>
              <a:rPr lang="en-US" sz="2400" dirty="0" smtClean="0"/>
              <a:t>How is ongoing oversight accomplished?</a:t>
            </a:r>
          </a:p>
          <a:p>
            <a:pPr>
              <a:buClr>
                <a:srgbClr val="FF0000"/>
              </a:buClr>
              <a:buSzPct val="100000"/>
              <a:buFont typeface="Wingdings" panose="05000000000000000000" pitchFamily="2" charset="2"/>
              <a:buChar char="q"/>
            </a:pPr>
            <a:r>
              <a:rPr lang="en-US" sz="2400" dirty="0" smtClean="0"/>
              <a:t>Who has ownership of high level policies and procedures?</a:t>
            </a:r>
          </a:p>
          <a:p>
            <a:pPr>
              <a:buClr>
                <a:srgbClr val="FF0000"/>
              </a:buClr>
              <a:buSzPct val="100000"/>
              <a:buFont typeface="Wingdings" panose="05000000000000000000" pitchFamily="2" charset="2"/>
              <a:buChar char="q"/>
            </a:pPr>
            <a:r>
              <a:rPr lang="en-US" sz="2400" dirty="0" smtClean="0"/>
              <a:t>How is required training accomplished?</a:t>
            </a:r>
          </a:p>
          <a:p>
            <a:pPr>
              <a:buClr>
                <a:srgbClr val="FF0000"/>
              </a:buClr>
              <a:buSzPct val="100000"/>
              <a:buFont typeface="Wingdings" panose="05000000000000000000" pitchFamily="2" charset="2"/>
              <a:buChar char="q"/>
            </a:pPr>
            <a:r>
              <a:rPr lang="en-US" sz="2400" dirty="0" smtClean="0"/>
              <a:t>Who controls the technical functionality of your credit card environment?</a:t>
            </a:r>
          </a:p>
          <a:p>
            <a:pPr>
              <a:buClr>
                <a:srgbClr val="FF0000"/>
              </a:buClr>
              <a:buSzPct val="100000"/>
              <a:buFont typeface="Wingdings" panose="05000000000000000000" pitchFamily="2" charset="2"/>
              <a:buChar char="q"/>
            </a:pPr>
            <a:r>
              <a:rPr lang="en-US" sz="2400" dirty="0" smtClean="0"/>
              <a:t>Who are your third-party service providers?</a:t>
            </a:r>
            <a:endParaRPr lang="en-US" sz="2400" dirty="0"/>
          </a:p>
        </p:txBody>
      </p:sp>
    </p:spTree>
    <p:extLst>
      <p:ext uri="{BB962C8B-B14F-4D97-AF65-F5344CB8AC3E}">
        <p14:creationId xmlns:p14="http://schemas.microsoft.com/office/powerpoint/2010/main" val="328709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457200"/>
            <a:ext cx="2481770" cy="646331"/>
          </a:xfrm>
          <a:prstGeom prst="rect">
            <a:avLst/>
          </a:prstGeom>
          <a:noFill/>
        </p:spPr>
        <p:txBody>
          <a:bodyPr wrap="none" rtlCol="0">
            <a:spAutoFit/>
          </a:bodyPr>
          <a:lstStyle/>
          <a:p>
            <a:r>
              <a:rPr lang="en-US" sz="3600" dirty="0" smtClean="0"/>
              <a:t>July 2015…..</a:t>
            </a:r>
            <a:endParaRPr lang="en-US" sz="36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1219200"/>
            <a:ext cx="6705600" cy="5029200"/>
          </a:xfrm>
          <a:prstGeom prst="rect">
            <a:avLst/>
          </a:prstGeom>
        </p:spPr>
      </p:pic>
    </p:spTree>
    <p:extLst>
      <p:ext uri="{BB962C8B-B14F-4D97-AF65-F5344CB8AC3E}">
        <p14:creationId xmlns:p14="http://schemas.microsoft.com/office/powerpoint/2010/main" val="29488664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p:txBody>
          <a:bodyPr/>
          <a:lstStyle/>
          <a:p>
            <a:r>
              <a:rPr lang="en-US" dirty="0" smtClean="0"/>
              <a:t>Can I assess myself?</a:t>
            </a:r>
          </a:p>
        </p:txBody>
      </p:sp>
      <p:sp>
        <p:nvSpPr>
          <p:cNvPr id="417795" name="Rectangle 3"/>
          <p:cNvSpPr>
            <a:spLocks noGrp="1" noChangeArrowheads="1"/>
          </p:cNvSpPr>
          <p:nvPr>
            <p:ph type="body" idx="1"/>
          </p:nvPr>
        </p:nvSpPr>
        <p:spPr>
          <a:xfrm>
            <a:off x="457200" y="1752600"/>
            <a:ext cx="8153400" cy="4378325"/>
          </a:xfrm>
        </p:spPr>
        <p:txBody>
          <a:bodyPr/>
          <a:lstStyle/>
          <a:p>
            <a:r>
              <a:rPr lang="en-US" sz="2400" b="1" i="1" dirty="0" smtClean="0">
                <a:solidFill>
                  <a:srgbClr val="FF0000"/>
                </a:solidFill>
              </a:rPr>
              <a:t>Short answer:</a:t>
            </a:r>
            <a:r>
              <a:rPr lang="en-US" sz="2400" dirty="0" smtClean="0">
                <a:solidFill>
                  <a:srgbClr val="FF0000"/>
                </a:solidFill>
              </a:rPr>
              <a:t> </a:t>
            </a:r>
            <a:r>
              <a:rPr lang="en-US" sz="2400" dirty="0" smtClean="0"/>
              <a:t>Maybe (but you probably don’t want to)</a:t>
            </a:r>
          </a:p>
          <a:p>
            <a:pPr>
              <a:buFont typeface="Wingdings" pitchFamily="2" charset="2"/>
              <a:buNone/>
            </a:pPr>
            <a:endParaRPr lang="en-US" sz="2400" dirty="0" smtClean="0"/>
          </a:p>
          <a:p>
            <a:r>
              <a:rPr lang="en-US" sz="2400" b="1" i="1" dirty="0" smtClean="0">
                <a:solidFill>
                  <a:srgbClr val="FF0000"/>
                </a:solidFill>
              </a:rPr>
              <a:t>Long answer:</a:t>
            </a:r>
            <a:r>
              <a:rPr lang="en-US" sz="2400" dirty="0" smtClean="0">
                <a:solidFill>
                  <a:srgbClr val="FF0000"/>
                </a:solidFill>
              </a:rPr>
              <a:t> </a:t>
            </a:r>
            <a:r>
              <a:rPr lang="en-US" sz="2400" dirty="0" smtClean="0"/>
              <a:t>You can assess yourself, provided:</a:t>
            </a:r>
          </a:p>
          <a:p>
            <a:pPr lvl="1"/>
            <a:r>
              <a:rPr lang="en-US" sz="2400" dirty="0" smtClean="0"/>
              <a:t>You follow audit procedures</a:t>
            </a:r>
          </a:p>
          <a:p>
            <a:pPr lvl="1"/>
            <a:r>
              <a:rPr lang="en-US" sz="2400" dirty="0" smtClean="0"/>
              <a:t>Your acquirer agrees</a:t>
            </a:r>
          </a:p>
          <a:p>
            <a:pPr lvl="1"/>
            <a:r>
              <a:rPr lang="en-US" sz="2400" dirty="0" smtClean="0"/>
              <a:t>An approved officer (think President or CBO) signs on the “dotted line” (attesting to the veracity of the results)</a:t>
            </a:r>
          </a:p>
          <a:p>
            <a:pPr lvl="1"/>
            <a:r>
              <a:rPr lang="en-US" sz="2400" dirty="0" smtClean="0"/>
              <a:t>You’re absolutely sure you’re going to do it right</a:t>
            </a:r>
          </a:p>
        </p:txBody>
      </p:sp>
    </p:spTree>
    <p:extLst>
      <p:ext uri="{BB962C8B-B14F-4D97-AF65-F5344CB8AC3E}">
        <p14:creationId xmlns:p14="http://schemas.microsoft.com/office/powerpoint/2010/main" val="1850732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7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779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779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779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779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77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77" name="Rectangle 53"/>
          <p:cNvSpPr>
            <a:spLocks noGrp="1" noChangeArrowheads="1"/>
          </p:cNvSpPr>
          <p:nvPr>
            <p:ph type="title"/>
          </p:nvPr>
        </p:nvSpPr>
        <p:spPr/>
        <p:txBody>
          <a:bodyPr/>
          <a:lstStyle/>
          <a:p>
            <a:r>
              <a:rPr lang="en-US" sz="2800" dirty="0" smtClean="0"/>
              <a:t>PCI DSS: 6 Goals, 12 Requirements</a:t>
            </a:r>
          </a:p>
        </p:txBody>
      </p:sp>
      <p:sp>
        <p:nvSpPr>
          <p:cNvPr id="589829" name="Rectangle 5"/>
          <p:cNvSpPr>
            <a:spLocks noChangeArrowheads="1"/>
          </p:cNvSpPr>
          <p:nvPr/>
        </p:nvSpPr>
        <p:spPr bwMode="auto">
          <a:xfrm>
            <a:off x="762000" y="1101459"/>
            <a:ext cx="7772400" cy="4954587"/>
          </a:xfrm>
          <a:prstGeom prst="rect">
            <a:avLst/>
          </a:prstGeom>
          <a:gradFill rotWithShape="1">
            <a:gsLst>
              <a:gs pos="0">
                <a:srgbClr val="FFFFFF"/>
              </a:gs>
              <a:gs pos="100000">
                <a:schemeClr val="accent1"/>
              </a:gs>
            </a:gsLst>
            <a:lin ang="0" scaled="1"/>
          </a:gradFill>
          <a:ln w="9525">
            <a:noFill/>
            <a:miter lim="800000"/>
            <a:headEnd/>
            <a:tailEnd/>
          </a:ln>
          <a:effectLst/>
        </p:spPr>
        <p:txBody>
          <a:bodyPr wrap="none" lIns="91429" tIns="45714" rIns="91429" bIns="45714" anchor="ctr"/>
          <a:lstStyle/>
          <a:p>
            <a:endParaRPr lang="en-US" dirty="0"/>
          </a:p>
        </p:txBody>
      </p:sp>
      <p:graphicFrame>
        <p:nvGraphicFramePr>
          <p:cNvPr id="589854" name="Group 30"/>
          <p:cNvGraphicFramePr>
            <a:graphicFrameLocks noGrp="1"/>
          </p:cNvGraphicFramePr>
          <p:nvPr>
            <p:ph idx="1"/>
          </p:nvPr>
        </p:nvGraphicFramePr>
        <p:xfrm>
          <a:off x="762000" y="1676133"/>
          <a:ext cx="7772400" cy="4378326"/>
        </p:xfrm>
        <a:graphic>
          <a:graphicData uri="http://schemas.openxmlformats.org/drawingml/2006/table">
            <a:tbl>
              <a:tblPr/>
              <a:tblGrid>
                <a:gridCol w="2520950"/>
                <a:gridCol w="5251450"/>
              </a:tblGrid>
              <a:tr h="800100">
                <a:tc>
                  <a:txBody>
                    <a:bodyPr/>
                    <a:lstStyle/>
                    <a:p>
                      <a:pPr marL="282575" marR="0" lvl="0" indent="-282575" algn="l" defTabSz="914400" rtl="0" eaLnBrk="0" fontAlgn="base" latinLnBrk="0" hangingPunct="0">
                        <a:lnSpc>
                          <a:spcPct val="100000"/>
                        </a:lnSpc>
                        <a:spcBef>
                          <a:spcPct val="0"/>
                        </a:spcBef>
                        <a:spcAft>
                          <a:spcPct val="0"/>
                        </a:spcAft>
                        <a:buClrTx/>
                        <a:buSzTx/>
                        <a:buFontTx/>
                        <a:buAutoNum type="arabicPeriod"/>
                        <a:tabLst>
                          <a:tab pos="114300" algn="l"/>
                        </a:tabLst>
                      </a:pPr>
                      <a:r>
                        <a:rPr kumimoji="0" lang="en-US" sz="1200" b="1" i="0" u="none" strike="noStrike" cap="none" normalizeH="0" baseline="0" dirty="0" smtClean="0">
                          <a:ln>
                            <a:noFill/>
                          </a:ln>
                          <a:solidFill>
                            <a:schemeClr val="tx1"/>
                          </a:solidFill>
                          <a:effectLst/>
                          <a:latin typeface="Arial" charset="0"/>
                          <a:cs typeface="Times New Roman" pitchFamily="18" charset="0"/>
                        </a:rPr>
                        <a:t>Build and maintain a secure network</a:t>
                      </a:r>
                      <a:endParaRPr kumimoji="0" lang="en-US" sz="12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9A"/>
                    </a:solidFill>
                  </a:tcPr>
                </a:tc>
                <a:tc>
                  <a:txBody>
                    <a:bodyPr/>
                    <a:lstStyle/>
                    <a:p>
                      <a:pPr marL="233363" marR="0" lvl="0" indent="-233363" algn="l" defTabSz="914400" rtl="0" eaLnBrk="0" fontAlgn="base" latinLnBrk="0" hangingPunct="0">
                        <a:lnSpc>
                          <a:spcPct val="100000"/>
                        </a:lnSpc>
                        <a:spcBef>
                          <a:spcPct val="0"/>
                        </a:spcBef>
                        <a:spcAft>
                          <a:spcPct val="0"/>
                        </a:spcAft>
                        <a:buClrTx/>
                        <a:buSzTx/>
                        <a:buFontTx/>
                        <a:buAutoNum type="arabicPeriod"/>
                        <a:tabLst/>
                      </a:pPr>
                      <a:r>
                        <a:rPr kumimoji="0" lang="en-US" sz="1200" b="1" i="0" u="none" strike="noStrike" cap="none" normalizeH="0" baseline="0" dirty="0" smtClean="0">
                          <a:ln>
                            <a:noFill/>
                          </a:ln>
                          <a:solidFill>
                            <a:schemeClr val="tx1"/>
                          </a:solidFill>
                          <a:effectLst/>
                          <a:latin typeface="Arial" charset="0"/>
                          <a:cs typeface="Times New Roman" pitchFamily="18" charset="0"/>
                        </a:rPr>
                        <a:t>Install and maintain a firewall configuration to protect data </a:t>
                      </a:r>
                    </a:p>
                    <a:p>
                      <a:pPr marL="233363" marR="0" lvl="0" indent="-233363" algn="l" defTabSz="914400" rtl="0" eaLnBrk="0" fontAlgn="base" latinLnBrk="0" hangingPunct="0">
                        <a:lnSpc>
                          <a:spcPct val="100000"/>
                        </a:lnSpc>
                        <a:spcBef>
                          <a:spcPct val="0"/>
                        </a:spcBef>
                        <a:spcAft>
                          <a:spcPct val="0"/>
                        </a:spcAft>
                        <a:buClrTx/>
                        <a:buSzTx/>
                        <a:buFontTx/>
                        <a:buAutoNum type="arabicPeriod"/>
                        <a:tabLst/>
                      </a:pPr>
                      <a:r>
                        <a:rPr kumimoji="0" lang="en-US" sz="1200" b="1" i="0" u="none" strike="noStrike" cap="none" normalizeH="0" baseline="0" dirty="0" smtClean="0">
                          <a:ln>
                            <a:noFill/>
                          </a:ln>
                          <a:solidFill>
                            <a:schemeClr val="tx1"/>
                          </a:solidFill>
                          <a:effectLst/>
                          <a:latin typeface="Arial" charset="0"/>
                          <a:cs typeface="Times New Roman" pitchFamily="18" charset="0"/>
                        </a:rPr>
                        <a:t>Change vendor-supplied defaults for system passwords and other security parameters </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9A"/>
                    </a:solidFill>
                  </a:tcPr>
                </a:tc>
              </a:tr>
              <a:tr h="758825">
                <a:tc>
                  <a:txBody>
                    <a:bodyPr/>
                    <a:lstStyle/>
                    <a:p>
                      <a:pPr marL="282575" marR="0" lvl="0" indent="-282575" algn="l" defTabSz="914400" rtl="0" eaLnBrk="0" fontAlgn="base" latinLnBrk="0" hangingPunct="0">
                        <a:lnSpc>
                          <a:spcPct val="100000"/>
                        </a:lnSpc>
                        <a:spcBef>
                          <a:spcPct val="0"/>
                        </a:spcBef>
                        <a:spcAft>
                          <a:spcPct val="0"/>
                        </a:spcAft>
                        <a:buClrTx/>
                        <a:buSzTx/>
                        <a:buFontTx/>
                        <a:buAutoNum type="arabicPeriod" startAt="2"/>
                        <a:tabLst/>
                      </a:pPr>
                      <a:r>
                        <a:rPr kumimoji="0" lang="en-US" sz="1200" b="1" i="0" u="none" strike="noStrike" cap="none" normalizeH="0" baseline="0" dirty="0" smtClean="0">
                          <a:ln>
                            <a:noFill/>
                          </a:ln>
                          <a:solidFill>
                            <a:schemeClr val="tx1"/>
                          </a:solidFill>
                          <a:effectLst/>
                          <a:latin typeface="Arial" charset="0"/>
                          <a:cs typeface="Times New Roman" pitchFamily="18" charset="0"/>
                        </a:rPr>
                        <a:t>Protect cardholder data</a:t>
                      </a:r>
                      <a:endParaRPr kumimoji="0" lang="en-US" sz="12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9A"/>
                    </a:solidFill>
                  </a:tcPr>
                </a:tc>
                <a:tc>
                  <a:txBody>
                    <a:bodyPr/>
                    <a:lstStyle/>
                    <a:p>
                      <a:pPr marL="233363" marR="0" lvl="0" indent="-233363" algn="l" defTabSz="914400" rtl="0" eaLnBrk="0" fontAlgn="base" latinLnBrk="0" hangingPunct="0">
                        <a:lnSpc>
                          <a:spcPct val="100000"/>
                        </a:lnSpc>
                        <a:spcBef>
                          <a:spcPct val="0"/>
                        </a:spcBef>
                        <a:spcAft>
                          <a:spcPct val="0"/>
                        </a:spcAft>
                        <a:buClrTx/>
                        <a:buSzTx/>
                        <a:buFontTx/>
                        <a:buAutoNum type="arabicPeriod" startAt="3"/>
                        <a:tabLst/>
                      </a:pPr>
                      <a:r>
                        <a:rPr kumimoji="0" lang="en-US" sz="1200" b="1" i="0" u="none" strike="noStrike" cap="none" normalizeH="0" baseline="0" dirty="0" smtClean="0">
                          <a:ln>
                            <a:noFill/>
                          </a:ln>
                          <a:solidFill>
                            <a:schemeClr val="tx1"/>
                          </a:solidFill>
                          <a:effectLst/>
                          <a:latin typeface="Arial" charset="0"/>
                          <a:cs typeface="Times New Roman" pitchFamily="18" charset="0"/>
                        </a:rPr>
                        <a:t>Protect stored data </a:t>
                      </a:r>
                    </a:p>
                    <a:p>
                      <a:pPr marL="233363" marR="0" lvl="0" indent="-233363" algn="l" defTabSz="914400" rtl="0" eaLnBrk="0" fontAlgn="base" latinLnBrk="0" hangingPunct="0">
                        <a:lnSpc>
                          <a:spcPct val="100000"/>
                        </a:lnSpc>
                        <a:spcBef>
                          <a:spcPct val="0"/>
                        </a:spcBef>
                        <a:spcAft>
                          <a:spcPct val="0"/>
                        </a:spcAft>
                        <a:buClrTx/>
                        <a:buSzTx/>
                        <a:buFontTx/>
                        <a:buAutoNum type="arabicPeriod" startAt="3"/>
                        <a:tabLst/>
                      </a:pPr>
                      <a:r>
                        <a:rPr kumimoji="0" lang="en-US" sz="1200" b="1" i="0" u="none" strike="noStrike" cap="none" normalizeH="0" baseline="0" dirty="0" smtClean="0">
                          <a:ln>
                            <a:noFill/>
                          </a:ln>
                          <a:solidFill>
                            <a:schemeClr val="tx1"/>
                          </a:solidFill>
                          <a:effectLst/>
                          <a:latin typeface="Arial" charset="0"/>
                          <a:cs typeface="Times New Roman" pitchFamily="18" charset="0"/>
                        </a:rPr>
                        <a:t>Encrypt transmission of cardholder magnetic-stripe data and sensitive information across public networks </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9A"/>
                    </a:solidFill>
                  </a:tcPr>
                </a:tc>
              </a:tr>
              <a:tr h="674688">
                <a:tc>
                  <a:txBody>
                    <a:bodyPr/>
                    <a:lstStyle/>
                    <a:p>
                      <a:pPr marL="282575" marR="0" lvl="0" indent="-282575" algn="l" defTabSz="914400" rtl="0" eaLnBrk="0" fontAlgn="base" latinLnBrk="0" hangingPunct="0">
                        <a:lnSpc>
                          <a:spcPct val="100000"/>
                        </a:lnSpc>
                        <a:spcBef>
                          <a:spcPct val="0"/>
                        </a:spcBef>
                        <a:spcAft>
                          <a:spcPct val="0"/>
                        </a:spcAft>
                        <a:buClrTx/>
                        <a:buSzTx/>
                        <a:buFontTx/>
                        <a:buAutoNum type="arabicPeriod" startAt="3"/>
                        <a:tabLst>
                          <a:tab pos="114300" algn="l"/>
                        </a:tabLst>
                      </a:pPr>
                      <a:r>
                        <a:rPr kumimoji="0" lang="en-US" sz="1200" b="1" i="0" u="none" strike="noStrike" cap="none" normalizeH="0" baseline="0" dirty="0" smtClean="0">
                          <a:ln>
                            <a:noFill/>
                          </a:ln>
                          <a:solidFill>
                            <a:schemeClr val="tx1"/>
                          </a:solidFill>
                          <a:effectLst/>
                          <a:latin typeface="Arial" charset="0"/>
                          <a:cs typeface="Times New Roman" pitchFamily="18" charset="0"/>
                        </a:rPr>
                        <a:t>Maintain a vulnerability management program</a:t>
                      </a:r>
                      <a:endParaRPr kumimoji="0" lang="en-US" sz="12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9A"/>
                    </a:solidFill>
                  </a:tcPr>
                </a:tc>
                <a:tc>
                  <a:txBody>
                    <a:bodyPr/>
                    <a:lstStyle/>
                    <a:p>
                      <a:pPr marL="233363" marR="0" lvl="0" indent="-233363" algn="l" defTabSz="914400" rtl="0" eaLnBrk="0" fontAlgn="base" latinLnBrk="0" hangingPunct="0">
                        <a:lnSpc>
                          <a:spcPct val="100000"/>
                        </a:lnSpc>
                        <a:spcBef>
                          <a:spcPct val="0"/>
                        </a:spcBef>
                        <a:spcAft>
                          <a:spcPct val="0"/>
                        </a:spcAft>
                        <a:buClrTx/>
                        <a:buSzTx/>
                        <a:buFontTx/>
                        <a:buAutoNum type="arabicPeriod" startAt="5"/>
                        <a:tabLst/>
                      </a:pPr>
                      <a:r>
                        <a:rPr kumimoji="0" lang="en-US" sz="1200" b="1" i="0" u="none" strike="noStrike" cap="none" normalizeH="0" baseline="0" dirty="0" smtClean="0">
                          <a:ln>
                            <a:noFill/>
                          </a:ln>
                          <a:solidFill>
                            <a:schemeClr val="tx1"/>
                          </a:solidFill>
                          <a:effectLst/>
                          <a:latin typeface="Arial" charset="0"/>
                          <a:cs typeface="Times New Roman" pitchFamily="18" charset="0"/>
                        </a:rPr>
                        <a:t>Use and regularly update antivirus software </a:t>
                      </a:r>
                    </a:p>
                    <a:p>
                      <a:pPr marL="233363" marR="0" lvl="0" indent="-233363" algn="l" defTabSz="914400" rtl="0" eaLnBrk="0" fontAlgn="base" latinLnBrk="0" hangingPunct="0">
                        <a:lnSpc>
                          <a:spcPct val="100000"/>
                        </a:lnSpc>
                        <a:spcBef>
                          <a:spcPct val="0"/>
                        </a:spcBef>
                        <a:spcAft>
                          <a:spcPct val="0"/>
                        </a:spcAft>
                        <a:buClrTx/>
                        <a:buSzTx/>
                        <a:buFontTx/>
                        <a:buAutoNum type="arabicPeriod" startAt="5"/>
                        <a:tabLst/>
                      </a:pPr>
                      <a:r>
                        <a:rPr kumimoji="0" lang="en-US" sz="1200" b="1" i="0" u="none" strike="noStrike" cap="none" normalizeH="0" baseline="0" dirty="0" smtClean="0">
                          <a:ln>
                            <a:noFill/>
                          </a:ln>
                          <a:solidFill>
                            <a:schemeClr val="tx1"/>
                          </a:solidFill>
                          <a:effectLst/>
                          <a:latin typeface="Arial" charset="0"/>
                          <a:cs typeface="Times New Roman" pitchFamily="18" charset="0"/>
                        </a:rPr>
                        <a:t>Develop and maintain secure systems and applications</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9A"/>
                    </a:solidFill>
                  </a:tcPr>
                </a:tc>
              </a:tr>
              <a:tr h="841375">
                <a:tc>
                  <a:txBody>
                    <a:bodyPr/>
                    <a:lstStyle/>
                    <a:p>
                      <a:pPr marL="282575" marR="0" lvl="0" indent="-282575" algn="l" defTabSz="914400" rtl="0" eaLnBrk="0" fontAlgn="base" latinLnBrk="0" hangingPunct="0">
                        <a:lnSpc>
                          <a:spcPct val="100000"/>
                        </a:lnSpc>
                        <a:spcBef>
                          <a:spcPct val="0"/>
                        </a:spcBef>
                        <a:spcAft>
                          <a:spcPct val="0"/>
                        </a:spcAft>
                        <a:buClrTx/>
                        <a:buSzTx/>
                        <a:buFontTx/>
                        <a:buAutoNum type="arabicPeriod" startAt="4"/>
                        <a:tabLst>
                          <a:tab pos="114300" algn="l"/>
                        </a:tabLst>
                      </a:pPr>
                      <a:r>
                        <a:rPr kumimoji="0" lang="en-US" sz="1200" b="1" i="0" u="none" strike="noStrike" cap="none" normalizeH="0" baseline="0" dirty="0" smtClean="0">
                          <a:ln>
                            <a:noFill/>
                          </a:ln>
                          <a:solidFill>
                            <a:schemeClr val="tx1"/>
                          </a:solidFill>
                          <a:effectLst/>
                          <a:latin typeface="Arial" charset="0"/>
                          <a:cs typeface="Times New Roman" pitchFamily="18" charset="0"/>
                        </a:rPr>
                        <a:t>Implement strong access control measures</a:t>
                      </a:r>
                      <a:endParaRPr kumimoji="0" lang="en-US" sz="12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9A"/>
                    </a:solidFill>
                  </a:tcPr>
                </a:tc>
                <a:tc>
                  <a:txBody>
                    <a:bodyPr/>
                    <a:lstStyle/>
                    <a:p>
                      <a:pPr marL="233363" marR="0" lvl="0" indent="-233363" algn="l" defTabSz="914400" rtl="0" eaLnBrk="0" fontAlgn="base" latinLnBrk="0" hangingPunct="0">
                        <a:lnSpc>
                          <a:spcPct val="100000"/>
                        </a:lnSpc>
                        <a:spcBef>
                          <a:spcPct val="0"/>
                        </a:spcBef>
                        <a:spcAft>
                          <a:spcPct val="0"/>
                        </a:spcAft>
                        <a:buClrTx/>
                        <a:buSzTx/>
                        <a:buFontTx/>
                        <a:buAutoNum type="arabicPeriod" startAt="7"/>
                        <a:tabLst/>
                      </a:pPr>
                      <a:r>
                        <a:rPr kumimoji="0" lang="en-US" sz="1200" b="1" i="0" u="none" strike="noStrike" cap="none" normalizeH="0" baseline="0" dirty="0" smtClean="0">
                          <a:ln>
                            <a:noFill/>
                          </a:ln>
                          <a:solidFill>
                            <a:schemeClr val="tx1"/>
                          </a:solidFill>
                          <a:effectLst/>
                          <a:latin typeface="Arial" charset="0"/>
                          <a:cs typeface="Times New Roman" pitchFamily="18" charset="0"/>
                        </a:rPr>
                        <a:t>Restrict access to data to a need-to-know basis </a:t>
                      </a:r>
                    </a:p>
                    <a:p>
                      <a:pPr marL="233363" marR="0" lvl="0" indent="-233363" algn="l" defTabSz="914400" rtl="0" eaLnBrk="0" fontAlgn="base" latinLnBrk="0" hangingPunct="0">
                        <a:lnSpc>
                          <a:spcPct val="100000"/>
                        </a:lnSpc>
                        <a:spcBef>
                          <a:spcPct val="0"/>
                        </a:spcBef>
                        <a:spcAft>
                          <a:spcPct val="0"/>
                        </a:spcAft>
                        <a:buClrTx/>
                        <a:buSzTx/>
                        <a:buFontTx/>
                        <a:buAutoNum type="arabicPeriod" startAt="7"/>
                        <a:tabLst/>
                      </a:pPr>
                      <a:r>
                        <a:rPr kumimoji="0" lang="en-US" sz="1200" b="1" i="0" u="none" strike="noStrike" cap="none" normalizeH="0" baseline="0" dirty="0" smtClean="0">
                          <a:ln>
                            <a:noFill/>
                          </a:ln>
                          <a:solidFill>
                            <a:schemeClr val="tx1"/>
                          </a:solidFill>
                          <a:effectLst/>
                          <a:latin typeface="Arial" charset="0"/>
                          <a:cs typeface="Times New Roman" pitchFamily="18" charset="0"/>
                        </a:rPr>
                        <a:t>Assign a unique ID to each person with computer access</a:t>
                      </a:r>
                    </a:p>
                    <a:p>
                      <a:pPr marL="233363" marR="0" lvl="0" indent="-233363" algn="l" defTabSz="914400" rtl="0" eaLnBrk="0" fontAlgn="base" latinLnBrk="0" hangingPunct="0">
                        <a:lnSpc>
                          <a:spcPct val="100000"/>
                        </a:lnSpc>
                        <a:spcBef>
                          <a:spcPct val="0"/>
                        </a:spcBef>
                        <a:spcAft>
                          <a:spcPct val="0"/>
                        </a:spcAft>
                        <a:buClrTx/>
                        <a:buSzTx/>
                        <a:buFontTx/>
                        <a:buAutoNum type="arabicPeriod" startAt="7"/>
                        <a:tabLst/>
                      </a:pPr>
                      <a:r>
                        <a:rPr kumimoji="0" lang="en-US" sz="1200" b="1" i="0" u="none" strike="noStrike" cap="none" normalizeH="0" baseline="0" dirty="0" smtClean="0">
                          <a:ln>
                            <a:noFill/>
                          </a:ln>
                          <a:solidFill>
                            <a:schemeClr val="tx1"/>
                          </a:solidFill>
                          <a:effectLst/>
                          <a:latin typeface="Arial" charset="0"/>
                          <a:cs typeface="Times New Roman" pitchFamily="18" charset="0"/>
                        </a:rPr>
                        <a:t>Restrict physical access to cardholder data</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9A"/>
                    </a:solidFill>
                  </a:tcPr>
                </a:tc>
              </a:tr>
              <a:tr h="800100">
                <a:tc>
                  <a:txBody>
                    <a:bodyPr/>
                    <a:lstStyle/>
                    <a:p>
                      <a:pPr marL="282575" marR="0" lvl="0" indent="-282575" algn="l" defTabSz="914400" rtl="0" eaLnBrk="0" fontAlgn="base" latinLnBrk="0" hangingPunct="0">
                        <a:lnSpc>
                          <a:spcPct val="100000"/>
                        </a:lnSpc>
                        <a:spcBef>
                          <a:spcPct val="0"/>
                        </a:spcBef>
                        <a:spcAft>
                          <a:spcPct val="0"/>
                        </a:spcAft>
                        <a:buClrTx/>
                        <a:buSzTx/>
                        <a:buFontTx/>
                        <a:buAutoNum type="arabicPeriod" startAt="5"/>
                        <a:tabLst>
                          <a:tab pos="114300" algn="l"/>
                        </a:tabLst>
                      </a:pPr>
                      <a:r>
                        <a:rPr kumimoji="0" lang="en-US" sz="1200" b="1" i="0" u="none" strike="noStrike" cap="none" normalizeH="0" baseline="0" dirty="0" smtClean="0">
                          <a:ln>
                            <a:noFill/>
                          </a:ln>
                          <a:solidFill>
                            <a:schemeClr val="tx1"/>
                          </a:solidFill>
                          <a:effectLst/>
                          <a:latin typeface="Arial" charset="0"/>
                          <a:cs typeface="Times New Roman" pitchFamily="18" charset="0"/>
                        </a:rPr>
                        <a:t>Regularly monitor and test networks</a:t>
                      </a:r>
                      <a:endParaRPr kumimoji="0" lang="en-US" sz="12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9A"/>
                    </a:solidFill>
                  </a:tcPr>
                </a:tc>
                <a:tc>
                  <a:txBody>
                    <a:bodyPr/>
                    <a:lstStyle/>
                    <a:p>
                      <a:pPr marL="282575" marR="0" lvl="0" indent="-282575" algn="l" defTabSz="914400" rtl="0" eaLnBrk="0" fontAlgn="base" latinLnBrk="0" hangingPunct="0">
                        <a:lnSpc>
                          <a:spcPct val="100000"/>
                        </a:lnSpc>
                        <a:spcBef>
                          <a:spcPct val="0"/>
                        </a:spcBef>
                        <a:spcAft>
                          <a:spcPct val="0"/>
                        </a:spcAft>
                        <a:buClrTx/>
                        <a:buSzTx/>
                        <a:buFontTx/>
                        <a:buAutoNum type="arabicPeriod" startAt="10"/>
                        <a:tabLst/>
                      </a:pPr>
                      <a:r>
                        <a:rPr kumimoji="0" lang="en-US" sz="1200" b="1" i="0" u="none" strike="noStrike" cap="none" normalizeH="0" baseline="0" dirty="0" smtClean="0">
                          <a:ln>
                            <a:noFill/>
                          </a:ln>
                          <a:solidFill>
                            <a:schemeClr val="tx1"/>
                          </a:solidFill>
                          <a:effectLst/>
                          <a:latin typeface="Arial" charset="0"/>
                          <a:cs typeface="Times New Roman" pitchFamily="18" charset="0"/>
                        </a:rPr>
                        <a:t>Track and monitor all access to network resources and cardholder data</a:t>
                      </a:r>
                    </a:p>
                    <a:p>
                      <a:pPr marL="282575" marR="0" lvl="0" indent="-282575" algn="l" defTabSz="914400" rtl="0" eaLnBrk="0" fontAlgn="base" latinLnBrk="0" hangingPunct="0">
                        <a:lnSpc>
                          <a:spcPct val="100000"/>
                        </a:lnSpc>
                        <a:spcBef>
                          <a:spcPct val="0"/>
                        </a:spcBef>
                        <a:spcAft>
                          <a:spcPct val="0"/>
                        </a:spcAft>
                        <a:buClrTx/>
                        <a:buSzTx/>
                        <a:buFontTx/>
                        <a:buAutoNum type="arabicPeriod" startAt="10"/>
                        <a:tabLst/>
                      </a:pPr>
                      <a:r>
                        <a:rPr kumimoji="0" lang="en-US" sz="1200" b="1" i="0" u="none" strike="noStrike" cap="none" normalizeH="0" baseline="0" dirty="0" smtClean="0">
                          <a:ln>
                            <a:noFill/>
                          </a:ln>
                          <a:solidFill>
                            <a:schemeClr val="tx1"/>
                          </a:solidFill>
                          <a:effectLst/>
                          <a:latin typeface="Arial" charset="0"/>
                          <a:cs typeface="Times New Roman" pitchFamily="18" charset="0"/>
                        </a:rPr>
                        <a:t>Regularly test security systems and processes </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9A"/>
                    </a:solidFill>
                  </a:tcPr>
                </a:tc>
              </a:tr>
              <a:tr h="503238">
                <a:tc>
                  <a:txBody>
                    <a:bodyPr/>
                    <a:lstStyle/>
                    <a:p>
                      <a:pPr marL="282575" marR="0" lvl="0" indent="-282575" algn="l" defTabSz="914400" rtl="0" eaLnBrk="0" fontAlgn="base" latinLnBrk="0" hangingPunct="0">
                        <a:lnSpc>
                          <a:spcPct val="100000"/>
                        </a:lnSpc>
                        <a:spcBef>
                          <a:spcPct val="0"/>
                        </a:spcBef>
                        <a:spcAft>
                          <a:spcPct val="0"/>
                        </a:spcAft>
                        <a:buClrTx/>
                        <a:buSzTx/>
                        <a:buFontTx/>
                        <a:buAutoNum type="arabicPeriod" startAt="6"/>
                        <a:tabLst>
                          <a:tab pos="114300" algn="l"/>
                        </a:tabLst>
                      </a:pPr>
                      <a:r>
                        <a:rPr kumimoji="0" lang="en-US" sz="1200" b="1" i="0" u="none" strike="noStrike" cap="none" normalizeH="0" baseline="0" dirty="0" smtClean="0">
                          <a:ln>
                            <a:noFill/>
                          </a:ln>
                          <a:solidFill>
                            <a:schemeClr val="tx1"/>
                          </a:solidFill>
                          <a:effectLst/>
                          <a:latin typeface="Arial" charset="0"/>
                          <a:cs typeface="Times New Roman" pitchFamily="18" charset="0"/>
                        </a:rPr>
                        <a:t>Maintain an information security policy</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9A"/>
                    </a:solidFill>
                  </a:tcPr>
                </a:tc>
                <a:tc>
                  <a:txBody>
                    <a:bodyPr/>
                    <a:lstStyle/>
                    <a:p>
                      <a:pPr marL="282575" marR="0" lvl="0" indent="-282575" algn="l" defTabSz="914400" rtl="0" eaLnBrk="0" fontAlgn="base" latinLnBrk="0" hangingPunct="0">
                        <a:lnSpc>
                          <a:spcPct val="100000"/>
                        </a:lnSpc>
                        <a:spcBef>
                          <a:spcPct val="0"/>
                        </a:spcBef>
                        <a:spcAft>
                          <a:spcPct val="0"/>
                        </a:spcAft>
                        <a:buClrTx/>
                        <a:buSzTx/>
                        <a:buFontTx/>
                        <a:buAutoNum type="arabicPeriod" startAt="12"/>
                        <a:tabLst/>
                      </a:pPr>
                      <a:r>
                        <a:rPr kumimoji="0" lang="en-US" sz="1200" b="1" i="0" u="none" strike="noStrike" cap="none" normalizeH="0" baseline="0" dirty="0" smtClean="0">
                          <a:ln>
                            <a:noFill/>
                          </a:ln>
                          <a:solidFill>
                            <a:schemeClr val="tx1"/>
                          </a:solidFill>
                          <a:effectLst/>
                          <a:latin typeface="Arial" charset="0"/>
                          <a:cs typeface="Times New Roman" pitchFamily="18" charset="0"/>
                        </a:rPr>
                        <a:t>Maintain a policy that addresses information security</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9A"/>
                    </a:solidFill>
                  </a:tcPr>
                </a:tc>
              </a:tr>
            </a:tbl>
          </a:graphicData>
        </a:graphic>
      </p:graphicFrame>
      <p:sp>
        <p:nvSpPr>
          <p:cNvPr id="589906" name="Rectangle 82"/>
          <p:cNvSpPr>
            <a:spLocks noChangeArrowheads="1"/>
          </p:cNvSpPr>
          <p:nvPr/>
        </p:nvSpPr>
        <p:spPr bwMode="auto">
          <a:xfrm>
            <a:off x="762000" y="1083996"/>
            <a:ext cx="7772400" cy="577850"/>
          </a:xfrm>
          <a:prstGeom prst="rect">
            <a:avLst/>
          </a:prstGeom>
          <a:solidFill>
            <a:srgbClr val="CECE9A"/>
          </a:solidFill>
          <a:ln w="12700">
            <a:solidFill>
              <a:schemeClr val="tx1"/>
            </a:solidFill>
            <a:miter lim="800000"/>
            <a:headEnd/>
            <a:tailEnd/>
          </a:ln>
          <a:effectLst/>
        </p:spPr>
        <p:txBody>
          <a:bodyPr wrap="none" lIns="91429" tIns="45714" rIns="91429" bIns="45714" anchor="ctr"/>
          <a:lstStyle/>
          <a:p>
            <a:endParaRPr lang="en-US" dirty="0"/>
          </a:p>
        </p:txBody>
      </p:sp>
      <p:sp>
        <p:nvSpPr>
          <p:cNvPr id="589907" name="Line 83"/>
          <p:cNvSpPr>
            <a:spLocks noChangeShapeType="1"/>
          </p:cNvSpPr>
          <p:nvPr/>
        </p:nvSpPr>
        <p:spPr bwMode="auto">
          <a:xfrm>
            <a:off x="3279775" y="1083996"/>
            <a:ext cx="0" cy="584200"/>
          </a:xfrm>
          <a:prstGeom prst="line">
            <a:avLst/>
          </a:prstGeom>
          <a:noFill/>
          <a:ln w="12700">
            <a:solidFill>
              <a:schemeClr val="tx1"/>
            </a:solidFill>
            <a:round/>
            <a:headEnd/>
            <a:tailEnd/>
          </a:ln>
          <a:effectLst/>
        </p:spPr>
        <p:txBody>
          <a:bodyPr lIns="91429" tIns="45714" rIns="91429" bIns="45714"/>
          <a:lstStyle/>
          <a:p>
            <a:endParaRPr lang="en-US" dirty="0"/>
          </a:p>
        </p:txBody>
      </p:sp>
      <p:sp>
        <p:nvSpPr>
          <p:cNvPr id="589910" name="Text Box 86"/>
          <p:cNvSpPr txBox="1">
            <a:spLocks noChangeArrowheads="1"/>
          </p:cNvSpPr>
          <p:nvPr/>
        </p:nvSpPr>
        <p:spPr bwMode="auto">
          <a:xfrm>
            <a:off x="838200" y="1253857"/>
            <a:ext cx="1851126" cy="369320"/>
          </a:xfrm>
          <a:prstGeom prst="rect">
            <a:avLst/>
          </a:prstGeom>
          <a:noFill/>
          <a:ln w="9525">
            <a:noFill/>
            <a:miter lim="800000"/>
            <a:headEnd/>
            <a:tailEnd/>
          </a:ln>
          <a:effectLst/>
        </p:spPr>
        <p:txBody>
          <a:bodyPr wrap="none" lIns="91429" tIns="45714" rIns="91429" bIns="45714">
            <a:spAutoFit/>
          </a:bodyPr>
          <a:lstStyle/>
          <a:p>
            <a:r>
              <a:rPr lang="en-US" b="1" dirty="0"/>
              <a:t>Control Objective</a:t>
            </a:r>
          </a:p>
        </p:txBody>
      </p:sp>
      <p:sp>
        <p:nvSpPr>
          <p:cNvPr id="589911" name="Text Box 87"/>
          <p:cNvSpPr txBox="1">
            <a:spLocks noChangeArrowheads="1"/>
          </p:cNvSpPr>
          <p:nvPr/>
        </p:nvSpPr>
        <p:spPr bwMode="auto">
          <a:xfrm>
            <a:off x="3505200" y="1253857"/>
            <a:ext cx="1519881" cy="369320"/>
          </a:xfrm>
          <a:prstGeom prst="rect">
            <a:avLst/>
          </a:prstGeom>
          <a:noFill/>
          <a:ln w="9525">
            <a:noFill/>
            <a:miter lim="800000"/>
            <a:headEnd/>
            <a:tailEnd/>
          </a:ln>
          <a:effectLst/>
        </p:spPr>
        <p:txBody>
          <a:bodyPr wrap="none" lIns="91429" tIns="45714" rIns="91429" bIns="45714">
            <a:spAutoFit/>
          </a:bodyPr>
          <a:lstStyle/>
          <a:p>
            <a:r>
              <a:rPr lang="en-US" b="1" dirty="0"/>
              <a:t>Requirements</a:t>
            </a:r>
          </a:p>
        </p:txBody>
      </p:sp>
      <p:sp>
        <p:nvSpPr>
          <p:cNvPr id="9" name="Rectangle 8"/>
          <p:cNvSpPr/>
          <p:nvPr/>
        </p:nvSpPr>
        <p:spPr>
          <a:xfrm>
            <a:off x="2753748" y="2967335"/>
            <a:ext cx="363650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 Change*</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726" name="Rectangle 94"/>
          <p:cNvSpPr>
            <a:spLocks noGrp="1" noChangeArrowheads="1"/>
          </p:cNvSpPr>
          <p:nvPr>
            <p:ph type="title"/>
          </p:nvPr>
        </p:nvSpPr>
        <p:spPr>
          <a:xfrm>
            <a:off x="489692" y="237952"/>
            <a:ext cx="8226425" cy="365760"/>
          </a:xfrm>
        </p:spPr>
        <p:txBody>
          <a:bodyPr>
            <a:normAutofit fontScale="90000"/>
          </a:bodyPr>
          <a:lstStyle/>
          <a:p>
            <a:r>
              <a:rPr lang="en-US" dirty="0" smtClean="0"/>
              <a:t>Merchant Levels</a:t>
            </a:r>
          </a:p>
        </p:txBody>
      </p:sp>
      <p:sp>
        <p:nvSpPr>
          <p:cNvPr id="581696" name="Rectangle 64"/>
          <p:cNvSpPr>
            <a:spLocks noChangeArrowheads="1"/>
          </p:cNvSpPr>
          <p:nvPr/>
        </p:nvSpPr>
        <p:spPr bwMode="auto">
          <a:xfrm>
            <a:off x="856404" y="964476"/>
            <a:ext cx="7772400" cy="4495800"/>
          </a:xfrm>
          <a:prstGeom prst="rect">
            <a:avLst/>
          </a:prstGeom>
          <a:gradFill rotWithShape="1">
            <a:gsLst>
              <a:gs pos="0">
                <a:schemeClr val="accent1"/>
              </a:gs>
              <a:gs pos="100000">
                <a:srgbClr val="FFFFFF"/>
              </a:gs>
            </a:gsLst>
            <a:lin ang="5400000" scaled="1"/>
          </a:gradFill>
          <a:ln w="9525">
            <a:solidFill>
              <a:schemeClr val="tx1"/>
            </a:solidFill>
            <a:miter lim="800000"/>
            <a:headEnd/>
            <a:tailEnd/>
          </a:ln>
          <a:effectLst/>
        </p:spPr>
        <p:txBody>
          <a:bodyPr wrap="none" lIns="91429" tIns="45714" rIns="91429" bIns="45714" anchor="ctr"/>
          <a:lstStyle/>
          <a:p>
            <a:endParaRPr lang="en-US" dirty="0"/>
          </a:p>
        </p:txBody>
      </p:sp>
      <p:graphicFrame>
        <p:nvGraphicFramePr>
          <p:cNvPr id="581698" name="Group 66"/>
          <p:cNvGraphicFramePr>
            <a:graphicFrameLocks noGrp="1"/>
          </p:cNvGraphicFramePr>
          <p:nvPr>
            <p:ph idx="1"/>
          </p:nvPr>
        </p:nvGraphicFramePr>
        <p:xfrm>
          <a:off x="856404" y="964477"/>
          <a:ext cx="7772400" cy="4497389"/>
        </p:xfrm>
        <a:graphic>
          <a:graphicData uri="http://schemas.openxmlformats.org/drawingml/2006/table">
            <a:tbl>
              <a:tblPr/>
              <a:tblGrid>
                <a:gridCol w="792499"/>
                <a:gridCol w="3813022"/>
                <a:gridCol w="3166879"/>
              </a:tblGrid>
              <a:tr h="652463">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Level</a:t>
                      </a:r>
                    </a:p>
                  </a:txBody>
                  <a:tcPr marL="89682" marR="89682"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CE9A"/>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chemeClr val="tx1"/>
                        </a:solidFill>
                        <a:effectLst/>
                        <a:latin typeface="Arial" charset="0"/>
                      </a:endParaRPr>
                    </a:p>
                  </a:txBody>
                  <a:tcPr marL="89682" marR="89682"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CE9A"/>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chemeClr val="tx1"/>
                        </a:solidFill>
                        <a:effectLst/>
                        <a:latin typeface="Arial" charset="0"/>
                      </a:endParaRPr>
                    </a:p>
                  </a:txBody>
                  <a:tcPr marL="89682" marR="89682"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CE9A"/>
                    </a:solidFill>
                  </a:tcPr>
                </a:tc>
              </a:tr>
              <a:tr h="960438">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b="1" i="0" u="none" strike="noStrike" cap="none" normalizeH="0" baseline="0" dirty="0" smtClean="0">
                          <a:ln>
                            <a:noFill/>
                          </a:ln>
                          <a:solidFill>
                            <a:schemeClr val="tx1"/>
                          </a:solidFill>
                          <a:effectLst/>
                          <a:latin typeface="Arial" charset="0"/>
                        </a:rPr>
                        <a:t>1</a:t>
                      </a:r>
                    </a:p>
                  </a:txBody>
                  <a:tcPr marL="89682" marR="89682"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CE9A"/>
                    </a:solid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Pct val="90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 &gt; 6 million Visa/MC txns/yr</a:t>
                      </a:r>
                    </a:p>
                  </a:txBody>
                  <a:tcPr marL="89682" marR="89682"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CE9A"/>
                    </a:solid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Pct val="90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 &gt; 2.5 million transactions/yr</a:t>
                      </a:r>
                    </a:p>
                  </a:txBody>
                  <a:tcPr marL="89682" marR="89682"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CE9A"/>
                    </a:solidFill>
                  </a:tcPr>
                </a:tc>
              </a:tr>
              <a:tr h="962025">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b="1" i="0" u="none" strike="noStrike" cap="none" normalizeH="0" baseline="0" dirty="0" smtClean="0">
                          <a:ln>
                            <a:noFill/>
                          </a:ln>
                          <a:solidFill>
                            <a:schemeClr val="tx1"/>
                          </a:solidFill>
                          <a:effectLst/>
                          <a:latin typeface="Arial" charset="0"/>
                        </a:rPr>
                        <a:t>2</a:t>
                      </a:r>
                    </a:p>
                  </a:txBody>
                  <a:tcPr marL="89682" marR="89682"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CE9A"/>
                    </a:solid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Pct val="90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 1 to 6 million Visa/MC txns/yr</a:t>
                      </a:r>
                    </a:p>
                  </a:txBody>
                  <a:tcPr marL="89682" marR="89682"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CE9A"/>
                    </a:solid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Pct val="90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 50,000 to 2.5 million txns/yr</a:t>
                      </a:r>
                    </a:p>
                  </a:txBody>
                  <a:tcPr marL="89682" marR="89682"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CE9A"/>
                    </a:solidFill>
                  </a:tcPr>
                </a:tc>
              </a:tr>
              <a:tr h="960438">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b="1" i="0" u="none" strike="noStrike" cap="none" normalizeH="0" baseline="0" dirty="0" smtClean="0">
                          <a:ln>
                            <a:noFill/>
                          </a:ln>
                          <a:solidFill>
                            <a:srgbClr val="FF0000"/>
                          </a:solidFill>
                          <a:effectLst/>
                          <a:latin typeface="Arial" charset="0"/>
                        </a:rPr>
                        <a:t>3</a:t>
                      </a:r>
                    </a:p>
                  </a:txBody>
                  <a:tcPr marL="89682" marR="89682"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CE9A"/>
                    </a:solid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Pct val="90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20,000 to 1 million Visa/MC ecommerce txns/yr</a:t>
                      </a:r>
                    </a:p>
                  </a:txBody>
                  <a:tcPr marL="89682" marR="89682"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CE9A"/>
                    </a:solid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Pct val="90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 All other Amex Merchants</a:t>
                      </a:r>
                    </a:p>
                  </a:txBody>
                  <a:tcPr marL="89682" marR="89682"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CE9A"/>
                    </a:solidFill>
                  </a:tcPr>
                </a:tc>
              </a:tr>
              <a:tr h="962025">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b="1" i="0" u="none" strike="noStrike" cap="none" normalizeH="0" baseline="0" dirty="0" smtClean="0">
                          <a:ln>
                            <a:noFill/>
                          </a:ln>
                          <a:solidFill>
                            <a:srgbClr val="FF0000"/>
                          </a:solidFill>
                          <a:effectLst/>
                          <a:latin typeface="Arial" charset="0"/>
                        </a:rPr>
                        <a:t>4</a:t>
                      </a:r>
                    </a:p>
                  </a:txBody>
                  <a:tcPr marL="89682" marR="89682"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CE9A"/>
                    </a:solid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Pct val="90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 All other Visa/MC merchants</a:t>
                      </a:r>
                    </a:p>
                  </a:txBody>
                  <a:tcPr marL="89682" marR="89682"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CE9A"/>
                    </a:solid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Pct val="90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 N/A</a:t>
                      </a:r>
                    </a:p>
                  </a:txBody>
                  <a:tcPr marL="89682" marR="89682"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CE9A"/>
                    </a:solidFill>
                  </a:tcPr>
                </a:tc>
              </a:tr>
            </a:tbl>
          </a:graphicData>
        </a:graphic>
      </p:graphicFrame>
      <p:pic>
        <p:nvPicPr>
          <p:cNvPr id="581728" name="Picture 96" descr="american_express_logo_5"/>
          <p:cNvPicPr>
            <a:picLocks noChangeAspect="1" noChangeArrowheads="1"/>
          </p:cNvPicPr>
          <p:nvPr/>
        </p:nvPicPr>
        <p:blipFill>
          <a:blip r:embed="rId3" cstate="print"/>
          <a:srcRect/>
          <a:stretch>
            <a:fillRect/>
          </a:stretch>
        </p:blipFill>
        <p:spPr bwMode="auto">
          <a:xfrm>
            <a:off x="6800004" y="1040678"/>
            <a:ext cx="523875" cy="447675"/>
          </a:xfrm>
          <a:prstGeom prst="rect">
            <a:avLst/>
          </a:prstGeom>
          <a:noFill/>
        </p:spPr>
      </p:pic>
      <p:pic>
        <p:nvPicPr>
          <p:cNvPr id="581729" name="Picture 97" descr="new_visa_big"/>
          <p:cNvPicPr>
            <a:picLocks noChangeAspect="1" noChangeArrowheads="1"/>
          </p:cNvPicPr>
          <p:nvPr/>
        </p:nvPicPr>
        <p:blipFill>
          <a:blip r:embed="rId4" cstate="print"/>
          <a:srcRect/>
          <a:stretch>
            <a:fillRect/>
          </a:stretch>
        </p:blipFill>
        <p:spPr bwMode="auto">
          <a:xfrm>
            <a:off x="2380404" y="1116877"/>
            <a:ext cx="990600" cy="319088"/>
          </a:xfrm>
          <a:prstGeom prst="rect">
            <a:avLst/>
          </a:prstGeom>
          <a:noFill/>
        </p:spPr>
      </p:pic>
      <p:pic>
        <p:nvPicPr>
          <p:cNvPr id="581730" name="Picture 98" descr="mastercard 2"/>
          <p:cNvPicPr>
            <a:picLocks noChangeAspect="1" noChangeArrowheads="1"/>
          </p:cNvPicPr>
          <p:nvPr/>
        </p:nvPicPr>
        <p:blipFill>
          <a:blip r:embed="rId5" cstate="print"/>
          <a:srcRect/>
          <a:stretch>
            <a:fillRect/>
          </a:stretch>
        </p:blipFill>
        <p:spPr bwMode="auto">
          <a:xfrm>
            <a:off x="3874242" y="978764"/>
            <a:ext cx="674687" cy="533400"/>
          </a:xfrm>
          <a:prstGeom prst="rect">
            <a:avLst/>
          </a:prstGeom>
          <a:noFill/>
        </p:spPr>
      </p:pic>
      <p:sp>
        <p:nvSpPr>
          <p:cNvPr id="9" name="TextBox 8"/>
          <p:cNvSpPr txBox="1"/>
          <p:nvPr/>
        </p:nvSpPr>
        <p:spPr>
          <a:xfrm>
            <a:off x="2321932" y="4317277"/>
            <a:ext cx="4841345" cy="461665"/>
          </a:xfrm>
          <a:prstGeom prst="rect">
            <a:avLst/>
          </a:prstGeom>
          <a:solidFill>
            <a:srgbClr val="FF0000"/>
          </a:solidFill>
        </p:spPr>
        <p:txBody>
          <a:bodyPr wrap="square" lIns="91429" tIns="45714" rIns="91429" bIns="45714" rtlCol="0">
            <a:spAutoFit/>
          </a:bodyPr>
          <a:lstStyle/>
          <a:p>
            <a:pPr algn="ctr"/>
            <a:r>
              <a:rPr lang="en-US" sz="2400" dirty="0" smtClean="0">
                <a:solidFill>
                  <a:schemeClr val="bg1"/>
                </a:solidFill>
              </a:rPr>
              <a:t>Most Colleges and Universities</a:t>
            </a:r>
            <a:endParaRPr lang="en-US" sz="2400" dirty="0">
              <a:solidFill>
                <a:schemeClr val="bg1"/>
              </a:solidFill>
            </a:endParaRPr>
          </a:p>
        </p:txBody>
      </p:sp>
      <p:sp>
        <p:nvSpPr>
          <p:cNvPr id="10" name="Rectangle 9"/>
          <p:cNvSpPr/>
          <p:nvPr/>
        </p:nvSpPr>
        <p:spPr>
          <a:xfrm>
            <a:off x="3187713" y="2967335"/>
            <a:ext cx="351788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 Change!</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7" name="Rectangle 5"/>
          <p:cNvSpPr>
            <a:spLocks noChangeArrowheads="1"/>
          </p:cNvSpPr>
          <p:nvPr/>
        </p:nvSpPr>
        <p:spPr bwMode="auto">
          <a:xfrm>
            <a:off x="762000" y="905928"/>
            <a:ext cx="8001000" cy="4648200"/>
          </a:xfrm>
          <a:prstGeom prst="rect">
            <a:avLst/>
          </a:prstGeom>
          <a:gradFill rotWithShape="1">
            <a:gsLst>
              <a:gs pos="0">
                <a:schemeClr val="accent1"/>
              </a:gs>
              <a:gs pos="100000">
                <a:srgbClr val="FFFFFF"/>
              </a:gs>
            </a:gsLst>
            <a:lin ang="5400000" scaled="1"/>
          </a:gradFill>
          <a:ln w="9525">
            <a:solidFill>
              <a:schemeClr val="tx1"/>
            </a:solidFill>
            <a:miter lim="800000"/>
            <a:headEnd/>
            <a:tailEnd/>
          </a:ln>
          <a:effectLst/>
        </p:spPr>
        <p:txBody>
          <a:bodyPr wrap="none" lIns="91429" tIns="45714" rIns="91429" bIns="45714" anchor="ctr"/>
          <a:lstStyle/>
          <a:p>
            <a:endParaRPr lang="en-US" dirty="0"/>
          </a:p>
        </p:txBody>
      </p:sp>
      <p:graphicFrame>
        <p:nvGraphicFramePr>
          <p:cNvPr id="586790" name="Group 38"/>
          <p:cNvGraphicFramePr>
            <a:graphicFrameLocks noGrp="1"/>
          </p:cNvGraphicFramePr>
          <p:nvPr>
            <p:ph idx="1"/>
          </p:nvPr>
        </p:nvGraphicFramePr>
        <p:xfrm>
          <a:off x="751727" y="905928"/>
          <a:ext cx="8001000" cy="5150709"/>
        </p:xfrm>
        <a:graphic>
          <a:graphicData uri="http://schemas.openxmlformats.org/drawingml/2006/table">
            <a:tbl>
              <a:tblPr/>
              <a:tblGrid>
                <a:gridCol w="814388"/>
                <a:gridCol w="3622675"/>
                <a:gridCol w="3563937"/>
              </a:tblGrid>
              <a:tr h="460375">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Level</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CE9A"/>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chemeClr val="tx1"/>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CE9A"/>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chemeClr val="tx1"/>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CE9A"/>
                    </a:solidFill>
                  </a:tcPr>
                </a:tc>
              </a:tr>
              <a:tr h="1156447">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b="1" i="0" u="none" strike="noStrike" cap="none" normalizeH="0" baseline="0" dirty="0" smtClean="0">
                          <a:ln>
                            <a:noFill/>
                          </a:ln>
                          <a:solidFill>
                            <a:schemeClr val="tx1"/>
                          </a:solidFill>
                          <a:effectLst/>
                          <a:latin typeface="Arial" charset="0"/>
                        </a:rPr>
                        <a:t>1</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CE9A"/>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90000"/>
                        <a:buFontTx/>
                        <a:buChar char="•"/>
                        <a:tabLst/>
                      </a:pPr>
                      <a:r>
                        <a:rPr kumimoji="0" lang="en-US" sz="1600" b="1" i="0" u="none" strike="noStrike" cap="none" normalizeH="0" baseline="0" dirty="0" smtClean="0">
                          <a:ln>
                            <a:noFill/>
                          </a:ln>
                          <a:solidFill>
                            <a:schemeClr val="tx1"/>
                          </a:solidFill>
                          <a:effectLst/>
                          <a:latin typeface="Arial" charset="0"/>
                        </a:rPr>
                        <a:t> Annual on-site assessment (QSA)</a:t>
                      </a:r>
                    </a:p>
                    <a:p>
                      <a:pPr marL="0" marR="0" lvl="0" indent="0" algn="l" defTabSz="914400" rtl="0" eaLnBrk="0" fontAlgn="base" latinLnBrk="0" hangingPunct="0">
                        <a:lnSpc>
                          <a:spcPct val="100000"/>
                        </a:lnSpc>
                        <a:spcBef>
                          <a:spcPct val="20000"/>
                        </a:spcBef>
                        <a:spcAft>
                          <a:spcPct val="0"/>
                        </a:spcAft>
                        <a:buClr>
                          <a:schemeClr val="tx1"/>
                        </a:buClr>
                        <a:buSzPct val="90000"/>
                        <a:buFontTx/>
                        <a:buChar char="•"/>
                        <a:tabLst/>
                      </a:pPr>
                      <a:r>
                        <a:rPr kumimoji="0" lang="en-US" sz="1600" b="1" i="0" u="none" strike="noStrike" cap="none" normalizeH="0" baseline="0" dirty="0" smtClean="0">
                          <a:ln>
                            <a:noFill/>
                          </a:ln>
                          <a:solidFill>
                            <a:schemeClr val="tx1"/>
                          </a:solidFill>
                          <a:effectLst/>
                          <a:latin typeface="Arial" charset="0"/>
                        </a:rPr>
                        <a:t> Quarterly network scan (ASV)</a:t>
                      </a:r>
                    </a:p>
                    <a:p>
                      <a:pPr marL="0" marR="0" lvl="0" indent="0" algn="l" defTabSz="914400" rtl="0" eaLnBrk="0" fontAlgn="base" latinLnBrk="0" hangingPunct="0">
                        <a:lnSpc>
                          <a:spcPct val="100000"/>
                        </a:lnSpc>
                        <a:spcBef>
                          <a:spcPct val="20000"/>
                        </a:spcBef>
                        <a:spcAft>
                          <a:spcPct val="0"/>
                        </a:spcAft>
                        <a:buClr>
                          <a:schemeClr val="tx1"/>
                        </a:buClr>
                        <a:buSzPct val="90000"/>
                        <a:buFontTx/>
                        <a:buChar char="•"/>
                        <a:tabLst/>
                      </a:pPr>
                      <a:r>
                        <a:rPr kumimoji="0" lang="en-US" sz="1600" b="1" i="0" u="none" strike="noStrike" cap="none" normalizeH="0" baseline="0" dirty="0" smtClean="0">
                          <a:ln>
                            <a:noFill/>
                          </a:ln>
                          <a:solidFill>
                            <a:schemeClr val="tx1"/>
                          </a:solidFill>
                          <a:effectLst/>
                          <a:latin typeface="Arial" charset="0"/>
                        </a:rPr>
                        <a:t> Annual penetration test (ASV)</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CE9A"/>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90000"/>
                        <a:buFontTx/>
                        <a:buChar char="•"/>
                        <a:tabLst/>
                      </a:pPr>
                      <a:r>
                        <a:rPr kumimoji="0" lang="en-US" sz="1600" b="1" i="0" u="none" strike="noStrike" cap="none" normalizeH="0" baseline="0" dirty="0" smtClean="0">
                          <a:ln>
                            <a:noFill/>
                          </a:ln>
                          <a:solidFill>
                            <a:schemeClr val="tx1"/>
                          </a:solidFill>
                          <a:effectLst/>
                          <a:latin typeface="Arial" charset="0"/>
                        </a:rPr>
                        <a:t> Annual on-site assessment (QSA)</a:t>
                      </a:r>
                    </a:p>
                    <a:p>
                      <a:pPr marL="0" marR="0" lvl="0" indent="0" algn="l" defTabSz="914400" rtl="0" eaLnBrk="0" fontAlgn="base" latinLnBrk="0" hangingPunct="0">
                        <a:lnSpc>
                          <a:spcPct val="100000"/>
                        </a:lnSpc>
                        <a:spcBef>
                          <a:spcPct val="20000"/>
                        </a:spcBef>
                        <a:spcAft>
                          <a:spcPct val="0"/>
                        </a:spcAft>
                        <a:buClr>
                          <a:schemeClr val="tx1"/>
                        </a:buClr>
                        <a:buSzPct val="90000"/>
                        <a:buFontTx/>
                        <a:buChar char="•"/>
                        <a:tabLst/>
                      </a:pPr>
                      <a:r>
                        <a:rPr kumimoji="0" lang="en-US" sz="1600" b="1" i="0" u="none" strike="noStrike" cap="none" normalizeH="0" baseline="0" dirty="0" smtClean="0">
                          <a:ln>
                            <a:noFill/>
                          </a:ln>
                          <a:solidFill>
                            <a:schemeClr val="tx1"/>
                          </a:solidFill>
                          <a:effectLst/>
                          <a:latin typeface="Arial" charset="0"/>
                        </a:rPr>
                        <a:t> Quarterly network scan (ASV)</a:t>
                      </a:r>
                    </a:p>
                    <a:p>
                      <a:pPr marL="0" marR="0" lvl="0" indent="0" algn="l" defTabSz="914400" rtl="0" eaLnBrk="0" fontAlgn="base" latinLnBrk="0" hangingPunct="0">
                        <a:lnSpc>
                          <a:spcPct val="100000"/>
                        </a:lnSpc>
                        <a:spcBef>
                          <a:spcPct val="20000"/>
                        </a:spcBef>
                        <a:spcAft>
                          <a:spcPct val="0"/>
                        </a:spcAft>
                        <a:buClr>
                          <a:schemeClr val="tx1"/>
                        </a:buClr>
                        <a:buSzPct val="90000"/>
                        <a:buFontTx/>
                        <a:buChar char="•"/>
                        <a:tabLst/>
                      </a:pPr>
                      <a:r>
                        <a:rPr kumimoji="0" lang="en-US" sz="1600" b="1" i="0" u="none" strike="noStrike" cap="none" normalizeH="0" baseline="0" dirty="0" smtClean="0">
                          <a:ln>
                            <a:noFill/>
                          </a:ln>
                          <a:solidFill>
                            <a:schemeClr val="tx1"/>
                          </a:solidFill>
                          <a:effectLst/>
                          <a:latin typeface="Arial" charset="0"/>
                        </a:rPr>
                        <a:t> Annual penetration test (ASV)</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CE9A"/>
                    </a:solidFill>
                  </a:tcPr>
                </a:tc>
              </a:tr>
              <a:tr h="1156447">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b="1" i="0" u="none" strike="noStrike" cap="none" normalizeH="0" baseline="0" dirty="0" smtClean="0">
                          <a:ln>
                            <a:noFill/>
                          </a:ln>
                          <a:solidFill>
                            <a:schemeClr val="tx1"/>
                          </a:solidFill>
                          <a:effectLst/>
                          <a:latin typeface="Arial" charset="0"/>
                        </a:rPr>
                        <a:t>2</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CE9A"/>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90000"/>
                        <a:buFontTx/>
                        <a:buChar char="•"/>
                        <a:tabLst/>
                      </a:pPr>
                      <a:r>
                        <a:rPr kumimoji="0" lang="en-US" sz="1600" b="1" i="0" u="none" strike="noStrike" cap="none" normalizeH="0" baseline="0" dirty="0" smtClean="0">
                          <a:ln>
                            <a:noFill/>
                          </a:ln>
                          <a:solidFill>
                            <a:schemeClr val="tx1"/>
                          </a:solidFill>
                          <a:effectLst/>
                          <a:latin typeface="Arial" charset="0"/>
                        </a:rPr>
                        <a:t> Annual on-site assessment (QSA)</a:t>
                      </a:r>
                    </a:p>
                    <a:p>
                      <a:pPr marL="0" marR="0" lvl="0" indent="0" algn="l" defTabSz="914400" rtl="0" eaLnBrk="0" fontAlgn="base" latinLnBrk="0" hangingPunct="0">
                        <a:lnSpc>
                          <a:spcPct val="100000"/>
                        </a:lnSpc>
                        <a:spcBef>
                          <a:spcPct val="20000"/>
                        </a:spcBef>
                        <a:spcAft>
                          <a:spcPct val="0"/>
                        </a:spcAft>
                        <a:buClr>
                          <a:schemeClr val="tx1"/>
                        </a:buClr>
                        <a:buSzPct val="90000"/>
                        <a:buFontTx/>
                        <a:buChar char="•"/>
                        <a:tabLst/>
                      </a:pPr>
                      <a:r>
                        <a:rPr kumimoji="0" lang="en-US" sz="1600" b="1" i="0" u="none" strike="noStrike" cap="none" normalizeH="0" baseline="0" dirty="0" smtClean="0">
                          <a:ln>
                            <a:noFill/>
                          </a:ln>
                          <a:solidFill>
                            <a:schemeClr val="tx1"/>
                          </a:solidFill>
                          <a:effectLst/>
                          <a:latin typeface="Arial" charset="0"/>
                        </a:rPr>
                        <a:t> Quarterly network scan (ASV)</a:t>
                      </a:r>
                    </a:p>
                    <a:p>
                      <a:pPr marL="0" marR="0" lvl="0" indent="0" algn="l" defTabSz="914400" rtl="0" eaLnBrk="0" fontAlgn="base" latinLnBrk="0" hangingPunct="0">
                        <a:lnSpc>
                          <a:spcPct val="100000"/>
                        </a:lnSpc>
                        <a:spcBef>
                          <a:spcPct val="20000"/>
                        </a:spcBef>
                        <a:spcAft>
                          <a:spcPct val="0"/>
                        </a:spcAft>
                        <a:buClr>
                          <a:schemeClr val="tx1"/>
                        </a:buClr>
                        <a:buSzPct val="90000"/>
                        <a:buFontTx/>
                        <a:buChar char="•"/>
                        <a:tabLst/>
                      </a:pPr>
                      <a:r>
                        <a:rPr kumimoji="0" lang="en-US" sz="1600" b="1" i="0" u="none" strike="noStrike" cap="none" normalizeH="0" baseline="0" dirty="0" smtClean="0">
                          <a:ln>
                            <a:noFill/>
                          </a:ln>
                          <a:solidFill>
                            <a:schemeClr val="tx1"/>
                          </a:solidFill>
                          <a:effectLst/>
                          <a:latin typeface="Arial" charset="0"/>
                        </a:rPr>
                        <a:t> Annual penetration test (ASV)</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CE9A"/>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90000"/>
                        <a:buFontTx/>
                        <a:buChar char="•"/>
                        <a:tabLst/>
                      </a:pPr>
                      <a:r>
                        <a:rPr kumimoji="0" lang="en-US" sz="1600" b="1" i="0" u="none" strike="noStrike" cap="none" normalizeH="0" baseline="0" dirty="0" smtClean="0">
                          <a:ln>
                            <a:noFill/>
                          </a:ln>
                          <a:solidFill>
                            <a:schemeClr val="tx1"/>
                          </a:solidFill>
                          <a:effectLst/>
                          <a:latin typeface="Arial" charset="0"/>
                        </a:rPr>
                        <a:t> Quarterly network scan (ASV)</a:t>
                      </a:r>
                    </a:p>
                    <a:p>
                      <a:pPr marL="0" marR="0" lvl="0" indent="0" algn="l" defTabSz="914400" rtl="0" eaLnBrk="0" fontAlgn="base" latinLnBrk="0" hangingPunct="0">
                        <a:lnSpc>
                          <a:spcPct val="100000"/>
                        </a:lnSpc>
                        <a:spcBef>
                          <a:spcPct val="20000"/>
                        </a:spcBef>
                        <a:spcAft>
                          <a:spcPct val="0"/>
                        </a:spcAft>
                        <a:buClr>
                          <a:schemeClr val="tx1"/>
                        </a:buClr>
                        <a:buSzPct val="90000"/>
                        <a:buFontTx/>
                        <a:buChar char="•"/>
                        <a:tabLst/>
                      </a:pPr>
                      <a:r>
                        <a:rPr kumimoji="0" lang="en-US" sz="1600" b="1" i="0" u="none" strike="noStrike" cap="none" normalizeH="0" baseline="0" dirty="0" smtClean="0">
                          <a:ln>
                            <a:noFill/>
                          </a:ln>
                          <a:solidFill>
                            <a:schemeClr val="tx1"/>
                          </a:solidFill>
                          <a:effectLst/>
                          <a:latin typeface="Arial" charset="0"/>
                        </a:rPr>
                        <a:t> Annual penetration test (ASV)</a:t>
                      </a:r>
                    </a:p>
                    <a:p>
                      <a:pPr marL="0" marR="0" lvl="0" indent="0" algn="l" defTabSz="914400" rtl="0" eaLnBrk="0" fontAlgn="base" latinLnBrk="0" hangingPunct="0">
                        <a:lnSpc>
                          <a:spcPct val="100000"/>
                        </a:lnSpc>
                        <a:spcBef>
                          <a:spcPct val="20000"/>
                        </a:spcBef>
                        <a:spcAft>
                          <a:spcPct val="0"/>
                        </a:spcAft>
                        <a:buClr>
                          <a:schemeClr val="tx1"/>
                        </a:buClr>
                        <a:buSzPct val="90000"/>
                        <a:buFontTx/>
                        <a:buChar char="•"/>
                        <a:tabLst/>
                      </a:pPr>
                      <a:endParaRPr kumimoji="0" lang="en-US" sz="16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CE9A"/>
                    </a:solidFill>
                  </a:tcPr>
                </a:tc>
              </a:tr>
              <a:tr h="1164336">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b="1" i="0" u="none" strike="noStrike" cap="none" normalizeH="0" baseline="0" dirty="0" smtClean="0">
                          <a:ln>
                            <a:noFill/>
                          </a:ln>
                          <a:solidFill>
                            <a:srgbClr val="FF0000"/>
                          </a:solidFill>
                          <a:effectLst/>
                          <a:latin typeface="Arial" charset="0"/>
                        </a:rPr>
                        <a:t>3</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CE9A"/>
                    </a:solidFill>
                  </a:tcPr>
                </a:tc>
                <a:tc>
                  <a:txBody>
                    <a:bodyPr/>
                    <a:lstStyle/>
                    <a:p>
                      <a:pPr marL="115888" marR="0" lvl="0" indent="-115888" algn="l" defTabSz="914400" rtl="0" eaLnBrk="0" fontAlgn="base" latinLnBrk="0" hangingPunct="0">
                        <a:lnSpc>
                          <a:spcPct val="100000"/>
                        </a:lnSpc>
                        <a:spcBef>
                          <a:spcPct val="20000"/>
                        </a:spcBef>
                        <a:spcAft>
                          <a:spcPct val="0"/>
                        </a:spcAft>
                        <a:buClr>
                          <a:schemeClr val="tx1"/>
                        </a:buClr>
                        <a:buSzPct val="90000"/>
                        <a:buFontTx/>
                        <a:buChar char="•"/>
                        <a:tabLst/>
                      </a:pPr>
                      <a:r>
                        <a:rPr kumimoji="0" lang="en-US" sz="1600" b="1" i="0" u="none" strike="noStrike" cap="none" normalizeH="0" baseline="0" dirty="0" smtClean="0">
                          <a:ln>
                            <a:noFill/>
                          </a:ln>
                          <a:solidFill>
                            <a:schemeClr val="tx1"/>
                          </a:solidFill>
                          <a:effectLst/>
                          <a:latin typeface="Arial" charset="0"/>
                        </a:rPr>
                        <a:t>Annual Self-Assessment Questionnaire (SAQ)</a:t>
                      </a:r>
                    </a:p>
                    <a:p>
                      <a:pPr marL="115888" marR="0" lvl="0" indent="-115888" algn="l" defTabSz="914400" rtl="0" eaLnBrk="0" fontAlgn="base" latinLnBrk="0" hangingPunct="0">
                        <a:lnSpc>
                          <a:spcPct val="100000"/>
                        </a:lnSpc>
                        <a:spcBef>
                          <a:spcPct val="20000"/>
                        </a:spcBef>
                        <a:spcAft>
                          <a:spcPct val="0"/>
                        </a:spcAft>
                        <a:buClr>
                          <a:schemeClr val="tx1"/>
                        </a:buClr>
                        <a:buSzPct val="90000"/>
                        <a:buFontTx/>
                        <a:buChar char="•"/>
                        <a:tabLst/>
                      </a:pPr>
                      <a:r>
                        <a:rPr kumimoji="0" lang="en-US" sz="1600" b="1" i="0" u="none" strike="noStrike" cap="none" normalizeH="0" baseline="0" dirty="0" smtClean="0">
                          <a:ln>
                            <a:noFill/>
                          </a:ln>
                          <a:solidFill>
                            <a:schemeClr val="tx1"/>
                          </a:solidFill>
                          <a:effectLst/>
                          <a:latin typeface="Arial" charset="0"/>
                        </a:rPr>
                        <a:t>Quarterly network scan (ASV)</a:t>
                      </a:r>
                    </a:p>
                    <a:p>
                      <a:pPr marL="115888" marR="0" lvl="0" indent="-115888" algn="l" defTabSz="914400" rtl="0" eaLnBrk="0" fontAlgn="base" latinLnBrk="0" hangingPunct="0">
                        <a:lnSpc>
                          <a:spcPct val="100000"/>
                        </a:lnSpc>
                        <a:spcBef>
                          <a:spcPct val="20000"/>
                        </a:spcBef>
                        <a:spcAft>
                          <a:spcPct val="0"/>
                        </a:spcAft>
                        <a:buClr>
                          <a:schemeClr val="tx1"/>
                        </a:buClr>
                        <a:buSzPct val="90000"/>
                        <a:buFontTx/>
                        <a:buChar char="•"/>
                        <a:tabLst/>
                      </a:pPr>
                      <a:r>
                        <a:rPr kumimoji="0" lang="en-US" sz="1600" b="1" i="0" u="none" strike="noStrike" cap="none" normalizeH="0" baseline="0" dirty="0" smtClean="0">
                          <a:ln>
                            <a:noFill/>
                          </a:ln>
                          <a:solidFill>
                            <a:schemeClr val="tx1"/>
                          </a:solidFill>
                          <a:effectLst/>
                          <a:latin typeface="Arial" charset="0"/>
                        </a:rPr>
                        <a:t>Annual penetration test (ASV)</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CE9A"/>
                    </a:solidFill>
                  </a:tcPr>
                </a:tc>
                <a:tc>
                  <a:txBody>
                    <a:bodyPr/>
                    <a:lstStyle/>
                    <a:p>
                      <a:pPr marL="115888" marR="0" lvl="0" indent="-115888" algn="l" defTabSz="914400" rtl="0" eaLnBrk="0" fontAlgn="base" latinLnBrk="0" hangingPunct="0">
                        <a:lnSpc>
                          <a:spcPct val="100000"/>
                        </a:lnSpc>
                        <a:spcBef>
                          <a:spcPct val="20000"/>
                        </a:spcBef>
                        <a:spcAft>
                          <a:spcPct val="0"/>
                        </a:spcAft>
                        <a:buClr>
                          <a:schemeClr val="tx1"/>
                        </a:buClr>
                        <a:buSzPct val="90000"/>
                        <a:buFontTx/>
                        <a:buChar char="•"/>
                        <a:tabLst/>
                      </a:pPr>
                      <a:r>
                        <a:rPr kumimoji="0" lang="en-US" sz="1600" b="1" i="0" u="none" strike="noStrike" cap="none" normalizeH="0" baseline="0" dirty="0" smtClean="0">
                          <a:ln>
                            <a:noFill/>
                          </a:ln>
                          <a:solidFill>
                            <a:schemeClr val="tx1"/>
                          </a:solidFill>
                          <a:effectLst/>
                          <a:latin typeface="Arial" charset="0"/>
                        </a:rPr>
                        <a:t>Quarterly network scan (ASV)</a:t>
                      </a:r>
                    </a:p>
                    <a:p>
                      <a:pPr marL="115888" marR="0" lvl="0" indent="-115888" algn="l" defTabSz="914400" rtl="0" eaLnBrk="0" fontAlgn="base" latinLnBrk="0" hangingPunct="0">
                        <a:lnSpc>
                          <a:spcPct val="100000"/>
                        </a:lnSpc>
                        <a:spcBef>
                          <a:spcPct val="20000"/>
                        </a:spcBef>
                        <a:spcAft>
                          <a:spcPct val="0"/>
                        </a:spcAft>
                        <a:buClr>
                          <a:schemeClr val="tx1"/>
                        </a:buClr>
                        <a:buSzPct val="90000"/>
                        <a:buFontTx/>
                        <a:buChar char="•"/>
                        <a:tabLst/>
                      </a:pPr>
                      <a:r>
                        <a:rPr kumimoji="0" lang="en-US" sz="1600" b="1" i="0" u="none" strike="noStrike" cap="none" normalizeH="0" baseline="0" dirty="0" smtClean="0">
                          <a:ln>
                            <a:noFill/>
                          </a:ln>
                          <a:solidFill>
                            <a:schemeClr val="tx1"/>
                          </a:solidFill>
                          <a:effectLst/>
                          <a:latin typeface="Arial" charset="0"/>
                        </a:rPr>
                        <a:t>Annual penetration test (ASV)</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CE9A"/>
                    </a:solidFill>
                  </a:tcPr>
                </a:tc>
              </a:tr>
              <a:tr h="1213104">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b="1" i="0" u="none" strike="noStrike" cap="none" normalizeH="0" baseline="0" dirty="0" smtClean="0">
                          <a:ln>
                            <a:noFill/>
                          </a:ln>
                          <a:solidFill>
                            <a:srgbClr val="FF0000"/>
                          </a:solidFill>
                          <a:effectLst/>
                          <a:latin typeface="Arial" charset="0"/>
                        </a:rPr>
                        <a:t>4</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CE9A"/>
                    </a:solidFill>
                  </a:tcPr>
                </a:tc>
                <a:tc>
                  <a:txBody>
                    <a:bodyPr/>
                    <a:lstStyle/>
                    <a:p>
                      <a:pPr marL="115888" marR="0" lvl="0" indent="-115888" algn="l" defTabSz="914400" rtl="0" eaLnBrk="0" fontAlgn="base" latinLnBrk="0" hangingPunct="0">
                        <a:lnSpc>
                          <a:spcPct val="100000"/>
                        </a:lnSpc>
                        <a:spcBef>
                          <a:spcPct val="20000"/>
                        </a:spcBef>
                        <a:spcAft>
                          <a:spcPct val="0"/>
                        </a:spcAft>
                        <a:buClr>
                          <a:schemeClr val="tx1"/>
                        </a:buClr>
                        <a:buSzPct val="90000"/>
                        <a:buFontTx/>
                        <a:buChar char="•"/>
                        <a:tabLst/>
                      </a:pPr>
                      <a:r>
                        <a:rPr kumimoji="0" lang="en-US" sz="1600" b="1" i="0" u="none" strike="noStrike" cap="none" normalizeH="0" baseline="0" dirty="0" smtClean="0">
                          <a:ln>
                            <a:noFill/>
                          </a:ln>
                          <a:solidFill>
                            <a:schemeClr val="tx1"/>
                          </a:solidFill>
                          <a:effectLst/>
                          <a:latin typeface="Arial" charset="0"/>
                        </a:rPr>
                        <a:t>At discretion of acquirer</a:t>
                      </a:r>
                    </a:p>
                    <a:p>
                      <a:pPr marL="115888" marR="0" lvl="0" indent="-115888" algn="l" defTabSz="914400" rtl="0" eaLnBrk="0" fontAlgn="base" latinLnBrk="0" hangingPunct="0">
                        <a:lnSpc>
                          <a:spcPct val="100000"/>
                        </a:lnSpc>
                        <a:spcBef>
                          <a:spcPct val="20000"/>
                        </a:spcBef>
                        <a:spcAft>
                          <a:spcPct val="0"/>
                        </a:spcAft>
                        <a:buClr>
                          <a:schemeClr val="tx1"/>
                        </a:buClr>
                        <a:buSzPct val="90000"/>
                        <a:buFontTx/>
                        <a:buChar char="•"/>
                        <a:tabLst/>
                      </a:pPr>
                      <a:r>
                        <a:rPr kumimoji="0" lang="en-US" sz="1600" b="1" i="0" u="none" strike="noStrike" cap="none" normalizeH="0" baseline="0" dirty="0" smtClean="0">
                          <a:ln>
                            <a:noFill/>
                          </a:ln>
                          <a:solidFill>
                            <a:schemeClr val="tx1"/>
                          </a:solidFill>
                          <a:effectLst/>
                          <a:latin typeface="Arial" charset="0"/>
                        </a:rPr>
                        <a:t>Annual SAQ</a:t>
                      </a:r>
                    </a:p>
                    <a:p>
                      <a:pPr marL="115888" marR="0" lvl="0" indent="-115888" algn="l" defTabSz="914400" rtl="0" eaLnBrk="0" fontAlgn="base" latinLnBrk="0" hangingPunct="0">
                        <a:lnSpc>
                          <a:spcPct val="100000"/>
                        </a:lnSpc>
                        <a:spcBef>
                          <a:spcPct val="20000"/>
                        </a:spcBef>
                        <a:spcAft>
                          <a:spcPct val="0"/>
                        </a:spcAft>
                        <a:buClr>
                          <a:schemeClr val="tx1"/>
                        </a:buClr>
                        <a:buSzPct val="90000"/>
                        <a:buFontTx/>
                        <a:buChar char="•"/>
                        <a:tabLst/>
                      </a:pPr>
                      <a:r>
                        <a:rPr kumimoji="0" lang="en-US" sz="1600" b="1" i="0" u="none" strike="noStrike" cap="none" normalizeH="0" baseline="0" dirty="0" smtClean="0">
                          <a:ln>
                            <a:noFill/>
                          </a:ln>
                          <a:solidFill>
                            <a:schemeClr val="tx1"/>
                          </a:solidFill>
                          <a:effectLst/>
                          <a:latin typeface="Arial" charset="0"/>
                        </a:rPr>
                        <a:t>Quarterly network scan (ASV)</a:t>
                      </a:r>
                    </a:p>
                    <a:p>
                      <a:pPr marL="115888" marR="0" lvl="0" indent="-115888" algn="l" defTabSz="914400" rtl="0" eaLnBrk="0" fontAlgn="base" latinLnBrk="0" hangingPunct="0">
                        <a:lnSpc>
                          <a:spcPct val="100000"/>
                        </a:lnSpc>
                        <a:spcBef>
                          <a:spcPct val="20000"/>
                        </a:spcBef>
                        <a:spcAft>
                          <a:spcPct val="0"/>
                        </a:spcAft>
                        <a:buClr>
                          <a:schemeClr val="tx1"/>
                        </a:buClr>
                        <a:buSzPct val="90000"/>
                        <a:buFontTx/>
                        <a:buChar char="•"/>
                        <a:tabLst/>
                      </a:pPr>
                      <a:r>
                        <a:rPr kumimoji="0" lang="en-US" sz="1600" b="1" i="0" u="none" strike="noStrike" cap="none" normalizeH="0" baseline="0" dirty="0" smtClean="0">
                          <a:ln>
                            <a:noFill/>
                          </a:ln>
                          <a:solidFill>
                            <a:schemeClr val="tx1"/>
                          </a:solidFill>
                          <a:effectLst/>
                          <a:latin typeface="Arial" charset="0"/>
                        </a:rPr>
                        <a:t>Annual penetration test (ASV)</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CE9A"/>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90000"/>
                        <a:buFont typeface="Wingdings" pitchFamily="2" charset="2"/>
                        <a:buChar char="§"/>
                        <a:tabLst/>
                      </a:pPr>
                      <a:r>
                        <a:rPr kumimoji="0" lang="en-US" sz="1600" b="1" i="0" u="none" strike="noStrike" cap="none" normalizeH="0" baseline="0" dirty="0" smtClean="0">
                          <a:ln>
                            <a:noFill/>
                          </a:ln>
                          <a:solidFill>
                            <a:schemeClr val="tx1"/>
                          </a:solidFill>
                          <a:effectLst/>
                          <a:latin typeface="Arial" charset="0"/>
                        </a:rPr>
                        <a:t> N/A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CE9A"/>
                    </a:solidFill>
                  </a:tcPr>
                </a:tc>
              </a:tr>
            </a:tbl>
          </a:graphicData>
        </a:graphic>
      </p:graphicFrame>
      <p:sp>
        <p:nvSpPr>
          <p:cNvPr id="586784" name="Rectangle 32"/>
          <p:cNvSpPr>
            <a:spLocks noGrp="1" noChangeArrowheads="1"/>
          </p:cNvSpPr>
          <p:nvPr>
            <p:ph type="title"/>
          </p:nvPr>
        </p:nvSpPr>
        <p:spPr>
          <a:xfrm>
            <a:off x="990600" y="304800"/>
            <a:ext cx="7772400" cy="455115"/>
          </a:xfrm>
        </p:spPr>
        <p:txBody>
          <a:bodyPr>
            <a:normAutofit fontScale="90000"/>
          </a:bodyPr>
          <a:lstStyle/>
          <a:p>
            <a:r>
              <a:rPr lang="en-US" dirty="0" smtClean="0"/>
              <a:t>Validation Requirements</a:t>
            </a:r>
          </a:p>
        </p:txBody>
      </p:sp>
      <p:grpSp>
        <p:nvGrpSpPr>
          <p:cNvPr id="2" name="Group 8"/>
          <p:cNvGrpSpPr/>
          <p:nvPr/>
        </p:nvGrpSpPr>
        <p:grpSpPr>
          <a:xfrm>
            <a:off x="2428127" y="916201"/>
            <a:ext cx="4691063" cy="422275"/>
            <a:chOff x="2209800" y="2471738"/>
            <a:chExt cx="4691063" cy="422275"/>
          </a:xfrm>
        </p:grpSpPr>
        <p:pic>
          <p:nvPicPr>
            <p:cNvPr id="586792" name="Picture 40" descr="american_express_logo_5"/>
            <p:cNvPicPr>
              <a:picLocks noChangeAspect="1" noChangeArrowheads="1"/>
            </p:cNvPicPr>
            <p:nvPr/>
          </p:nvPicPr>
          <p:blipFill>
            <a:blip r:embed="rId3" cstate="print"/>
            <a:srcRect/>
            <a:stretch>
              <a:fillRect/>
            </a:stretch>
          </p:blipFill>
          <p:spPr bwMode="auto">
            <a:xfrm>
              <a:off x="6443663" y="2487613"/>
              <a:ext cx="457200" cy="390525"/>
            </a:xfrm>
            <a:prstGeom prst="rect">
              <a:avLst/>
            </a:prstGeom>
            <a:noFill/>
          </p:spPr>
        </p:pic>
        <p:pic>
          <p:nvPicPr>
            <p:cNvPr id="586793" name="Picture 41" descr="new_visa_big"/>
            <p:cNvPicPr>
              <a:picLocks noChangeAspect="1" noChangeArrowheads="1"/>
            </p:cNvPicPr>
            <p:nvPr/>
          </p:nvPicPr>
          <p:blipFill>
            <a:blip r:embed="rId4" cstate="print"/>
            <a:srcRect/>
            <a:stretch>
              <a:fillRect/>
            </a:stretch>
          </p:blipFill>
          <p:spPr bwMode="auto">
            <a:xfrm>
              <a:off x="2209800" y="2523331"/>
              <a:ext cx="990600" cy="319088"/>
            </a:xfrm>
            <a:prstGeom prst="rect">
              <a:avLst/>
            </a:prstGeom>
            <a:noFill/>
          </p:spPr>
        </p:pic>
        <p:pic>
          <p:nvPicPr>
            <p:cNvPr id="586794" name="Picture 42" descr="mastercard 2"/>
            <p:cNvPicPr>
              <a:picLocks noChangeAspect="1" noChangeArrowheads="1"/>
            </p:cNvPicPr>
            <p:nvPr/>
          </p:nvPicPr>
          <p:blipFill>
            <a:blip r:embed="rId5" cstate="print"/>
            <a:srcRect/>
            <a:stretch>
              <a:fillRect/>
            </a:stretch>
          </p:blipFill>
          <p:spPr bwMode="auto">
            <a:xfrm>
              <a:off x="3886200" y="2471738"/>
              <a:ext cx="533400" cy="422275"/>
            </a:xfrm>
            <a:prstGeom prst="rect">
              <a:avLst/>
            </a:prstGeom>
            <a:noFill/>
          </p:spPr>
        </p:pic>
      </p:grpSp>
      <p:sp>
        <p:nvSpPr>
          <p:cNvPr id="9" name="Rectangle 8"/>
          <p:cNvSpPr/>
          <p:nvPr/>
        </p:nvSpPr>
        <p:spPr>
          <a:xfrm>
            <a:off x="3111513" y="2743200"/>
            <a:ext cx="351788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 Change!</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1207" name="Group 39"/>
          <p:cNvGraphicFramePr>
            <a:graphicFrameLocks noGrp="1"/>
          </p:cNvGraphicFramePr>
          <p:nvPr>
            <p:ph idx="1"/>
          </p:nvPr>
        </p:nvGraphicFramePr>
        <p:xfrm>
          <a:off x="490537" y="1570676"/>
          <a:ext cx="8558213" cy="1447800"/>
        </p:xfrm>
        <a:graphic>
          <a:graphicData uri="http://schemas.openxmlformats.org/drawingml/2006/table">
            <a:tbl>
              <a:tblPr/>
              <a:tblGrid>
                <a:gridCol w="1711325"/>
                <a:gridCol w="1711325"/>
                <a:gridCol w="1712913"/>
                <a:gridCol w="1711325"/>
                <a:gridCol w="1711325"/>
              </a:tblGrid>
              <a:tr h="144780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Card-Not Present, All Cardholder Data Functions Outsourced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9C9A7"/>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Imprint Only, No Cardholder Data Storage</a:t>
                      </a:r>
                    </a:p>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9C9A7"/>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Standalone Dial Out Terminal, No Cardholder Data Storage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9C9A7"/>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Payment Application Systems Connected to the Internet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9C9A7"/>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All other methods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9C9A7"/>
                    </a:solidFill>
                  </a:tcPr>
                </a:tc>
              </a:tr>
            </a:tbl>
          </a:graphicData>
        </a:graphic>
      </p:graphicFrame>
      <p:graphicFrame>
        <p:nvGraphicFramePr>
          <p:cNvPr id="391234" name="Group 66"/>
          <p:cNvGraphicFramePr>
            <a:graphicFrameLocks noGrp="1"/>
          </p:cNvGraphicFramePr>
          <p:nvPr/>
        </p:nvGraphicFramePr>
        <p:xfrm>
          <a:off x="490254" y="3000856"/>
          <a:ext cx="8558213" cy="1115568"/>
        </p:xfrm>
        <a:graphic>
          <a:graphicData uri="http://schemas.openxmlformats.org/drawingml/2006/table">
            <a:tbl>
              <a:tblPr/>
              <a:tblGrid>
                <a:gridCol w="1711325"/>
                <a:gridCol w="1711325"/>
                <a:gridCol w="1722350"/>
                <a:gridCol w="1701888"/>
                <a:gridCol w="1711325"/>
              </a:tblGrid>
              <a:tr h="1113416">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1500" b="1" i="0" u="none" strike="noStrike" cap="none" normalizeH="0" baseline="0" dirty="0" smtClean="0">
                          <a:ln>
                            <a:noFill/>
                          </a:ln>
                          <a:solidFill>
                            <a:schemeClr val="tx1"/>
                          </a:solidFill>
                          <a:effectLst/>
                          <a:latin typeface="Arial" charset="0"/>
                        </a:rPr>
                        <a:t>SAQ A (13) </a:t>
                      </a:r>
                      <a:r>
                        <a:rPr kumimoji="0" lang="en-US" sz="1500" b="1" i="0" u="none" strike="noStrike" cap="none" normalizeH="0" baseline="0" dirty="0" smtClean="0">
                          <a:ln>
                            <a:noFill/>
                          </a:ln>
                          <a:solidFill>
                            <a:srgbClr val="FF0000"/>
                          </a:solidFill>
                          <a:effectLst/>
                          <a:latin typeface="Arial" charset="0"/>
                        </a:rPr>
                        <a:t>(14) </a:t>
                      </a:r>
                    </a:p>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1500" b="1" i="0" u="none" strike="noStrike" cap="none" normalizeH="0" baseline="0" dirty="0" smtClean="0">
                          <a:ln>
                            <a:noFill/>
                          </a:ln>
                          <a:solidFill>
                            <a:srgbClr val="FF0000"/>
                          </a:solidFill>
                          <a:effectLst/>
                          <a:latin typeface="Arial" charset="0"/>
                        </a:rPr>
                        <a:t>SAQ A-EP (139)</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9C9A7"/>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1500" b="1" i="0" u="none" strike="noStrike" cap="none" normalizeH="0" baseline="0" dirty="0" smtClean="0">
                          <a:ln>
                            <a:noFill/>
                          </a:ln>
                          <a:solidFill>
                            <a:schemeClr val="tx1"/>
                          </a:solidFill>
                          <a:effectLst/>
                          <a:latin typeface="Arial" charset="0"/>
                        </a:rPr>
                        <a:t>SAQ B (28) </a:t>
                      </a:r>
                      <a:r>
                        <a:rPr kumimoji="0" lang="en-US" sz="1500" b="1" i="0" u="none" strike="noStrike" cap="none" normalizeH="0" baseline="0" dirty="0" smtClean="0">
                          <a:ln>
                            <a:noFill/>
                          </a:ln>
                          <a:solidFill>
                            <a:srgbClr val="FF0000"/>
                          </a:solidFill>
                          <a:effectLst/>
                          <a:latin typeface="Arial" charset="0"/>
                        </a:rPr>
                        <a:t>(41)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9C9A7"/>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1500" b="1" i="0" u="none" strike="noStrike" cap="none" normalizeH="0" baseline="0" dirty="0" smtClean="0">
                          <a:ln>
                            <a:noFill/>
                          </a:ln>
                          <a:solidFill>
                            <a:schemeClr val="tx1"/>
                          </a:solidFill>
                          <a:effectLst/>
                          <a:latin typeface="Arial" charset="0"/>
                        </a:rPr>
                        <a:t>SAQ B (28) </a:t>
                      </a:r>
                      <a:r>
                        <a:rPr kumimoji="0" lang="en-US" sz="1500" b="1" i="0" u="none" strike="noStrike" cap="none" normalizeH="0" baseline="0" dirty="0" smtClean="0">
                          <a:ln>
                            <a:noFill/>
                          </a:ln>
                          <a:solidFill>
                            <a:srgbClr val="FF0000"/>
                          </a:solidFill>
                          <a:effectLst/>
                          <a:latin typeface="Arial" charset="0"/>
                        </a:rPr>
                        <a:t>(41)</a:t>
                      </a:r>
                    </a:p>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defRPr/>
                      </a:pPr>
                      <a:r>
                        <a:rPr kumimoji="0" lang="en-US" sz="1500" b="1" i="0" u="none" strike="noStrike" cap="none" normalizeH="0" baseline="0" dirty="0" smtClean="0">
                          <a:ln>
                            <a:noFill/>
                          </a:ln>
                          <a:solidFill>
                            <a:srgbClr val="FF0000"/>
                          </a:solidFill>
                          <a:effectLst/>
                          <a:latin typeface="Arial" charset="0"/>
                        </a:rPr>
                        <a:t>SAQ B-IP (83)</a:t>
                      </a:r>
                    </a:p>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chemeClr val="bg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9C9A7"/>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1500" b="1" i="0" u="none" strike="noStrike" cap="none" normalizeH="0" baseline="0" dirty="0" smtClean="0">
                          <a:ln>
                            <a:noFill/>
                          </a:ln>
                          <a:solidFill>
                            <a:schemeClr val="tx1"/>
                          </a:solidFill>
                          <a:effectLst/>
                          <a:latin typeface="Arial" charset="0"/>
                        </a:rPr>
                        <a:t>SAQ C/VT (80/51)</a:t>
                      </a:r>
                    </a:p>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1500" b="1" i="0" u="none" strike="noStrike" cap="none" normalizeH="0" baseline="0" dirty="0" smtClean="0">
                          <a:ln>
                            <a:noFill/>
                          </a:ln>
                          <a:solidFill>
                            <a:srgbClr val="FF0000"/>
                          </a:solidFill>
                          <a:effectLst/>
                          <a:latin typeface="Arial" charset="0"/>
                        </a:rPr>
                        <a:t>(139/73)</a:t>
                      </a:r>
                    </a:p>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chemeClr val="bg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9C9A7"/>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1500" b="1" i="0" u="none" strike="noStrike" cap="none" normalizeH="0" baseline="0" dirty="0" smtClean="0">
                          <a:ln>
                            <a:noFill/>
                          </a:ln>
                          <a:solidFill>
                            <a:schemeClr val="tx1"/>
                          </a:solidFill>
                          <a:effectLst/>
                          <a:latin typeface="Arial" charset="0"/>
                        </a:rPr>
                        <a:t>SAQ D (286)</a:t>
                      </a:r>
                    </a:p>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1500" b="1" i="0" u="none" strike="noStrike" cap="none" normalizeH="0" baseline="0" dirty="0" smtClean="0">
                          <a:ln>
                            <a:noFill/>
                          </a:ln>
                          <a:solidFill>
                            <a:srgbClr val="FF0000"/>
                          </a:solidFill>
                          <a:effectLst/>
                          <a:latin typeface="Arial" charset="0"/>
                        </a:rPr>
                        <a:t>(326 )</a:t>
                      </a:r>
                    </a:p>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endParaRPr kumimoji="0" lang="en-US" sz="1600" b="1" i="0" u="none" strike="noStrike" cap="none" normalizeH="0" baseline="0" dirty="0" smtClean="0">
                        <a:ln>
                          <a:noFill/>
                        </a:ln>
                        <a:solidFill>
                          <a:schemeClr val="bg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9C9A7"/>
                    </a:solidFill>
                  </a:tcPr>
                </a:tc>
              </a:tr>
            </a:tbl>
          </a:graphicData>
        </a:graphic>
      </p:graphicFrame>
      <p:sp>
        <p:nvSpPr>
          <p:cNvPr id="3" name="TextBox 2"/>
          <p:cNvSpPr txBox="1"/>
          <p:nvPr/>
        </p:nvSpPr>
        <p:spPr>
          <a:xfrm>
            <a:off x="990600" y="762000"/>
            <a:ext cx="2319033" cy="707886"/>
          </a:xfrm>
          <a:prstGeom prst="rect">
            <a:avLst/>
          </a:prstGeom>
          <a:noFill/>
        </p:spPr>
        <p:txBody>
          <a:bodyPr wrap="none" rtlCol="0">
            <a:spAutoFit/>
          </a:bodyPr>
          <a:lstStyle/>
          <a:p>
            <a:r>
              <a:rPr lang="en-US" sz="4000" dirty="0" smtClean="0">
                <a:solidFill>
                  <a:srgbClr val="FF0000"/>
                </a:solidFill>
              </a:rPr>
              <a:t>New SAQs</a:t>
            </a:r>
            <a:endParaRPr lang="en-US" sz="4000" dirty="0">
              <a:solidFill>
                <a:srgbClr val="FF0000"/>
              </a:solidFill>
            </a:endParaRPr>
          </a:p>
        </p:txBody>
      </p:sp>
      <p:sp>
        <p:nvSpPr>
          <p:cNvPr id="5" name="TextBox 4"/>
          <p:cNvSpPr txBox="1"/>
          <p:nvPr/>
        </p:nvSpPr>
        <p:spPr>
          <a:xfrm>
            <a:off x="533400" y="228600"/>
            <a:ext cx="3978461" cy="707886"/>
          </a:xfrm>
          <a:prstGeom prst="rect">
            <a:avLst/>
          </a:prstGeom>
          <a:noFill/>
        </p:spPr>
        <p:txBody>
          <a:bodyPr wrap="none" rtlCol="0">
            <a:spAutoFit/>
          </a:bodyPr>
          <a:lstStyle/>
          <a:p>
            <a:r>
              <a:rPr lang="en-US" sz="4000" b="1" dirty="0" smtClean="0">
                <a:solidFill>
                  <a:srgbClr val="FF0000"/>
                </a:solidFill>
              </a:rPr>
              <a:t>Critical Change #1</a:t>
            </a:r>
            <a:endParaRPr lang="en-US" sz="4000" b="1" dirty="0">
              <a:solidFill>
                <a:srgbClr val="FF0000"/>
              </a:solidFill>
            </a:endParaRPr>
          </a:p>
        </p:txBody>
      </p:sp>
    </p:spTree>
    <p:custDataLst>
      <p:tags r:id="rId1"/>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a:t>
            </a:r>
            <a:r>
              <a:rPr lang="en-US" dirty="0" smtClean="0">
                <a:solidFill>
                  <a:srgbClr val="FF0000"/>
                </a:solidFill>
              </a:rPr>
              <a:t>SAQ A </a:t>
            </a:r>
            <a:r>
              <a:rPr lang="en-US" dirty="0" smtClean="0"/>
              <a:t>for Merchant</a:t>
            </a:r>
            <a:endParaRPr lang="en-US" dirty="0"/>
          </a:p>
        </p:txBody>
      </p:sp>
      <p:sp>
        <p:nvSpPr>
          <p:cNvPr id="6" name="Content Placeholder 5"/>
          <p:cNvSpPr>
            <a:spLocks noGrp="1"/>
          </p:cNvSpPr>
          <p:nvPr>
            <p:ph idx="1"/>
          </p:nvPr>
        </p:nvSpPr>
        <p:spPr>
          <a:xfrm>
            <a:off x="381000" y="2403475"/>
            <a:ext cx="7772400" cy="4378325"/>
          </a:xfrm>
        </p:spPr>
        <p:txBody>
          <a:bodyPr/>
          <a:lstStyle/>
          <a:p>
            <a:pPr>
              <a:buNone/>
            </a:pPr>
            <a:r>
              <a:rPr lang="en-US" dirty="0" smtClean="0"/>
              <a:t> </a:t>
            </a:r>
            <a:endParaRPr lang="en-US" dirty="0"/>
          </a:p>
        </p:txBody>
      </p:sp>
      <p:grpSp>
        <p:nvGrpSpPr>
          <p:cNvPr id="3" name="Group 75"/>
          <p:cNvGrpSpPr/>
          <p:nvPr/>
        </p:nvGrpSpPr>
        <p:grpSpPr>
          <a:xfrm>
            <a:off x="381000" y="2514600"/>
            <a:ext cx="2971800" cy="2971800"/>
            <a:chOff x="381000" y="2479675"/>
            <a:chExt cx="2971800" cy="2971800"/>
          </a:xfrm>
        </p:grpSpPr>
        <p:pic>
          <p:nvPicPr>
            <p:cNvPr id="1028" name="Picture 4"/>
            <p:cNvPicPr>
              <a:picLocks noChangeAspect="1" noChangeArrowheads="1"/>
            </p:cNvPicPr>
            <p:nvPr/>
          </p:nvPicPr>
          <p:blipFill>
            <a:blip r:embed="rId2" cstate="print"/>
            <a:srcRect/>
            <a:stretch>
              <a:fillRect/>
            </a:stretch>
          </p:blipFill>
          <p:spPr bwMode="auto">
            <a:xfrm>
              <a:off x="1600200" y="3165475"/>
              <a:ext cx="809625" cy="1162050"/>
            </a:xfrm>
            <a:prstGeom prst="rect">
              <a:avLst/>
            </a:prstGeom>
            <a:noFill/>
            <a:ln w="9525">
              <a:noFill/>
              <a:miter lim="800000"/>
              <a:headEnd/>
              <a:tailEnd/>
            </a:ln>
          </p:spPr>
        </p:pic>
        <p:sp>
          <p:nvSpPr>
            <p:cNvPr id="30" name="Oval 29"/>
            <p:cNvSpPr/>
            <p:nvPr/>
          </p:nvSpPr>
          <p:spPr>
            <a:xfrm>
              <a:off x="381000" y="2479675"/>
              <a:ext cx="2971800" cy="2971800"/>
            </a:xfrm>
            <a:prstGeom prst="ellipse">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120691" y="2796143"/>
              <a:ext cx="1774909" cy="369332"/>
            </a:xfrm>
            <a:prstGeom prst="rect">
              <a:avLst/>
            </a:prstGeom>
            <a:noFill/>
          </p:spPr>
          <p:txBody>
            <a:bodyPr wrap="none" rtlCol="0">
              <a:spAutoFit/>
            </a:bodyPr>
            <a:lstStyle/>
            <a:p>
              <a:r>
                <a:rPr lang="en-US" dirty="0" smtClean="0"/>
                <a:t>Performing Arts</a:t>
              </a:r>
              <a:endParaRPr lang="en-US" dirty="0"/>
            </a:p>
          </p:txBody>
        </p:sp>
        <p:sp>
          <p:nvSpPr>
            <p:cNvPr id="33" name="TextBox 32"/>
            <p:cNvSpPr txBox="1"/>
            <p:nvPr/>
          </p:nvSpPr>
          <p:spPr>
            <a:xfrm>
              <a:off x="1143000" y="4308475"/>
              <a:ext cx="2023311" cy="369332"/>
            </a:xfrm>
            <a:prstGeom prst="rect">
              <a:avLst/>
            </a:prstGeom>
            <a:noFill/>
          </p:spPr>
          <p:txBody>
            <a:bodyPr wrap="none" rtlCol="0">
              <a:spAutoFit/>
            </a:bodyPr>
            <a:lstStyle/>
            <a:p>
              <a:r>
                <a:rPr lang="en-US" dirty="0" smtClean="0"/>
                <a:t>Describes “Event”</a:t>
              </a:r>
              <a:endParaRPr lang="en-US" dirty="0"/>
            </a:p>
          </p:txBody>
        </p:sp>
      </p:grpSp>
      <p:grpSp>
        <p:nvGrpSpPr>
          <p:cNvPr id="4" name="Group 80"/>
          <p:cNvGrpSpPr/>
          <p:nvPr/>
        </p:nvGrpSpPr>
        <p:grpSpPr>
          <a:xfrm>
            <a:off x="228600" y="1252650"/>
            <a:ext cx="5524500" cy="2408126"/>
            <a:chOff x="228600" y="1252650"/>
            <a:chExt cx="5524500" cy="2408126"/>
          </a:xfrm>
        </p:grpSpPr>
        <p:cxnSp>
          <p:nvCxnSpPr>
            <p:cNvPr id="24" name="Straight Arrow Connector 23"/>
            <p:cNvCxnSpPr/>
            <p:nvPr/>
          </p:nvCxnSpPr>
          <p:spPr>
            <a:xfrm>
              <a:off x="685800" y="2209800"/>
              <a:ext cx="685800" cy="1336675"/>
            </a:xfrm>
            <a:prstGeom prst="straightConnector1">
              <a:avLst/>
            </a:prstGeom>
            <a:ln>
              <a:solidFill>
                <a:srgbClr val="0066FF"/>
              </a:solidFill>
              <a:tailEnd type="arrow"/>
            </a:ln>
          </p:spPr>
          <p:style>
            <a:lnRef idx="3">
              <a:schemeClr val="accent2"/>
            </a:lnRef>
            <a:fillRef idx="0">
              <a:schemeClr val="accent2"/>
            </a:fillRef>
            <a:effectRef idx="2">
              <a:schemeClr val="accent2"/>
            </a:effectRef>
            <a:fontRef idx="minor">
              <a:schemeClr val="tx1"/>
            </a:fontRef>
          </p:style>
        </p:cxnSp>
        <p:grpSp>
          <p:nvGrpSpPr>
            <p:cNvPr id="5" name="Group 38"/>
            <p:cNvGrpSpPr/>
            <p:nvPr/>
          </p:nvGrpSpPr>
          <p:grpSpPr>
            <a:xfrm>
              <a:off x="228600" y="1252650"/>
              <a:ext cx="1133644" cy="957150"/>
              <a:chOff x="228600" y="1219200"/>
              <a:chExt cx="1133644" cy="957150"/>
            </a:xfrm>
          </p:grpSpPr>
          <p:pic>
            <p:nvPicPr>
              <p:cNvPr id="29" name="Picture 28" descr="Stick-Man.jpg"/>
              <p:cNvPicPr>
                <a:picLocks noChangeAspect="1"/>
              </p:cNvPicPr>
              <p:nvPr/>
            </p:nvPicPr>
            <p:blipFill>
              <a:blip r:embed="rId3" cstate="print"/>
              <a:stretch>
                <a:fillRect/>
              </a:stretch>
            </p:blipFill>
            <p:spPr>
              <a:xfrm flipH="1">
                <a:off x="528722" y="1524000"/>
                <a:ext cx="533400" cy="652350"/>
              </a:xfrm>
              <a:prstGeom prst="rect">
                <a:avLst/>
              </a:prstGeom>
            </p:spPr>
          </p:pic>
          <p:sp>
            <p:nvSpPr>
              <p:cNvPr id="31" name="TextBox 30"/>
              <p:cNvSpPr txBox="1"/>
              <p:nvPr/>
            </p:nvSpPr>
            <p:spPr>
              <a:xfrm>
                <a:off x="228600" y="1219200"/>
                <a:ext cx="1133644" cy="369332"/>
              </a:xfrm>
              <a:prstGeom prst="rect">
                <a:avLst/>
              </a:prstGeom>
              <a:noFill/>
            </p:spPr>
            <p:txBody>
              <a:bodyPr wrap="none" rtlCol="0">
                <a:spAutoFit/>
              </a:bodyPr>
              <a:lstStyle/>
              <a:p>
                <a:r>
                  <a:rPr lang="en-US" dirty="0" smtClean="0"/>
                  <a:t>customer</a:t>
                </a:r>
                <a:endParaRPr lang="en-US" dirty="0"/>
              </a:p>
            </p:txBody>
          </p:sp>
        </p:grpSp>
        <p:cxnSp>
          <p:nvCxnSpPr>
            <p:cNvPr id="35" name="Straight Arrow Connector 34"/>
            <p:cNvCxnSpPr/>
            <p:nvPr/>
          </p:nvCxnSpPr>
          <p:spPr>
            <a:xfrm>
              <a:off x="2057400" y="3659187"/>
              <a:ext cx="1143000" cy="0"/>
            </a:xfrm>
            <a:prstGeom prst="straightConnector1">
              <a:avLst/>
            </a:prstGeom>
            <a:ln>
              <a:solidFill>
                <a:srgbClr val="0066FF"/>
              </a:solidFill>
              <a:tailEnd type="arrow"/>
            </a:ln>
          </p:spPr>
          <p:style>
            <a:lnRef idx="3">
              <a:schemeClr val="accent2"/>
            </a:lnRef>
            <a:fillRef idx="0">
              <a:schemeClr val="accent2"/>
            </a:fillRef>
            <a:effectRef idx="2">
              <a:schemeClr val="accent2"/>
            </a:effectRef>
            <a:fontRef idx="minor">
              <a:schemeClr val="tx1"/>
            </a:fontRef>
          </p:style>
        </p:cxnSp>
        <p:cxnSp>
          <p:nvCxnSpPr>
            <p:cNvPr id="38" name="Straight Arrow Connector 37"/>
            <p:cNvCxnSpPr/>
            <p:nvPr/>
          </p:nvCxnSpPr>
          <p:spPr>
            <a:xfrm flipV="1">
              <a:off x="3733800" y="3657599"/>
              <a:ext cx="2019300" cy="3177"/>
            </a:xfrm>
            <a:prstGeom prst="straightConnector1">
              <a:avLst/>
            </a:prstGeom>
            <a:ln>
              <a:solidFill>
                <a:srgbClr val="0066FF"/>
              </a:solidFill>
              <a:tailEnd type="arrow"/>
            </a:ln>
          </p:spPr>
          <p:style>
            <a:lnRef idx="3">
              <a:schemeClr val="accent2"/>
            </a:lnRef>
            <a:fillRef idx="0">
              <a:schemeClr val="accent2"/>
            </a:fillRef>
            <a:effectRef idx="2">
              <a:schemeClr val="accent2"/>
            </a:effectRef>
            <a:fontRef idx="minor">
              <a:schemeClr val="tx1"/>
            </a:fontRef>
          </p:style>
        </p:cxnSp>
      </p:grpSp>
      <p:grpSp>
        <p:nvGrpSpPr>
          <p:cNvPr id="7" name="Group 55"/>
          <p:cNvGrpSpPr/>
          <p:nvPr/>
        </p:nvGrpSpPr>
        <p:grpSpPr>
          <a:xfrm>
            <a:off x="3886200" y="3200400"/>
            <a:ext cx="1524000" cy="1096335"/>
            <a:chOff x="3886200" y="3200400"/>
            <a:chExt cx="1524000" cy="1096335"/>
          </a:xfrm>
        </p:grpSpPr>
        <p:pic>
          <p:nvPicPr>
            <p:cNvPr id="37" name="Picture 36" descr="cloud1.jpg"/>
            <p:cNvPicPr>
              <a:picLocks noChangeAspect="1"/>
            </p:cNvPicPr>
            <p:nvPr/>
          </p:nvPicPr>
          <p:blipFill>
            <a:blip r:embed="rId4" cstate="print"/>
            <a:stretch>
              <a:fillRect/>
            </a:stretch>
          </p:blipFill>
          <p:spPr>
            <a:xfrm>
              <a:off x="3886200" y="3200400"/>
              <a:ext cx="1524000" cy="1096335"/>
            </a:xfrm>
            <a:prstGeom prst="rect">
              <a:avLst/>
            </a:prstGeom>
          </p:spPr>
        </p:pic>
        <p:sp>
          <p:nvSpPr>
            <p:cNvPr id="55" name="TextBox 54"/>
            <p:cNvSpPr txBox="1"/>
            <p:nvPr/>
          </p:nvSpPr>
          <p:spPr>
            <a:xfrm>
              <a:off x="4138469" y="3505200"/>
              <a:ext cx="966931" cy="369332"/>
            </a:xfrm>
            <a:prstGeom prst="rect">
              <a:avLst/>
            </a:prstGeom>
            <a:noFill/>
            <a:ln>
              <a:noFill/>
            </a:ln>
          </p:spPr>
          <p:txBody>
            <a:bodyPr wrap="none" rtlCol="0">
              <a:spAutoFit/>
            </a:bodyPr>
            <a:lstStyle/>
            <a:p>
              <a:r>
                <a:rPr lang="en-US" dirty="0" smtClean="0"/>
                <a:t>Internet</a:t>
              </a:r>
              <a:endParaRPr lang="en-US" dirty="0"/>
            </a:p>
          </p:txBody>
        </p:sp>
      </p:grpSp>
      <p:grpSp>
        <p:nvGrpSpPr>
          <p:cNvPr id="8" name="Group 74"/>
          <p:cNvGrpSpPr/>
          <p:nvPr/>
        </p:nvGrpSpPr>
        <p:grpSpPr>
          <a:xfrm>
            <a:off x="4343400" y="3962400"/>
            <a:ext cx="2164375" cy="2895600"/>
            <a:chOff x="4343400" y="3962400"/>
            <a:chExt cx="2164375" cy="2895600"/>
          </a:xfrm>
        </p:grpSpPr>
        <p:grpSp>
          <p:nvGrpSpPr>
            <p:cNvPr id="9" name="Group 24"/>
            <p:cNvGrpSpPr/>
            <p:nvPr/>
          </p:nvGrpSpPr>
          <p:grpSpPr>
            <a:xfrm>
              <a:off x="4343400" y="5421868"/>
              <a:ext cx="2164375" cy="1436132"/>
              <a:chOff x="4572000" y="5269468"/>
              <a:chExt cx="2164375" cy="1436132"/>
            </a:xfrm>
          </p:grpSpPr>
          <p:pic>
            <p:nvPicPr>
              <p:cNvPr id="23" name="Picture 6" descr="http://informativeprompt.com/wp-content/uploads/hacking.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flipH="1">
                <a:off x="4946622" y="5269468"/>
                <a:ext cx="1377978" cy="914400"/>
              </a:xfrm>
              <a:prstGeom prst="rect">
                <a:avLst/>
              </a:prstGeom>
              <a:noFill/>
              <a:ln w="9525">
                <a:noFill/>
                <a:miter lim="800000"/>
                <a:headEnd/>
                <a:tailEnd/>
              </a:ln>
            </p:spPr>
          </p:pic>
          <p:sp>
            <p:nvSpPr>
              <p:cNvPr id="27" name="TextBox 26"/>
              <p:cNvSpPr txBox="1"/>
              <p:nvPr/>
            </p:nvSpPr>
            <p:spPr>
              <a:xfrm>
                <a:off x="4572000" y="6336268"/>
                <a:ext cx="2164375" cy="369332"/>
              </a:xfrm>
              <a:prstGeom prst="rect">
                <a:avLst/>
              </a:prstGeom>
              <a:noFill/>
            </p:spPr>
            <p:txBody>
              <a:bodyPr wrap="none" rtlCol="0">
                <a:spAutoFit/>
              </a:bodyPr>
              <a:lstStyle/>
              <a:p>
                <a:r>
                  <a:rPr lang="en-US" dirty="0" smtClean="0"/>
                  <a:t>“Man in the Middle”</a:t>
                </a:r>
                <a:endParaRPr lang="en-US" dirty="0"/>
              </a:p>
            </p:txBody>
          </p:sp>
        </p:grpSp>
        <p:cxnSp>
          <p:nvCxnSpPr>
            <p:cNvPr id="49" name="Straight Arrow Connector 48"/>
            <p:cNvCxnSpPr/>
            <p:nvPr/>
          </p:nvCxnSpPr>
          <p:spPr>
            <a:xfrm>
              <a:off x="4724400" y="3962400"/>
              <a:ext cx="228600" cy="160020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grpSp>
      <p:pic>
        <p:nvPicPr>
          <p:cNvPr id="15" name="Picture 16" descr="Firewall 1"/>
          <p:cNvPicPr>
            <a:picLocks noChangeAspect="1" noChangeArrowheads="1"/>
          </p:cNvPicPr>
          <p:nvPr/>
        </p:nvPicPr>
        <p:blipFill>
          <a:blip r:embed="rId6" cstate="print"/>
          <a:srcRect/>
          <a:stretch>
            <a:fillRect/>
          </a:stretch>
        </p:blipFill>
        <p:spPr bwMode="auto">
          <a:xfrm>
            <a:off x="3200400" y="3165475"/>
            <a:ext cx="493713" cy="892175"/>
          </a:xfrm>
          <a:prstGeom prst="rect">
            <a:avLst/>
          </a:prstGeom>
          <a:noFill/>
        </p:spPr>
      </p:pic>
      <p:grpSp>
        <p:nvGrpSpPr>
          <p:cNvPr id="10" name="Group 79"/>
          <p:cNvGrpSpPr/>
          <p:nvPr/>
        </p:nvGrpSpPr>
        <p:grpSpPr>
          <a:xfrm>
            <a:off x="5562600" y="2057400"/>
            <a:ext cx="2971800" cy="3352800"/>
            <a:chOff x="5562600" y="2057400"/>
            <a:chExt cx="2971800" cy="3352800"/>
          </a:xfrm>
        </p:grpSpPr>
        <p:pic>
          <p:nvPicPr>
            <p:cNvPr id="1031" name="Picture 7"/>
            <p:cNvPicPr>
              <a:picLocks noChangeAspect="1" noChangeArrowheads="1"/>
            </p:cNvPicPr>
            <p:nvPr/>
          </p:nvPicPr>
          <p:blipFill>
            <a:blip r:embed="rId7" cstate="print"/>
            <a:srcRect/>
            <a:stretch>
              <a:fillRect/>
            </a:stretch>
          </p:blipFill>
          <p:spPr bwMode="auto">
            <a:xfrm>
              <a:off x="6248400" y="3013075"/>
              <a:ext cx="1524000" cy="1333500"/>
            </a:xfrm>
            <a:prstGeom prst="rect">
              <a:avLst/>
            </a:prstGeom>
            <a:noFill/>
            <a:ln w="9525">
              <a:noFill/>
              <a:miter lim="800000"/>
              <a:headEnd/>
              <a:tailEnd/>
            </a:ln>
          </p:spPr>
        </p:pic>
        <p:sp>
          <p:nvSpPr>
            <p:cNvPr id="48" name="TextBox 47"/>
            <p:cNvSpPr txBox="1"/>
            <p:nvPr/>
          </p:nvSpPr>
          <p:spPr>
            <a:xfrm>
              <a:off x="6096000" y="2057400"/>
              <a:ext cx="1733295" cy="369332"/>
            </a:xfrm>
            <a:prstGeom prst="rect">
              <a:avLst/>
            </a:prstGeom>
            <a:noFill/>
          </p:spPr>
          <p:txBody>
            <a:bodyPr wrap="none" rtlCol="0">
              <a:spAutoFit/>
            </a:bodyPr>
            <a:lstStyle/>
            <a:p>
              <a:r>
                <a:rPr lang="en-US" b="1" dirty="0" smtClean="0">
                  <a:solidFill>
                    <a:srgbClr val="FF0000"/>
                  </a:solidFill>
                </a:rPr>
                <a:t>Service Provider</a:t>
              </a:r>
              <a:endParaRPr lang="en-US" b="1" dirty="0">
                <a:solidFill>
                  <a:srgbClr val="FF0000"/>
                </a:solidFill>
              </a:endParaRPr>
            </a:p>
          </p:txBody>
        </p:sp>
        <p:sp>
          <p:nvSpPr>
            <p:cNvPr id="51" name="Oval 50"/>
            <p:cNvSpPr/>
            <p:nvPr/>
          </p:nvSpPr>
          <p:spPr>
            <a:xfrm>
              <a:off x="5562600" y="2438400"/>
              <a:ext cx="2971800" cy="297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7" name="Straight Arrow Connector 66"/>
          <p:cNvCxnSpPr/>
          <p:nvPr/>
        </p:nvCxnSpPr>
        <p:spPr>
          <a:xfrm flipH="1" flipV="1">
            <a:off x="4800601" y="4038600"/>
            <a:ext cx="1295400" cy="685800"/>
          </a:xfrm>
          <a:prstGeom prst="straightConnector1">
            <a:avLst/>
          </a:prstGeom>
          <a:ln>
            <a:solidFill>
              <a:srgbClr val="0066FF"/>
            </a:solidFill>
            <a:tailEnd type="arrow"/>
          </a:ln>
        </p:spPr>
        <p:style>
          <a:lnRef idx="3">
            <a:schemeClr val="accent2"/>
          </a:lnRef>
          <a:fillRef idx="0">
            <a:schemeClr val="accent2"/>
          </a:fillRef>
          <a:effectRef idx="2">
            <a:schemeClr val="accent2"/>
          </a:effectRef>
          <a:fontRef idx="minor">
            <a:schemeClr val="tx1"/>
          </a:fontRef>
        </p:style>
      </p:cxnSp>
      <p:grpSp>
        <p:nvGrpSpPr>
          <p:cNvPr id="11" name="Group 39"/>
          <p:cNvGrpSpPr/>
          <p:nvPr/>
        </p:nvGrpSpPr>
        <p:grpSpPr>
          <a:xfrm>
            <a:off x="3200401" y="3962400"/>
            <a:ext cx="1620957" cy="1131332"/>
            <a:chOff x="3200401" y="3962400"/>
            <a:chExt cx="1620957" cy="1131332"/>
          </a:xfrm>
        </p:grpSpPr>
        <p:sp>
          <p:nvSpPr>
            <p:cNvPr id="71" name="TextBox 70"/>
            <p:cNvSpPr txBox="1"/>
            <p:nvPr/>
          </p:nvSpPr>
          <p:spPr>
            <a:xfrm>
              <a:off x="3200401" y="4724400"/>
              <a:ext cx="1620957" cy="369332"/>
            </a:xfrm>
            <a:prstGeom prst="rect">
              <a:avLst/>
            </a:prstGeom>
            <a:noFill/>
          </p:spPr>
          <p:txBody>
            <a:bodyPr wrap="none" rtlCol="0">
              <a:spAutoFit/>
            </a:bodyPr>
            <a:lstStyle/>
            <a:p>
              <a:r>
                <a:rPr lang="en-US" dirty="0" smtClean="0"/>
                <a:t>CC Processor</a:t>
              </a:r>
              <a:endParaRPr lang="en-US" dirty="0"/>
            </a:p>
          </p:txBody>
        </p:sp>
        <p:cxnSp>
          <p:nvCxnSpPr>
            <p:cNvPr id="26" name="Straight Arrow Connector 25"/>
            <p:cNvCxnSpPr/>
            <p:nvPr/>
          </p:nvCxnSpPr>
          <p:spPr>
            <a:xfrm rot="16200000" flipH="1" flipV="1">
              <a:off x="3771901" y="4076700"/>
              <a:ext cx="838200" cy="609600"/>
            </a:xfrm>
            <a:prstGeom prst="straightConnector1">
              <a:avLst/>
            </a:prstGeom>
            <a:ln>
              <a:solidFill>
                <a:srgbClr val="0066FF"/>
              </a:solidFill>
              <a:tailEnd type="arrow"/>
            </a:ln>
          </p:spPr>
          <p:style>
            <a:lnRef idx="3">
              <a:schemeClr val="accent2"/>
            </a:lnRef>
            <a:fillRef idx="0">
              <a:schemeClr val="accent2"/>
            </a:fillRef>
            <a:effectRef idx="2">
              <a:schemeClr val="accent2"/>
            </a:effectRef>
            <a:fontRef idx="minor">
              <a:schemeClr val="tx1"/>
            </a:fontRef>
          </p:style>
        </p:cxnSp>
      </p:grpSp>
      <p:sp>
        <p:nvSpPr>
          <p:cNvPr id="58" name="TextBox 57"/>
          <p:cNvSpPr txBox="1"/>
          <p:nvPr/>
        </p:nvSpPr>
        <p:spPr>
          <a:xfrm>
            <a:off x="7467600" y="3352800"/>
            <a:ext cx="914400" cy="738664"/>
          </a:xfrm>
          <a:prstGeom prst="rect">
            <a:avLst/>
          </a:prstGeom>
          <a:noFill/>
        </p:spPr>
        <p:txBody>
          <a:bodyPr wrap="square" lIns="45720" rIns="45720" rtlCol="0">
            <a:spAutoFit/>
          </a:bodyPr>
          <a:lstStyle/>
          <a:p>
            <a:pPr algn="ctr"/>
            <a:r>
              <a:rPr lang="en-US" sz="1400" b="1" dirty="0" smtClean="0">
                <a:solidFill>
                  <a:srgbClr val="FF0000"/>
                </a:solidFill>
              </a:rPr>
              <a:t>Collects shopping cart info</a:t>
            </a:r>
            <a:endParaRPr lang="en-US" sz="1400" b="1" dirty="0">
              <a:solidFill>
                <a:srgbClr val="FF0000"/>
              </a:solidFill>
            </a:endParaRPr>
          </a:p>
        </p:txBody>
      </p:sp>
      <p:sp>
        <p:nvSpPr>
          <p:cNvPr id="41" name="Oval 40"/>
          <p:cNvSpPr/>
          <p:nvPr/>
        </p:nvSpPr>
        <p:spPr>
          <a:xfrm rot="18914979">
            <a:off x="4154380" y="3473826"/>
            <a:ext cx="4629519" cy="2667658"/>
          </a:xfrm>
          <a:prstGeom prst="ellipse">
            <a:avLst/>
          </a:prstGeom>
          <a:solidFill>
            <a:schemeClr val="accent2">
              <a:lumMod val="40000"/>
              <a:lumOff val="6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39"/>
          <p:cNvGrpSpPr/>
          <p:nvPr/>
        </p:nvGrpSpPr>
        <p:grpSpPr>
          <a:xfrm>
            <a:off x="6019801" y="4244154"/>
            <a:ext cx="1862097" cy="632646"/>
            <a:chOff x="6019801" y="4232486"/>
            <a:chExt cx="1862097" cy="632646"/>
          </a:xfrm>
        </p:grpSpPr>
        <p:sp>
          <p:nvSpPr>
            <p:cNvPr id="53" name="TextBox 52"/>
            <p:cNvSpPr txBox="1"/>
            <p:nvPr/>
          </p:nvSpPr>
          <p:spPr>
            <a:xfrm>
              <a:off x="6019801" y="4495800"/>
              <a:ext cx="1219200" cy="369332"/>
            </a:xfrm>
            <a:prstGeom prst="rect">
              <a:avLst/>
            </a:prstGeom>
            <a:solidFill>
              <a:srgbClr val="FF0000"/>
            </a:solidFill>
            <a:ln>
              <a:noFill/>
            </a:ln>
          </p:spPr>
          <p:txBody>
            <a:bodyPr wrap="square" rtlCol="0">
              <a:spAutoFit/>
            </a:bodyPr>
            <a:lstStyle/>
            <a:p>
              <a:r>
                <a:rPr lang="en-US" b="1" i="1" dirty="0" smtClean="0">
                  <a:solidFill>
                    <a:schemeClr val="bg1"/>
                  </a:solidFill>
                </a:rPr>
                <a:t>Pay Now</a:t>
              </a:r>
              <a:endParaRPr lang="en-US" b="1" i="1" dirty="0">
                <a:solidFill>
                  <a:schemeClr val="bg1"/>
                </a:solidFill>
              </a:endParaRPr>
            </a:p>
          </p:txBody>
        </p:sp>
        <p:sp>
          <p:nvSpPr>
            <p:cNvPr id="39" name="Arc 38"/>
            <p:cNvSpPr/>
            <p:nvPr/>
          </p:nvSpPr>
          <p:spPr>
            <a:xfrm rot="3436181">
              <a:off x="6706204" y="3666391"/>
              <a:ext cx="609600" cy="1741789"/>
            </a:xfrm>
            <a:prstGeom prst="arc">
              <a:avLst>
                <a:gd name="adj1" fmla="val 16200000"/>
                <a:gd name="adj2" fmla="val 21503185"/>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4"/>
          <p:cNvGrpSpPr/>
          <p:nvPr/>
        </p:nvGrpSpPr>
        <p:grpSpPr>
          <a:xfrm>
            <a:off x="2057400" y="3375493"/>
            <a:ext cx="3695700" cy="1348907"/>
            <a:chOff x="2057400" y="3429000"/>
            <a:chExt cx="3695700" cy="1348907"/>
          </a:xfrm>
        </p:grpSpPr>
        <p:cxnSp>
          <p:nvCxnSpPr>
            <p:cNvPr id="38" name="Straight Arrow Connector 37"/>
            <p:cNvCxnSpPr/>
            <p:nvPr/>
          </p:nvCxnSpPr>
          <p:spPr>
            <a:xfrm flipV="1">
              <a:off x="3733800" y="3700349"/>
              <a:ext cx="2019300" cy="3177"/>
            </a:xfrm>
            <a:prstGeom prst="straightConnector1">
              <a:avLst/>
            </a:prstGeom>
            <a:ln>
              <a:solidFill>
                <a:srgbClr val="0066FF"/>
              </a:solidFill>
              <a:tailEnd type="arrow"/>
            </a:ln>
          </p:spPr>
          <p:style>
            <a:lnRef idx="3">
              <a:schemeClr val="accent2"/>
            </a:lnRef>
            <a:fillRef idx="0">
              <a:schemeClr val="accent2"/>
            </a:fillRef>
            <a:effectRef idx="2">
              <a:schemeClr val="accent2"/>
            </a:effectRef>
            <a:fontRef idx="minor">
              <a:schemeClr val="tx1"/>
            </a:fontRef>
          </p:style>
        </p:cxnSp>
        <p:grpSp>
          <p:nvGrpSpPr>
            <p:cNvPr id="4" name="Group 43"/>
            <p:cNvGrpSpPr/>
            <p:nvPr/>
          </p:nvGrpSpPr>
          <p:grpSpPr>
            <a:xfrm>
              <a:off x="2057400" y="3429000"/>
              <a:ext cx="1219200" cy="1348907"/>
              <a:chOff x="2057400" y="3429000"/>
              <a:chExt cx="1219200" cy="1348907"/>
            </a:xfrm>
          </p:grpSpPr>
          <p:sp>
            <p:nvSpPr>
              <p:cNvPr id="53" name="TextBox 52"/>
              <p:cNvSpPr txBox="1"/>
              <p:nvPr/>
            </p:nvSpPr>
            <p:spPr>
              <a:xfrm>
                <a:off x="2057400" y="3860432"/>
                <a:ext cx="1219200" cy="369332"/>
              </a:xfrm>
              <a:prstGeom prst="rect">
                <a:avLst/>
              </a:prstGeom>
              <a:solidFill>
                <a:srgbClr val="FF0000"/>
              </a:solidFill>
              <a:ln>
                <a:noFill/>
              </a:ln>
            </p:spPr>
            <p:txBody>
              <a:bodyPr wrap="square" rtlCol="0">
                <a:spAutoFit/>
              </a:bodyPr>
              <a:lstStyle/>
              <a:p>
                <a:r>
                  <a:rPr lang="en-US" i="1" dirty="0" smtClean="0">
                    <a:solidFill>
                      <a:schemeClr val="bg1"/>
                    </a:solidFill>
                  </a:rPr>
                  <a:t>Pay Now</a:t>
                </a:r>
                <a:endParaRPr lang="en-US" i="1" dirty="0">
                  <a:solidFill>
                    <a:schemeClr val="bg1"/>
                  </a:solidFill>
                </a:endParaRPr>
              </a:p>
            </p:txBody>
          </p:sp>
          <p:sp>
            <p:nvSpPr>
              <p:cNvPr id="33" name="Arc 32"/>
              <p:cNvSpPr/>
              <p:nvPr/>
            </p:nvSpPr>
            <p:spPr>
              <a:xfrm rot="7533502">
                <a:off x="1987153" y="3842871"/>
                <a:ext cx="1348907" cy="521165"/>
              </a:xfrm>
              <a:prstGeom prst="arc">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2" name="Title 1"/>
          <p:cNvSpPr>
            <a:spLocks noGrp="1"/>
          </p:cNvSpPr>
          <p:nvPr>
            <p:ph type="title"/>
          </p:nvPr>
        </p:nvSpPr>
        <p:spPr/>
        <p:txBody>
          <a:bodyPr/>
          <a:lstStyle/>
          <a:p>
            <a:r>
              <a:rPr lang="en-US" dirty="0" smtClean="0"/>
              <a:t>This is </a:t>
            </a:r>
            <a:r>
              <a:rPr lang="en-US" dirty="0" smtClean="0">
                <a:solidFill>
                  <a:srgbClr val="FF0000"/>
                </a:solidFill>
              </a:rPr>
              <a:t>SAQ A-EP </a:t>
            </a:r>
            <a:r>
              <a:rPr lang="en-US" dirty="0" smtClean="0"/>
              <a:t>for Merchant</a:t>
            </a:r>
            <a:endParaRPr lang="en-US" dirty="0"/>
          </a:p>
        </p:txBody>
      </p:sp>
      <p:sp>
        <p:nvSpPr>
          <p:cNvPr id="6" name="Content Placeholder 5"/>
          <p:cNvSpPr>
            <a:spLocks noGrp="1"/>
          </p:cNvSpPr>
          <p:nvPr>
            <p:ph idx="1"/>
          </p:nvPr>
        </p:nvSpPr>
        <p:spPr>
          <a:xfrm>
            <a:off x="381000" y="2403475"/>
            <a:ext cx="7772400" cy="4378325"/>
          </a:xfrm>
        </p:spPr>
        <p:txBody>
          <a:bodyPr/>
          <a:lstStyle/>
          <a:p>
            <a:pPr>
              <a:buNone/>
            </a:pPr>
            <a:r>
              <a:rPr lang="en-US" dirty="0" smtClean="0"/>
              <a:t> </a:t>
            </a:r>
            <a:endParaRPr lang="en-US" dirty="0"/>
          </a:p>
        </p:txBody>
      </p:sp>
      <p:pic>
        <p:nvPicPr>
          <p:cNvPr id="1028" name="Picture 4"/>
          <p:cNvPicPr>
            <a:picLocks noChangeAspect="1" noChangeArrowheads="1"/>
          </p:cNvPicPr>
          <p:nvPr/>
        </p:nvPicPr>
        <p:blipFill>
          <a:blip r:embed="rId2" cstate="print"/>
          <a:srcRect/>
          <a:stretch>
            <a:fillRect/>
          </a:stretch>
        </p:blipFill>
        <p:spPr bwMode="auto">
          <a:xfrm>
            <a:off x="1362244" y="3341211"/>
            <a:ext cx="809625" cy="1162050"/>
          </a:xfrm>
          <a:prstGeom prst="rect">
            <a:avLst/>
          </a:prstGeom>
          <a:noFill/>
          <a:ln w="9525">
            <a:noFill/>
            <a:miter lim="800000"/>
            <a:headEnd/>
            <a:tailEnd/>
          </a:ln>
        </p:spPr>
      </p:pic>
      <p:sp>
        <p:nvSpPr>
          <p:cNvPr id="30" name="Oval 29"/>
          <p:cNvSpPr/>
          <p:nvPr/>
        </p:nvSpPr>
        <p:spPr>
          <a:xfrm>
            <a:off x="371644" y="2479675"/>
            <a:ext cx="2971800" cy="2971800"/>
          </a:xfrm>
          <a:prstGeom prst="ellipse">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018590" y="2796143"/>
            <a:ext cx="2172454" cy="369332"/>
          </a:xfrm>
          <a:prstGeom prst="rect">
            <a:avLst/>
          </a:prstGeom>
          <a:noFill/>
        </p:spPr>
        <p:txBody>
          <a:bodyPr wrap="none" rtlCol="0">
            <a:spAutoFit/>
          </a:bodyPr>
          <a:lstStyle/>
          <a:p>
            <a:r>
              <a:rPr lang="en-US" dirty="0" smtClean="0"/>
              <a:t>Ex: Performing Arts</a:t>
            </a:r>
            <a:endParaRPr lang="en-US" dirty="0"/>
          </a:p>
        </p:txBody>
      </p:sp>
      <p:sp>
        <p:nvSpPr>
          <p:cNvPr id="34" name="TextBox 33"/>
          <p:cNvSpPr txBox="1"/>
          <p:nvPr/>
        </p:nvSpPr>
        <p:spPr>
          <a:xfrm>
            <a:off x="1006530" y="2098675"/>
            <a:ext cx="2193870" cy="369332"/>
          </a:xfrm>
          <a:prstGeom prst="rect">
            <a:avLst/>
          </a:prstGeom>
          <a:noFill/>
        </p:spPr>
        <p:txBody>
          <a:bodyPr wrap="none" rtlCol="0">
            <a:spAutoFit/>
          </a:bodyPr>
          <a:lstStyle/>
          <a:p>
            <a:r>
              <a:rPr lang="en-US" dirty="0" smtClean="0"/>
              <a:t>University Web Site</a:t>
            </a:r>
            <a:endParaRPr lang="en-US" dirty="0"/>
          </a:p>
        </p:txBody>
      </p:sp>
      <p:cxnSp>
        <p:nvCxnSpPr>
          <p:cNvPr id="24" name="Straight Arrow Connector 23"/>
          <p:cNvCxnSpPr/>
          <p:nvPr/>
        </p:nvCxnSpPr>
        <p:spPr>
          <a:xfrm>
            <a:off x="685800" y="2252550"/>
            <a:ext cx="685800" cy="1336675"/>
          </a:xfrm>
          <a:prstGeom prst="straightConnector1">
            <a:avLst/>
          </a:prstGeom>
          <a:ln>
            <a:solidFill>
              <a:srgbClr val="0066FF"/>
            </a:solidFill>
            <a:tailEnd type="arrow"/>
          </a:ln>
        </p:spPr>
        <p:style>
          <a:lnRef idx="3">
            <a:schemeClr val="accent2"/>
          </a:lnRef>
          <a:fillRef idx="0">
            <a:schemeClr val="accent2"/>
          </a:fillRef>
          <a:effectRef idx="2">
            <a:schemeClr val="accent2"/>
          </a:effectRef>
          <a:fontRef idx="minor">
            <a:schemeClr val="tx1"/>
          </a:fontRef>
        </p:style>
      </p:cxnSp>
      <p:grpSp>
        <p:nvGrpSpPr>
          <p:cNvPr id="5" name="Group 38"/>
          <p:cNvGrpSpPr/>
          <p:nvPr/>
        </p:nvGrpSpPr>
        <p:grpSpPr>
          <a:xfrm>
            <a:off x="228600" y="1295400"/>
            <a:ext cx="1133644" cy="957150"/>
            <a:chOff x="228600" y="1219200"/>
            <a:chExt cx="1133644" cy="957150"/>
          </a:xfrm>
        </p:grpSpPr>
        <p:pic>
          <p:nvPicPr>
            <p:cNvPr id="29" name="Picture 28" descr="Stick-Man.jpg"/>
            <p:cNvPicPr>
              <a:picLocks noChangeAspect="1"/>
            </p:cNvPicPr>
            <p:nvPr/>
          </p:nvPicPr>
          <p:blipFill>
            <a:blip r:embed="rId3" cstate="print"/>
            <a:stretch>
              <a:fillRect/>
            </a:stretch>
          </p:blipFill>
          <p:spPr>
            <a:xfrm flipH="1">
              <a:off x="528722" y="1524000"/>
              <a:ext cx="533400" cy="652350"/>
            </a:xfrm>
            <a:prstGeom prst="rect">
              <a:avLst/>
            </a:prstGeom>
          </p:spPr>
        </p:pic>
        <p:sp>
          <p:nvSpPr>
            <p:cNvPr id="31" name="TextBox 30"/>
            <p:cNvSpPr txBox="1"/>
            <p:nvPr/>
          </p:nvSpPr>
          <p:spPr>
            <a:xfrm>
              <a:off x="228600" y="1219200"/>
              <a:ext cx="1133644" cy="369332"/>
            </a:xfrm>
            <a:prstGeom prst="rect">
              <a:avLst/>
            </a:prstGeom>
            <a:noFill/>
          </p:spPr>
          <p:txBody>
            <a:bodyPr wrap="none" rtlCol="0">
              <a:spAutoFit/>
            </a:bodyPr>
            <a:lstStyle/>
            <a:p>
              <a:r>
                <a:rPr lang="en-US" dirty="0" smtClean="0"/>
                <a:t>customer</a:t>
              </a:r>
              <a:endParaRPr lang="en-US" dirty="0"/>
            </a:p>
          </p:txBody>
        </p:sp>
      </p:grpSp>
      <p:pic>
        <p:nvPicPr>
          <p:cNvPr id="15" name="Picture 16" descr="Firewall 1"/>
          <p:cNvPicPr>
            <a:picLocks noChangeAspect="1" noChangeArrowheads="1"/>
          </p:cNvPicPr>
          <p:nvPr/>
        </p:nvPicPr>
        <p:blipFill>
          <a:blip r:embed="rId4" cstate="print"/>
          <a:srcRect/>
          <a:stretch>
            <a:fillRect/>
          </a:stretch>
        </p:blipFill>
        <p:spPr bwMode="auto">
          <a:xfrm>
            <a:off x="3200400" y="3165475"/>
            <a:ext cx="493713" cy="892175"/>
          </a:xfrm>
          <a:prstGeom prst="rect">
            <a:avLst/>
          </a:prstGeom>
          <a:noFill/>
        </p:spPr>
      </p:pic>
      <p:grpSp>
        <p:nvGrpSpPr>
          <p:cNvPr id="7" name="Group 79"/>
          <p:cNvGrpSpPr/>
          <p:nvPr/>
        </p:nvGrpSpPr>
        <p:grpSpPr>
          <a:xfrm>
            <a:off x="5562600" y="2057400"/>
            <a:ext cx="2971800" cy="3352800"/>
            <a:chOff x="5562600" y="2057400"/>
            <a:chExt cx="2971800" cy="3352800"/>
          </a:xfrm>
        </p:grpSpPr>
        <p:pic>
          <p:nvPicPr>
            <p:cNvPr id="1031" name="Picture 7"/>
            <p:cNvPicPr>
              <a:picLocks noChangeAspect="1" noChangeArrowheads="1"/>
            </p:cNvPicPr>
            <p:nvPr/>
          </p:nvPicPr>
          <p:blipFill>
            <a:blip r:embed="rId5" cstate="print"/>
            <a:srcRect/>
            <a:stretch>
              <a:fillRect/>
            </a:stretch>
          </p:blipFill>
          <p:spPr bwMode="auto">
            <a:xfrm>
              <a:off x="6248400" y="2819400"/>
              <a:ext cx="1524000" cy="1333500"/>
            </a:xfrm>
            <a:prstGeom prst="rect">
              <a:avLst/>
            </a:prstGeom>
            <a:noFill/>
            <a:ln w="9525">
              <a:noFill/>
              <a:miter lim="800000"/>
              <a:headEnd/>
              <a:tailEnd/>
            </a:ln>
          </p:spPr>
        </p:pic>
        <p:sp>
          <p:nvSpPr>
            <p:cNvPr id="48" name="TextBox 47"/>
            <p:cNvSpPr txBox="1"/>
            <p:nvPr/>
          </p:nvSpPr>
          <p:spPr>
            <a:xfrm>
              <a:off x="6096000" y="2057400"/>
              <a:ext cx="1733295" cy="369332"/>
            </a:xfrm>
            <a:prstGeom prst="rect">
              <a:avLst/>
            </a:prstGeom>
            <a:noFill/>
          </p:spPr>
          <p:txBody>
            <a:bodyPr wrap="none" rtlCol="0">
              <a:spAutoFit/>
            </a:bodyPr>
            <a:lstStyle/>
            <a:p>
              <a:r>
                <a:rPr lang="en-US" b="1" dirty="0" smtClean="0">
                  <a:solidFill>
                    <a:srgbClr val="FF0000"/>
                  </a:solidFill>
                </a:rPr>
                <a:t>Service Provider</a:t>
              </a:r>
              <a:endParaRPr lang="en-US" b="1" dirty="0">
                <a:solidFill>
                  <a:srgbClr val="FF0000"/>
                </a:solidFill>
              </a:endParaRPr>
            </a:p>
          </p:txBody>
        </p:sp>
        <p:sp>
          <p:nvSpPr>
            <p:cNvPr id="51" name="Oval 50"/>
            <p:cNvSpPr/>
            <p:nvPr/>
          </p:nvSpPr>
          <p:spPr>
            <a:xfrm>
              <a:off x="5562600" y="2438400"/>
              <a:ext cx="2971800" cy="297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p:cNvSpPr txBox="1"/>
          <p:nvPr/>
        </p:nvSpPr>
        <p:spPr>
          <a:xfrm>
            <a:off x="1143001" y="4519136"/>
            <a:ext cx="1219199" cy="738664"/>
          </a:xfrm>
          <a:prstGeom prst="rect">
            <a:avLst/>
          </a:prstGeom>
          <a:noFill/>
        </p:spPr>
        <p:txBody>
          <a:bodyPr wrap="square" rtlCol="0">
            <a:spAutoFit/>
          </a:bodyPr>
          <a:lstStyle/>
          <a:p>
            <a:pPr algn="ctr"/>
            <a:r>
              <a:rPr lang="en-US" sz="1400" b="1" dirty="0" smtClean="0">
                <a:solidFill>
                  <a:srgbClr val="FF0000"/>
                </a:solidFill>
              </a:rPr>
              <a:t>Collects shopping cart info</a:t>
            </a:r>
            <a:endParaRPr lang="en-US" sz="1400" b="1" dirty="0">
              <a:solidFill>
                <a:srgbClr val="FF0000"/>
              </a:solidFill>
            </a:endParaRPr>
          </a:p>
        </p:txBody>
      </p:sp>
      <p:grpSp>
        <p:nvGrpSpPr>
          <p:cNvPr id="8" name="Group 55"/>
          <p:cNvGrpSpPr/>
          <p:nvPr/>
        </p:nvGrpSpPr>
        <p:grpSpPr>
          <a:xfrm>
            <a:off x="3886200" y="3200400"/>
            <a:ext cx="1524000" cy="1096335"/>
            <a:chOff x="3886200" y="3200400"/>
            <a:chExt cx="1524000" cy="1096335"/>
          </a:xfrm>
        </p:grpSpPr>
        <p:pic>
          <p:nvPicPr>
            <p:cNvPr id="37" name="Picture 36" descr="cloud1.jpg"/>
            <p:cNvPicPr>
              <a:picLocks noChangeAspect="1"/>
            </p:cNvPicPr>
            <p:nvPr/>
          </p:nvPicPr>
          <p:blipFill>
            <a:blip r:embed="rId6" cstate="print"/>
            <a:stretch>
              <a:fillRect/>
            </a:stretch>
          </p:blipFill>
          <p:spPr>
            <a:xfrm>
              <a:off x="3886200" y="3200400"/>
              <a:ext cx="1524000" cy="1096335"/>
            </a:xfrm>
            <a:prstGeom prst="rect">
              <a:avLst/>
            </a:prstGeom>
          </p:spPr>
        </p:pic>
        <p:sp>
          <p:nvSpPr>
            <p:cNvPr id="55" name="TextBox 54"/>
            <p:cNvSpPr txBox="1"/>
            <p:nvPr/>
          </p:nvSpPr>
          <p:spPr>
            <a:xfrm>
              <a:off x="4138469" y="3505200"/>
              <a:ext cx="966931" cy="369332"/>
            </a:xfrm>
            <a:prstGeom prst="rect">
              <a:avLst/>
            </a:prstGeom>
            <a:noFill/>
            <a:ln>
              <a:noFill/>
            </a:ln>
          </p:spPr>
          <p:txBody>
            <a:bodyPr wrap="none" rtlCol="0">
              <a:spAutoFit/>
            </a:bodyPr>
            <a:lstStyle/>
            <a:p>
              <a:r>
                <a:rPr lang="en-US" dirty="0" smtClean="0"/>
                <a:t>Internet</a:t>
              </a:r>
              <a:endParaRPr lang="en-US" dirty="0"/>
            </a:p>
          </p:txBody>
        </p:sp>
      </p:grpSp>
      <p:grpSp>
        <p:nvGrpSpPr>
          <p:cNvPr id="9" name="Group 27"/>
          <p:cNvGrpSpPr/>
          <p:nvPr/>
        </p:nvGrpSpPr>
        <p:grpSpPr>
          <a:xfrm>
            <a:off x="2514600" y="4038600"/>
            <a:ext cx="2164375" cy="2198132"/>
            <a:chOff x="4572000" y="3657600"/>
            <a:chExt cx="2164375" cy="2198132"/>
          </a:xfrm>
        </p:grpSpPr>
        <p:grpSp>
          <p:nvGrpSpPr>
            <p:cNvPr id="10" name="Group 24"/>
            <p:cNvGrpSpPr/>
            <p:nvPr/>
          </p:nvGrpSpPr>
          <p:grpSpPr>
            <a:xfrm>
              <a:off x="4946622" y="3657600"/>
              <a:ext cx="1377978" cy="1676400"/>
              <a:chOff x="4946622" y="3657600"/>
              <a:chExt cx="1377978" cy="1676400"/>
            </a:xfrm>
          </p:grpSpPr>
          <p:pic>
            <p:nvPicPr>
              <p:cNvPr id="42" name="Picture 6" descr="http://informativeprompt.com/wp-content/uploads/hacking.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flipH="1">
                <a:off x="4946622" y="4419600"/>
                <a:ext cx="1377978" cy="914400"/>
              </a:xfrm>
              <a:prstGeom prst="rect">
                <a:avLst/>
              </a:prstGeom>
              <a:noFill/>
              <a:ln w="9525">
                <a:noFill/>
                <a:miter lim="800000"/>
                <a:headEnd/>
                <a:tailEnd/>
              </a:ln>
            </p:spPr>
          </p:pic>
          <p:cxnSp>
            <p:nvCxnSpPr>
              <p:cNvPr id="43" name="Straight Arrow Connector 42"/>
              <p:cNvCxnSpPr/>
              <p:nvPr/>
            </p:nvCxnSpPr>
            <p:spPr>
              <a:xfrm flipH="1">
                <a:off x="5638800" y="3657600"/>
                <a:ext cx="381000" cy="68580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grpSp>
        <p:sp>
          <p:nvSpPr>
            <p:cNvPr id="40" name="TextBox 39"/>
            <p:cNvSpPr txBox="1"/>
            <p:nvPr/>
          </p:nvSpPr>
          <p:spPr>
            <a:xfrm>
              <a:off x="4572000" y="5486400"/>
              <a:ext cx="2164375" cy="369332"/>
            </a:xfrm>
            <a:prstGeom prst="rect">
              <a:avLst/>
            </a:prstGeom>
            <a:noFill/>
          </p:spPr>
          <p:txBody>
            <a:bodyPr wrap="none" rtlCol="0">
              <a:spAutoFit/>
            </a:bodyPr>
            <a:lstStyle/>
            <a:p>
              <a:r>
                <a:rPr lang="en-US" dirty="0" smtClean="0"/>
                <a:t>“Man in the Middle”</a:t>
              </a:r>
              <a:endParaRPr lang="en-US" dirty="0"/>
            </a:p>
          </p:txBody>
        </p:sp>
      </p:grpSp>
      <p:sp>
        <p:nvSpPr>
          <p:cNvPr id="54" name="Oval 53"/>
          <p:cNvSpPr/>
          <p:nvPr/>
        </p:nvSpPr>
        <p:spPr>
          <a:xfrm rot="13342301">
            <a:off x="611713" y="4033199"/>
            <a:ext cx="4507874" cy="1753478"/>
          </a:xfrm>
          <a:prstGeom prst="ellipse">
            <a:avLst/>
          </a:prstGeom>
          <a:solidFill>
            <a:schemeClr val="accent2">
              <a:lumMod val="40000"/>
              <a:lumOff val="6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82000" cy="1143000"/>
          </a:xfrm>
        </p:spPr>
        <p:txBody>
          <a:bodyPr>
            <a:noAutofit/>
          </a:bodyPr>
          <a:lstStyle/>
          <a:p>
            <a:pPr algn="l"/>
            <a:r>
              <a:rPr lang="en-US" sz="4000" b="1" dirty="0" smtClean="0">
                <a:solidFill>
                  <a:srgbClr val="FF0000"/>
                </a:solidFill>
              </a:rPr>
              <a:t>Critical Change #2</a:t>
            </a:r>
            <a:endParaRPr lang="en-US" sz="4000" b="1" dirty="0">
              <a:solidFill>
                <a:srgbClr val="FF0000"/>
              </a:solidFill>
            </a:endParaRPr>
          </a:p>
        </p:txBody>
      </p:sp>
      <p:grpSp>
        <p:nvGrpSpPr>
          <p:cNvPr id="5" name="Group 4"/>
          <p:cNvGrpSpPr/>
          <p:nvPr/>
        </p:nvGrpSpPr>
        <p:grpSpPr>
          <a:xfrm>
            <a:off x="609600" y="1226820"/>
            <a:ext cx="5715000" cy="3827780"/>
            <a:chOff x="609600" y="1226820"/>
            <a:chExt cx="5715000" cy="3827780"/>
          </a:xfrm>
        </p:grpSpPr>
        <p:pic>
          <p:nvPicPr>
            <p:cNvPr id="3" name="Picture 2" descr="Blue-Handshake.jpg"/>
            <p:cNvPicPr>
              <a:picLocks noChangeAspect="1"/>
            </p:cNvPicPr>
            <p:nvPr/>
          </p:nvPicPr>
          <p:blipFill>
            <a:blip r:embed="rId2" cstate="print"/>
            <a:stretch>
              <a:fillRect/>
            </a:stretch>
          </p:blipFill>
          <p:spPr>
            <a:xfrm>
              <a:off x="2286000" y="2362200"/>
              <a:ext cx="4038600" cy="2692400"/>
            </a:xfrm>
            <a:prstGeom prst="rect">
              <a:avLst/>
            </a:prstGeom>
          </p:spPr>
        </p:pic>
        <p:sp>
          <p:nvSpPr>
            <p:cNvPr id="4" name="TextBox 3"/>
            <p:cNvSpPr txBox="1"/>
            <p:nvPr/>
          </p:nvSpPr>
          <p:spPr>
            <a:xfrm>
              <a:off x="609600" y="1226820"/>
              <a:ext cx="5108643" cy="707886"/>
            </a:xfrm>
            <a:prstGeom prst="rect">
              <a:avLst/>
            </a:prstGeom>
            <a:noFill/>
          </p:spPr>
          <p:txBody>
            <a:bodyPr wrap="none" rtlCol="0">
              <a:spAutoFit/>
            </a:bodyPr>
            <a:lstStyle/>
            <a:p>
              <a:r>
                <a:rPr lang="en-US" sz="4000" b="1" dirty="0" smtClean="0">
                  <a:solidFill>
                    <a:srgbClr val="FF0000"/>
                  </a:solidFill>
                </a:rPr>
                <a:t>Shared Responsibilities</a:t>
              </a:r>
              <a:endParaRPr lang="en-US" sz="4000" b="1" dirty="0">
                <a:solidFill>
                  <a:srgbClr val="FF0000"/>
                </a:solidFill>
              </a:endParaRPr>
            </a:p>
          </p:txBody>
        </p:sp>
      </p:gr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Responsibility”</a:t>
            </a:r>
            <a:endParaRPr lang="en-US" dirty="0"/>
          </a:p>
        </p:txBody>
      </p:sp>
      <p:sp>
        <p:nvSpPr>
          <p:cNvPr id="3" name="TextBox 2"/>
          <p:cNvSpPr txBox="1"/>
          <p:nvPr/>
        </p:nvSpPr>
        <p:spPr>
          <a:xfrm>
            <a:off x="685800" y="1219201"/>
            <a:ext cx="6781800" cy="646331"/>
          </a:xfrm>
          <a:prstGeom prst="rect">
            <a:avLst/>
          </a:prstGeom>
          <a:noFill/>
        </p:spPr>
        <p:txBody>
          <a:bodyPr wrap="square" rtlCol="0">
            <a:spAutoFit/>
          </a:bodyPr>
          <a:lstStyle/>
          <a:p>
            <a:pPr>
              <a:tabLst>
                <a:tab pos="749300" algn="l"/>
              </a:tabLst>
            </a:pPr>
            <a:r>
              <a:rPr lang="en-US" b="1" i="1" dirty="0" smtClean="0">
                <a:solidFill>
                  <a:srgbClr val="FF0000"/>
                </a:solidFill>
              </a:rPr>
              <a:t>Requirement 12: Maintain an Information Security Policy</a:t>
            </a:r>
            <a:r>
              <a:rPr lang="en-US" dirty="0" smtClean="0"/>
              <a:t>	</a:t>
            </a:r>
          </a:p>
          <a:p>
            <a:pPr marL="114300">
              <a:tabLst>
                <a:tab pos="749300" algn="l"/>
              </a:tabLst>
            </a:pPr>
            <a:endParaRPr lang="en-US" dirty="0"/>
          </a:p>
        </p:txBody>
      </p:sp>
      <p:sp>
        <p:nvSpPr>
          <p:cNvPr id="8" name="TextBox 7"/>
          <p:cNvSpPr txBox="1"/>
          <p:nvPr/>
        </p:nvSpPr>
        <p:spPr>
          <a:xfrm>
            <a:off x="609600" y="3048000"/>
            <a:ext cx="7848600" cy="646331"/>
          </a:xfrm>
          <a:prstGeom prst="rect">
            <a:avLst/>
          </a:prstGeom>
          <a:noFill/>
        </p:spPr>
        <p:txBody>
          <a:bodyPr wrap="square" rtlCol="0">
            <a:spAutoFit/>
          </a:bodyPr>
          <a:lstStyle/>
          <a:p>
            <a:r>
              <a:rPr lang="en-US" b="1" dirty="0" smtClean="0">
                <a:solidFill>
                  <a:srgbClr val="FF0000"/>
                </a:solidFill>
              </a:rPr>
              <a:t>12.8.5 (NEW) </a:t>
            </a:r>
            <a:r>
              <a:rPr lang="en-US" dirty="0" smtClean="0"/>
              <a:t>Is information maintained about which PCI DSS requirements are maintained by each service provider and which are maintained by the entity?</a:t>
            </a:r>
            <a:endParaRPr lang="en-US" dirty="0"/>
          </a:p>
        </p:txBody>
      </p:sp>
      <p:grpSp>
        <p:nvGrpSpPr>
          <p:cNvPr id="5" name="Group 14"/>
          <p:cNvGrpSpPr/>
          <p:nvPr/>
        </p:nvGrpSpPr>
        <p:grpSpPr>
          <a:xfrm>
            <a:off x="609600" y="4038600"/>
            <a:ext cx="7848600" cy="1475601"/>
            <a:chOff x="609600" y="4038600"/>
            <a:chExt cx="7848600" cy="1475601"/>
          </a:xfrm>
        </p:grpSpPr>
        <p:sp>
          <p:nvSpPr>
            <p:cNvPr id="9" name="TextBox 8"/>
            <p:cNvSpPr txBox="1"/>
            <p:nvPr/>
          </p:nvSpPr>
          <p:spPr>
            <a:xfrm>
              <a:off x="609600" y="4313872"/>
              <a:ext cx="7848600" cy="1200329"/>
            </a:xfrm>
            <a:prstGeom prst="rect">
              <a:avLst/>
            </a:prstGeom>
            <a:noFill/>
          </p:spPr>
          <p:txBody>
            <a:bodyPr wrap="square" rtlCol="0">
              <a:spAutoFit/>
            </a:bodyPr>
            <a:lstStyle/>
            <a:p>
              <a:r>
                <a:rPr lang="en-US" b="1" dirty="0" smtClean="0">
                  <a:solidFill>
                    <a:srgbClr val="FF0000"/>
                  </a:solidFill>
                </a:rPr>
                <a:t>12.9 (NEW) </a:t>
              </a:r>
              <a:r>
                <a:rPr lang="en-US" dirty="0" smtClean="0"/>
                <a:t>Do service providers acknowledge in writing to customers that they are responsible for the security of cardholder data the service provider possesses or otherwise stores, processes on behalf of the customer, or to the extent that they could impact the security of the customer’s cardholder data environment?</a:t>
              </a:r>
              <a:endParaRPr lang="en-US" dirty="0"/>
            </a:p>
          </p:txBody>
        </p:sp>
        <p:sp>
          <p:nvSpPr>
            <p:cNvPr id="11" name="TextBox 10"/>
            <p:cNvSpPr txBox="1"/>
            <p:nvPr/>
          </p:nvSpPr>
          <p:spPr>
            <a:xfrm>
              <a:off x="609600" y="4038600"/>
              <a:ext cx="2173415" cy="369332"/>
            </a:xfrm>
            <a:prstGeom prst="rect">
              <a:avLst/>
            </a:prstGeom>
            <a:noFill/>
          </p:spPr>
          <p:txBody>
            <a:bodyPr wrap="none" rtlCol="0">
              <a:spAutoFit/>
            </a:bodyPr>
            <a:lstStyle/>
            <a:p>
              <a:r>
                <a:rPr lang="en-US" b="1" i="1" dirty="0" smtClean="0">
                  <a:solidFill>
                    <a:srgbClr val="FF0000"/>
                  </a:solidFill>
                </a:rPr>
                <a:t>For Service Providers</a:t>
              </a:r>
              <a:endParaRPr lang="en-US" b="1" i="1" dirty="0">
                <a:solidFill>
                  <a:srgbClr val="FF0000"/>
                </a:solidFill>
              </a:endParaRPr>
            </a:p>
          </p:txBody>
        </p:sp>
      </p:grpSp>
      <p:grpSp>
        <p:nvGrpSpPr>
          <p:cNvPr id="6" name="Group 13"/>
          <p:cNvGrpSpPr/>
          <p:nvPr/>
        </p:nvGrpSpPr>
        <p:grpSpPr>
          <a:xfrm>
            <a:off x="609600" y="1676400"/>
            <a:ext cx="7315200" cy="1489889"/>
            <a:chOff x="762000" y="1920240"/>
            <a:chExt cx="7315200" cy="1489889"/>
          </a:xfrm>
        </p:grpSpPr>
        <p:sp>
          <p:nvSpPr>
            <p:cNvPr id="4" name="TextBox 3"/>
            <p:cNvSpPr txBox="1"/>
            <p:nvPr/>
          </p:nvSpPr>
          <p:spPr>
            <a:xfrm>
              <a:off x="762000" y="2209800"/>
              <a:ext cx="7315200" cy="1200329"/>
            </a:xfrm>
            <a:prstGeom prst="rect">
              <a:avLst/>
            </a:prstGeom>
            <a:noFill/>
          </p:spPr>
          <p:txBody>
            <a:bodyPr wrap="square" rtlCol="0">
              <a:spAutoFit/>
            </a:bodyPr>
            <a:lstStyle/>
            <a:p>
              <a:pPr>
                <a:tabLst>
                  <a:tab pos="800100" algn="l"/>
                </a:tabLst>
              </a:pPr>
              <a:r>
                <a:rPr lang="en-US" dirty="0" smtClean="0"/>
                <a:t>12.8	Managing relationships with service providers</a:t>
              </a:r>
            </a:p>
            <a:p>
              <a:pPr>
                <a:tabLst>
                  <a:tab pos="800100" algn="l"/>
                </a:tabLst>
              </a:pPr>
              <a:r>
                <a:rPr lang="en-US" dirty="0" smtClean="0"/>
                <a:t>12.8.2	Written agreements with service providers</a:t>
              </a:r>
            </a:p>
            <a:p>
              <a:pPr>
                <a:tabLst>
                  <a:tab pos="800100" algn="l"/>
                </a:tabLst>
              </a:pPr>
              <a:r>
                <a:rPr lang="en-US" dirty="0" smtClean="0"/>
                <a:t>12.8.3	Established process for engaging service providers</a:t>
              </a:r>
            </a:p>
            <a:p>
              <a:pPr>
                <a:tabLst>
                  <a:tab pos="800100" algn="l"/>
                </a:tabLst>
              </a:pPr>
              <a:r>
                <a:rPr lang="en-US" dirty="0" smtClean="0"/>
                <a:t>12.8.4	Monitor service provider compliance</a:t>
              </a:r>
            </a:p>
          </p:txBody>
        </p:sp>
        <p:sp>
          <p:nvSpPr>
            <p:cNvPr id="13" name="TextBox 12"/>
            <p:cNvSpPr txBox="1"/>
            <p:nvPr/>
          </p:nvSpPr>
          <p:spPr>
            <a:xfrm>
              <a:off x="838200" y="1920240"/>
              <a:ext cx="6781800" cy="646331"/>
            </a:xfrm>
            <a:prstGeom prst="rect">
              <a:avLst/>
            </a:prstGeom>
            <a:noFill/>
          </p:spPr>
          <p:txBody>
            <a:bodyPr wrap="square" rtlCol="0">
              <a:spAutoFit/>
            </a:bodyPr>
            <a:lstStyle/>
            <a:p>
              <a:pPr>
                <a:tabLst>
                  <a:tab pos="749300" algn="l"/>
                </a:tabLst>
              </a:pPr>
              <a:r>
                <a:rPr lang="en-US" b="1" i="1" dirty="0" smtClean="0">
                  <a:solidFill>
                    <a:srgbClr val="FF0000"/>
                  </a:solidFill>
                </a:rPr>
                <a:t>For Your College:</a:t>
              </a:r>
              <a:r>
                <a:rPr lang="en-US" dirty="0" smtClean="0"/>
                <a:t>	</a:t>
              </a:r>
            </a:p>
            <a:p>
              <a:pPr marL="114300">
                <a:tabLst>
                  <a:tab pos="749300" algn="l"/>
                </a:tabLst>
              </a:pPr>
              <a:endParaRPr lang="en-US" dirty="0"/>
            </a:p>
          </p:txBody>
        </p:sp>
      </p:gr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Contract Language</a:t>
            </a:r>
            <a:endParaRPr lang="en-US" dirty="0"/>
          </a:p>
        </p:txBody>
      </p:sp>
      <p:sp>
        <p:nvSpPr>
          <p:cNvPr id="1025" name="Rectangle 1"/>
          <p:cNvSpPr>
            <a:spLocks noChangeArrowheads="1"/>
          </p:cNvSpPr>
          <p:nvPr/>
        </p:nvSpPr>
        <p:spPr bwMode="auto">
          <a:xfrm>
            <a:off x="685800" y="1615618"/>
            <a:ext cx="7772400"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PCI DSS COMPLIANCE</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(College) requires that the contractor shall at all times maintain compliance with the most current Payment Card Industry Data Security Standards (PCI DSS). The contractor will be required to provide written confirmation of compliance. </a:t>
            </a:r>
            <a:r>
              <a:rPr kumimoji="0" lang="en-US" sz="1200" b="1"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Contractor acknowledges responsibility for the security of cardholder data as defined within the PCI DSS</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r>
              <a:rPr kumimoji="0" lang="en-US" sz="1200" b="0" i="0" u="none" strike="noStrike" cap="none" normalizeH="0" dirty="0" smtClean="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Contractor acknowledges and agrees that cardholder data may only be used for completing the contracted services as described in the full text of this document, or as required by the PCI DSS, or as required by applicable law.</a:t>
            </a:r>
            <a:r>
              <a:rPr lang="en-US" sz="1200" dirty="0" smtClean="0">
                <a:latin typeface="Arial" pitchFamily="34"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In the event of a breach or intrusion or otherwise unauthorized access to cardholder data stored at or for the contractor, contractor shall immediately notify (College) to allow the proper PCI DSS compliant breach notification process to commence. The contractor shall provide appropriate payment card companies, acquiring financial institutions and their respective designees access to the contractor’s facilities and all pertinent records to conduct a review of the contractor’s compliance with the PCI DSS requirements.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effectLst/>
                <a:latin typeface="Arial" pitchFamily="34" charset="0"/>
                <a:ea typeface="Calibri" pitchFamily="34" charset="0"/>
                <a:cs typeface="Times New Roman" pitchFamily="18" charset="0"/>
              </a:rPr>
              <a:t>In the event of a breach or intrusion the </a:t>
            </a:r>
            <a:r>
              <a:rPr kumimoji="0" lang="en-US" sz="1200" b="1"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contractor acknowledges any/all costs </a:t>
            </a:r>
            <a:r>
              <a:rPr kumimoji="0" lang="en-US" sz="1200" i="0" u="none" strike="noStrike" cap="none" normalizeH="0" baseline="0" dirty="0" smtClean="0">
                <a:ln>
                  <a:noFill/>
                </a:ln>
                <a:effectLst/>
                <a:latin typeface="Arial" pitchFamily="34" charset="0"/>
                <a:ea typeface="Calibri" pitchFamily="34" charset="0"/>
                <a:cs typeface="Times New Roman" pitchFamily="18" charset="0"/>
              </a:rPr>
              <a:t>related to breach or intrusion or unauthorized access to cardholder data entrusted to the contractor deemed to be the fault of the contractor shall be the liability of the contractor. Vendor agrees to assume responsibility for informing all such individuals in accordance with applicable law and to indemnify and hold harmless (College) and its officers and employees from and against any claims, damages or other harm related to such breach.</a:t>
            </a:r>
            <a:endParaRPr kumimoji="0" lang="en-US" sz="120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USE:</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Include in any solicitation / contract that may involve online credit card payments).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IMPORTANT</a:t>
            </a:r>
            <a:r>
              <a:rPr kumimoji="0" lang="en-US" sz="12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Insert the following </a:t>
            </a:r>
            <a:r>
              <a:rPr lang="en-US" sz="1200" i="1" dirty="0" smtClean="0">
                <a:latin typeface="Arial" pitchFamily="34" charset="0"/>
                <a:ea typeface="Calibri" pitchFamily="34" charset="0"/>
                <a:cs typeface="Times New Roman" pitchFamily="18" charset="0"/>
              </a:rPr>
              <a:t>statement </a:t>
            </a:r>
            <a:r>
              <a:rPr kumimoji="0" lang="en-US" sz="12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into the Scope of Work (potentially in the IT section dealing with credit cards and PCI compliance):</a:t>
            </a:r>
            <a:r>
              <a:rPr lang="en-US" sz="1200" i="1" dirty="0" smtClean="0">
                <a:latin typeface="Arial" pitchFamily="34" charset="0"/>
                <a:ea typeface="Calibri" pitchFamily="34" charset="0"/>
                <a:cs typeface="Times New Roman" pitchFamily="18" charset="0"/>
              </a:rPr>
              <a:t> </a:t>
            </a:r>
            <a:r>
              <a:rPr kumimoji="0" lang="en-US" sz="12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“Provide documentation of your most current PCI system scan and the signature page from your Record of Compliance (ROC) or Attestation of Compliance (AOC).”</a:t>
            </a:r>
            <a:endParaRPr kumimoji="0" lang="en-US" sz="1200" b="0"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457200"/>
            <a:ext cx="2481770" cy="646331"/>
          </a:xfrm>
          <a:prstGeom prst="rect">
            <a:avLst/>
          </a:prstGeom>
          <a:noFill/>
        </p:spPr>
        <p:txBody>
          <a:bodyPr wrap="none" rtlCol="0">
            <a:spAutoFit/>
          </a:bodyPr>
          <a:lstStyle/>
          <a:p>
            <a:r>
              <a:rPr lang="en-US" sz="3600" dirty="0" smtClean="0"/>
              <a:t>July 2015…..</a:t>
            </a:r>
            <a:endParaRPr lang="en-US" sz="36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1122581"/>
            <a:ext cx="3886200" cy="5181600"/>
          </a:xfrm>
          <a:prstGeom prst="rect">
            <a:avLst/>
          </a:prstGeom>
        </p:spPr>
      </p:pic>
    </p:spTree>
    <p:extLst>
      <p:ext uri="{BB962C8B-B14F-4D97-AF65-F5344CB8AC3E}">
        <p14:creationId xmlns:p14="http://schemas.microsoft.com/office/powerpoint/2010/main" val="25533453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92162"/>
          </a:xfrm>
        </p:spPr>
        <p:txBody>
          <a:bodyPr>
            <a:normAutofit/>
          </a:bodyPr>
          <a:lstStyle/>
          <a:p>
            <a:pPr algn="l"/>
            <a:r>
              <a:rPr lang="en-US" sz="4000" b="1" dirty="0" smtClean="0">
                <a:solidFill>
                  <a:srgbClr val="FF0000"/>
                </a:solidFill>
              </a:rPr>
              <a:t>Critical Change #3</a:t>
            </a:r>
            <a:endParaRPr lang="en-US" sz="4000" b="1" dirty="0">
              <a:solidFill>
                <a:srgbClr val="FF0000"/>
              </a:solidFill>
            </a:endParaRPr>
          </a:p>
        </p:txBody>
      </p:sp>
      <p:grpSp>
        <p:nvGrpSpPr>
          <p:cNvPr id="3" name="Group 2"/>
          <p:cNvGrpSpPr/>
          <p:nvPr/>
        </p:nvGrpSpPr>
        <p:grpSpPr>
          <a:xfrm>
            <a:off x="445770" y="1342072"/>
            <a:ext cx="8317230" cy="3687128"/>
            <a:chOff x="445770" y="1342072"/>
            <a:chExt cx="8317230" cy="3687128"/>
          </a:xfrm>
        </p:grpSpPr>
        <p:sp>
          <p:nvSpPr>
            <p:cNvPr id="6" name="TextBox 5"/>
            <p:cNvSpPr txBox="1"/>
            <p:nvPr/>
          </p:nvSpPr>
          <p:spPr>
            <a:xfrm>
              <a:off x="3810000" y="2782431"/>
              <a:ext cx="4953000" cy="2246769"/>
            </a:xfrm>
            <a:prstGeom prst="rect">
              <a:avLst/>
            </a:prstGeom>
            <a:noFill/>
          </p:spPr>
          <p:txBody>
            <a:bodyPr wrap="square" rtlCol="0">
              <a:spAutoFit/>
            </a:bodyPr>
            <a:lstStyle/>
            <a:p>
              <a:r>
                <a:rPr lang="en-US" sz="2000" b="1" dirty="0" smtClean="0">
                  <a:solidFill>
                    <a:srgbClr val="FF0000"/>
                  </a:solidFill>
                </a:rPr>
                <a:t>9.9</a:t>
              </a:r>
              <a:r>
                <a:rPr lang="en-US" sz="2000" dirty="0" smtClean="0"/>
                <a:t>  Are devices that capture payment card via direct physical interaction with the card protected against tampering and substitution?</a:t>
              </a:r>
            </a:p>
            <a:p>
              <a:pPr lvl="1">
                <a:buFont typeface="Arial" pitchFamily="34" charset="0"/>
                <a:buChar char="•"/>
              </a:pPr>
              <a:r>
                <a:rPr lang="en-US" sz="2000" dirty="0" smtClean="0"/>
                <a:t>Maintain a list</a:t>
              </a:r>
            </a:p>
            <a:p>
              <a:pPr lvl="1">
                <a:buFont typeface="Arial" pitchFamily="34" charset="0"/>
                <a:buChar char="•"/>
              </a:pPr>
              <a:r>
                <a:rPr lang="en-US" sz="2000" dirty="0" smtClean="0"/>
                <a:t>Periodic inspection</a:t>
              </a:r>
            </a:p>
            <a:p>
              <a:pPr lvl="1">
                <a:buFont typeface="Arial" pitchFamily="34" charset="0"/>
                <a:buChar char="•"/>
              </a:pPr>
              <a:r>
                <a:rPr lang="en-US" sz="2000" dirty="0" smtClean="0"/>
                <a:t>Train personnel</a:t>
              </a:r>
              <a:endParaRPr lang="en-US" sz="2000" dirty="0"/>
            </a:p>
          </p:txBody>
        </p:sp>
        <p:pic>
          <p:nvPicPr>
            <p:cNvPr id="8" name="Picture 7" descr="Card reader 1.bmp"/>
            <p:cNvPicPr>
              <a:picLocks noChangeAspect="1"/>
            </p:cNvPicPr>
            <p:nvPr/>
          </p:nvPicPr>
          <p:blipFill>
            <a:blip r:embed="rId3" cstate="print"/>
            <a:stretch>
              <a:fillRect/>
            </a:stretch>
          </p:blipFill>
          <p:spPr>
            <a:xfrm>
              <a:off x="609600" y="2325231"/>
              <a:ext cx="3062177" cy="2057400"/>
            </a:xfrm>
            <a:prstGeom prst="rect">
              <a:avLst/>
            </a:prstGeom>
          </p:spPr>
        </p:pic>
        <p:sp>
          <p:nvSpPr>
            <p:cNvPr id="2" name="TextBox 1"/>
            <p:cNvSpPr txBox="1"/>
            <p:nvPr/>
          </p:nvSpPr>
          <p:spPr>
            <a:xfrm>
              <a:off x="445770" y="1342072"/>
              <a:ext cx="5397568" cy="707886"/>
            </a:xfrm>
            <a:prstGeom prst="rect">
              <a:avLst/>
            </a:prstGeom>
            <a:noFill/>
          </p:spPr>
          <p:txBody>
            <a:bodyPr wrap="none" rtlCol="0">
              <a:spAutoFit/>
            </a:bodyPr>
            <a:lstStyle/>
            <a:p>
              <a:r>
                <a:rPr lang="en-US" sz="4000" dirty="0" smtClean="0">
                  <a:solidFill>
                    <a:srgbClr val="FF0000"/>
                  </a:solidFill>
                </a:rPr>
                <a:t>Protecting POS Terminals</a:t>
              </a:r>
              <a:endParaRPr lang="en-US" sz="4000" dirty="0">
                <a:solidFill>
                  <a:srgbClr val="FF0000"/>
                </a:solidFill>
              </a:endParaRPr>
            </a:p>
          </p:txBody>
        </p:sp>
      </p:grpSp>
    </p:spTree>
    <p:extLst>
      <p:ext uri="{BB962C8B-B14F-4D97-AF65-F5344CB8AC3E}">
        <p14:creationId xmlns:p14="http://schemas.microsoft.com/office/powerpoint/2010/main" val="53883654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82613"/>
            <a:ext cx="7772400" cy="788987"/>
          </a:xfrm>
        </p:spPr>
        <p:txBody>
          <a:bodyPr>
            <a:normAutofit fontScale="90000"/>
          </a:bodyPr>
          <a:lstStyle/>
          <a:p>
            <a:r>
              <a:rPr lang="en-US" dirty="0" smtClean="0"/>
              <a:t>MOBILE PAYMENTS?</a:t>
            </a:r>
            <a:br>
              <a:rPr lang="en-US" dirty="0" smtClean="0"/>
            </a:br>
            <a:endParaRPr lang="en-US" dirty="0"/>
          </a:p>
        </p:txBody>
      </p:sp>
      <p:pic>
        <p:nvPicPr>
          <p:cNvPr id="3" name="Picture 2" descr="Square.jpg"/>
          <p:cNvPicPr>
            <a:picLocks noChangeAspect="1"/>
          </p:cNvPicPr>
          <p:nvPr/>
        </p:nvPicPr>
        <p:blipFill>
          <a:blip r:embed="rId2" cstate="print"/>
          <a:stretch>
            <a:fillRect/>
          </a:stretch>
        </p:blipFill>
        <p:spPr>
          <a:xfrm>
            <a:off x="685800" y="1371600"/>
            <a:ext cx="2536032" cy="2286000"/>
          </a:xfrm>
          <a:prstGeom prst="rect">
            <a:avLst/>
          </a:prstGeom>
          <a:ln>
            <a:noFill/>
          </a:ln>
        </p:spPr>
      </p:pic>
      <p:sp>
        <p:nvSpPr>
          <p:cNvPr id="5" name="Text Placeholder 6"/>
          <p:cNvSpPr txBox="1">
            <a:spLocks/>
          </p:cNvSpPr>
          <p:nvPr/>
        </p:nvSpPr>
        <p:spPr>
          <a:xfrm>
            <a:off x="3276600" y="1981200"/>
            <a:ext cx="5486400" cy="1295400"/>
          </a:xfrm>
          <a:prstGeom prst="rect">
            <a:avLst/>
          </a:prstGeom>
        </p:spPr>
        <p:txBody>
          <a:bodyPr/>
          <a:lstStyle/>
          <a:p>
            <a:pPr marL="857250" marR="0" lvl="1" indent="-457200" algn="l" defTabSz="914400" rtl="0" eaLnBrk="0" fontAlgn="base" latinLnBrk="0" hangingPunct="0">
              <a:lnSpc>
                <a:spcPct val="100000"/>
              </a:lnSpc>
              <a:spcBef>
                <a:spcPct val="20000"/>
              </a:spcBef>
              <a:spcAft>
                <a:spcPct val="0"/>
              </a:spcAft>
              <a:buClrTx/>
              <a:buSzTx/>
              <a:buFont typeface="Arial" charset="0"/>
              <a:buNone/>
              <a:tabLst/>
              <a:defRPr/>
            </a:pPr>
            <a:r>
              <a:rPr kumimoji="0" lang="en-US" sz="2200" b="0" i="0" u="none" strike="noStrike" kern="1200" cap="none" spc="0" normalizeH="0" baseline="0" noProof="0" dirty="0" smtClean="0">
                <a:ln>
                  <a:noFill/>
                </a:ln>
                <a:solidFill>
                  <a:schemeClr val="tx1"/>
                </a:solidFill>
                <a:effectLst/>
                <a:uLnTx/>
                <a:uFillTx/>
                <a:latin typeface="Trebuchet MS" pitchFamily="34" charset="0"/>
                <a:ea typeface="+mn-ea"/>
                <a:cs typeface="Arial" pitchFamily="34" charset="0"/>
              </a:rPr>
              <a:t>Card Readers:</a:t>
            </a:r>
            <a:r>
              <a:rPr kumimoji="0" lang="en-US" sz="2200" b="0" i="0" u="none" strike="noStrike" kern="1200" cap="none" spc="0" normalizeH="0" noProof="0" dirty="0" smtClean="0">
                <a:ln>
                  <a:noFill/>
                </a:ln>
                <a:solidFill>
                  <a:schemeClr val="tx1"/>
                </a:solidFill>
                <a:effectLst/>
                <a:uLnTx/>
                <a:uFillTx/>
                <a:latin typeface="Trebuchet MS" pitchFamily="34" charset="0"/>
                <a:ea typeface="+mn-ea"/>
                <a:cs typeface="Arial" pitchFamily="34" charset="0"/>
              </a:rPr>
              <a:t> Smart Phone/Tablets</a:t>
            </a:r>
            <a:endParaRPr kumimoji="0" lang="en-US" sz="2200" b="0" i="0" u="none" strike="noStrike" kern="1200" cap="none" spc="0" normalizeH="0" baseline="0" noProof="0" dirty="0" smtClean="0">
              <a:ln>
                <a:noFill/>
              </a:ln>
              <a:solidFill>
                <a:schemeClr val="tx1"/>
              </a:solidFill>
              <a:effectLst/>
              <a:uLnTx/>
              <a:uFillTx/>
              <a:latin typeface="Trebuchet MS" pitchFamily="34" charset="0"/>
              <a:ea typeface="+mn-ea"/>
              <a:cs typeface="Arial" pitchFamily="34" charset="0"/>
            </a:endParaRPr>
          </a:p>
          <a:p>
            <a:pPr marL="1257300" marR="0" lvl="2"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200" b="0" i="0" u="none" strike="noStrike" kern="1200" cap="none" spc="0" normalizeH="0" baseline="0" noProof="0" dirty="0" smtClean="0">
                <a:ln>
                  <a:noFill/>
                </a:ln>
                <a:solidFill>
                  <a:schemeClr val="tx1"/>
                </a:solidFill>
                <a:effectLst/>
                <a:uLnTx/>
                <a:uFillTx/>
                <a:latin typeface="Trebuchet MS" pitchFamily="34" charset="0"/>
                <a:ea typeface="+mn-ea"/>
                <a:cs typeface="Arial" pitchFamily="34" charset="0"/>
              </a:rPr>
              <a:t>“Square” and others</a:t>
            </a:r>
          </a:p>
          <a:p>
            <a:pPr marL="1257300" marR="0" lvl="2" indent="-342900" algn="l" defTabSz="914400" rtl="0" eaLnBrk="0" fontAlgn="base" latinLnBrk="0" hangingPunct="0">
              <a:lnSpc>
                <a:spcPct val="100000"/>
              </a:lnSpc>
              <a:spcBef>
                <a:spcPct val="20000"/>
              </a:spcBef>
              <a:spcAft>
                <a:spcPct val="0"/>
              </a:spcAft>
              <a:buClrTx/>
              <a:buSzTx/>
              <a:buFont typeface="Arial" charset="0"/>
              <a:buChar char="•"/>
              <a:tabLst/>
              <a:defRPr/>
            </a:pPr>
            <a:r>
              <a:rPr lang="en-US" sz="2200" dirty="0" smtClean="0">
                <a:latin typeface="Trebuchet MS" pitchFamily="34" charset="0"/>
                <a:cs typeface="Arial" pitchFamily="34" charset="0"/>
              </a:rPr>
              <a:t>“Category 3” device</a:t>
            </a:r>
            <a:endParaRPr kumimoji="0" lang="en-US" sz="2200" b="0" i="0" u="none" strike="noStrike" kern="1200" cap="none" spc="0" normalizeH="0" baseline="0" noProof="0" dirty="0" smtClean="0">
              <a:ln>
                <a:noFill/>
              </a:ln>
              <a:solidFill>
                <a:schemeClr val="tx1"/>
              </a:solidFill>
              <a:effectLst/>
              <a:uLnTx/>
              <a:uFillTx/>
              <a:latin typeface="Trebuchet MS" pitchFamily="34" charset="0"/>
              <a:ea typeface="+mn-ea"/>
              <a:cs typeface="Arial" pitchFamily="34" charset="0"/>
            </a:endParaRPr>
          </a:p>
          <a:p>
            <a:pPr marL="1257300" marR="0" lvl="2"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200" b="0" i="1" u="none" strike="noStrike" kern="1200" cap="none" spc="0" normalizeH="0" baseline="0" noProof="0" dirty="0" smtClean="0">
                <a:ln>
                  <a:noFill/>
                </a:ln>
                <a:solidFill>
                  <a:srgbClr val="FF0000"/>
                </a:solidFill>
                <a:effectLst/>
                <a:uLnTx/>
                <a:uFillTx/>
                <a:latin typeface="Trebuchet MS" pitchFamily="34" charset="0"/>
                <a:ea typeface="+mn-ea"/>
                <a:cs typeface="Arial" pitchFamily="34" charset="0"/>
              </a:rPr>
              <a:t>None are certified compliant!</a:t>
            </a:r>
          </a:p>
          <a:p>
            <a:pPr marL="857250" marR="0" lvl="1" indent="-45720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2200" b="0" i="0" u="none" strike="noStrike" kern="1200" cap="none" spc="0" normalizeH="0" baseline="0" noProof="0" dirty="0" smtClean="0">
              <a:ln>
                <a:noFill/>
              </a:ln>
              <a:solidFill>
                <a:schemeClr val="tx1"/>
              </a:solidFill>
              <a:effectLst/>
              <a:uLnTx/>
              <a:uFillTx/>
              <a:latin typeface="Trebuchet MS" pitchFamily="34" charset="0"/>
              <a:ea typeface="+mn-ea"/>
              <a:cs typeface="Arial" pitchFamily="34" charset="0"/>
            </a:endParaRPr>
          </a:p>
          <a:p>
            <a:pPr marL="914400" marR="0" lvl="1" indent="-45720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2200" b="0" i="0" u="none" strike="noStrike" kern="1200" cap="none" spc="0" normalizeH="0" baseline="0" noProof="0" dirty="0" smtClean="0">
              <a:ln>
                <a:noFill/>
              </a:ln>
              <a:solidFill>
                <a:schemeClr val="tx1"/>
              </a:solidFill>
              <a:effectLst/>
              <a:uLnTx/>
              <a:uFillTx/>
              <a:latin typeface="Trebuchet MS" pitchFamily="34" charset="0"/>
              <a:ea typeface="+mn-ea"/>
              <a:cs typeface="Arial" pitchFamily="34" charset="0"/>
            </a:endParaRPr>
          </a:p>
          <a:p>
            <a:pPr marL="971550" marR="0" lvl="1" indent="-45720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2200" b="0" i="0" u="none" strike="noStrike" kern="1200" cap="none" spc="0" normalizeH="0" baseline="0" noProof="0" dirty="0">
              <a:ln>
                <a:noFill/>
              </a:ln>
              <a:solidFill>
                <a:schemeClr val="tx1"/>
              </a:solidFill>
              <a:effectLst/>
              <a:uLnTx/>
              <a:uFillTx/>
              <a:latin typeface="Trebuchet MS" pitchFamily="34" charset="0"/>
              <a:ea typeface="+mn-ea"/>
              <a:cs typeface="Arial" pitchFamily="34" charset="0"/>
            </a:endParaRPr>
          </a:p>
        </p:txBody>
      </p:sp>
      <p:grpSp>
        <p:nvGrpSpPr>
          <p:cNvPr id="7" name="Group 6"/>
          <p:cNvGrpSpPr/>
          <p:nvPr/>
        </p:nvGrpSpPr>
        <p:grpSpPr>
          <a:xfrm>
            <a:off x="1524000" y="3733800"/>
            <a:ext cx="6858000" cy="2819400"/>
            <a:chOff x="762000" y="3733800"/>
            <a:chExt cx="7620000" cy="2895600"/>
          </a:xfrm>
        </p:grpSpPr>
        <p:sp>
          <p:nvSpPr>
            <p:cNvPr id="4" name="Text Placeholder 6"/>
            <p:cNvSpPr txBox="1">
              <a:spLocks/>
            </p:cNvSpPr>
            <p:nvPr/>
          </p:nvSpPr>
          <p:spPr>
            <a:xfrm>
              <a:off x="3276600" y="4191000"/>
              <a:ext cx="5105400" cy="1752600"/>
            </a:xfrm>
            <a:prstGeom prst="rect">
              <a:avLst/>
            </a:prstGeom>
          </p:spPr>
          <p:txBody>
            <a:bodyPr/>
            <a:lstStyle/>
            <a:p>
              <a:pPr marL="857250" marR="0" lvl="1" indent="-45720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defRPr/>
              </a:pPr>
              <a:r>
                <a:rPr kumimoji="0" lang="en-US" sz="2600" b="0" i="0" u="none" strike="noStrike" kern="0" cap="none" spc="0" normalizeH="0" baseline="0" noProof="0" dirty="0" smtClean="0">
                  <a:ln>
                    <a:noFill/>
                  </a:ln>
                  <a:solidFill>
                    <a:schemeClr val="tx1"/>
                  </a:solidFill>
                  <a:effectLst/>
                  <a:uLnTx/>
                  <a:uFillTx/>
                  <a:latin typeface="+mn-lt"/>
                </a:rPr>
                <a:t>Mobile Card Terminals</a:t>
              </a:r>
            </a:p>
            <a:p>
              <a:pPr marL="1257300" marR="0" lvl="2" indent="-342900" algn="l" defTabSz="914400" rtl="0" eaLnBrk="0" fontAlgn="base" latinLnBrk="0" hangingPunct="0">
                <a:lnSpc>
                  <a:spcPct val="100000"/>
                </a:lnSpc>
                <a:spcBef>
                  <a:spcPct val="20000"/>
                </a:spcBef>
                <a:spcAft>
                  <a:spcPct val="0"/>
                </a:spcAft>
                <a:buClr>
                  <a:schemeClr val="folHlink"/>
                </a:buClr>
                <a:buSzPct val="55000"/>
                <a:buFont typeface="Wingdings" pitchFamily="2" charset="2"/>
                <a:buChar char="n"/>
                <a:tabLst/>
                <a:defRPr/>
              </a:pPr>
              <a:r>
                <a:rPr kumimoji="0" lang="en-US" sz="2300" b="0" i="0" u="none" strike="noStrike" kern="0" cap="none" spc="0" normalizeH="0" baseline="0" noProof="0" dirty="0" smtClean="0">
                  <a:ln>
                    <a:noFill/>
                  </a:ln>
                  <a:solidFill>
                    <a:schemeClr val="tx1"/>
                  </a:solidFill>
                  <a:effectLst/>
                  <a:uLnTx/>
                  <a:uFillTx/>
                  <a:latin typeface="+mn-lt"/>
                </a:rPr>
                <a:t>Few are certified compliant</a:t>
              </a:r>
            </a:p>
            <a:p>
              <a:pPr marL="1257300" marR="0" lvl="2" indent="-342900" algn="l" defTabSz="914400" rtl="0" eaLnBrk="0" fontAlgn="base" latinLnBrk="0" hangingPunct="0">
                <a:lnSpc>
                  <a:spcPct val="100000"/>
                </a:lnSpc>
                <a:spcBef>
                  <a:spcPct val="20000"/>
                </a:spcBef>
                <a:spcAft>
                  <a:spcPct val="0"/>
                </a:spcAft>
                <a:buClr>
                  <a:schemeClr val="folHlink"/>
                </a:buClr>
                <a:buSzPct val="55000"/>
                <a:buFont typeface="Wingdings" pitchFamily="2" charset="2"/>
                <a:buChar char="n"/>
                <a:tabLst/>
                <a:defRPr/>
              </a:pPr>
              <a:r>
                <a:rPr kumimoji="0" lang="en-US" sz="2300" b="0" i="0" u="none" strike="noStrike" kern="0" cap="none" spc="0" normalizeH="0" baseline="0" noProof="0" dirty="0" smtClean="0">
                  <a:ln>
                    <a:noFill/>
                  </a:ln>
                  <a:solidFill>
                    <a:schemeClr val="tx1"/>
                  </a:solidFill>
                  <a:effectLst/>
                  <a:uLnTx/>
                  <a:uFillTx/>
                  <a:latin typeface="+mn-lt"/>
                </a:rPr>
                <a:t>Check</a:t>
              </a:r>
              <a:r>
                <a:rPr kumimoji="0" lang="en-US" sz="2300" b="0" i="0" u="none" strike="noStrike" kern="0" cap="none" spc="0" normalizeH="0" noProof="0" dirty="0" smtClean="0">
                  <a:ln>
                    <a:noFill/>
                  </a:ln>
                  <a:solidFill>
                    <a:schemeClr val="tx1"/>
                  </a:solidFill>
                  <a:effectLst/>
                  <a:uLnTx/>
                  <a:uFillTx/>
                  <a:latin typeface="+mn-lt"/>
                </a:rPr>
                <a:t> with the PCI SSC</a:t>
              </a:r>
              <a:endParaRPr kumimoji="0" lang="en-US" sz="2300" b="0" i="0" u="none" strike="noStrike" kern="0" cap="none" spc="0" normalizeH="0" baseline="0" noProof="0" dirty="0" smtClean="0">
                <a:ln>
                  <a:noFill/>
                </a:ln>
                <a:solidFill>
                  <a:schemeClr val="tx1"/>
                </a:solidFill>
                <a:effectLst/>
                <a:uLnTx/>
                <a:uFillTx/>
                <a:latin typeface="+mn-lt"/>
              </a:endParaRPr>
            </a:p>
            <a:p>
              <a:pPr marL="857250" marR="0" lvl="1" indent="-45720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defRPr/>
              </a:pPr>
              <a:endParaRPr kumimoji="0" lang="en-US" sz="2600" b="0" i="0" u="none" strike="noStrike" kern="0" cap="none" spc="0" normalizeH="0" baseline="0" noProof="0" dirty="0" smtClean="0">
                <a:ln>
                  <a:noFill/>
                </a:ln>
                <a:solidFill>
                  <a:schemeClr val="tx1"/>
                </a:solidFill>
                <a:effectLst/>
                <a:uLnTx/>
                <a:uFillTx/>
                <a:latin typeface="+mn-lt"/>
              </a:endParaRPr>
            </a:p>
            <a:p>
              <a:pPr marL="914400" marR="0" lvl="1" indent="-45720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defRPr/>
              </a:pPr>
              <a:endParaRPr kumimoji="0" lang="en-US" sz="2600" b="0" i="0" u="none" strike="noStrike" kern="0" cap="none" spc="0" normalizeH="0" baseline="0" noProof="0" dirty="0" smtClean="0">
                <a:ln>
                  <a:noFill/>
                </a:ln>
                <a:solidFill>
                  <a:schemeClr val="tx1"/>
                </a:solidFill>
                <a:effectLst/>
                <a:uLnTx/>
                <a:uFillTx/>
                <a:latin typeface="+mn-lt"/>
              </a:endParaRPr>
            </a:p>
            <a:p>
              <a:pPr marL="971550" marR="0" lvl="1" indent="-45720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defRPr/>
              </a:pPr>
              <a:endParaRPr kumimoji="0" lang="en-US" sz="2600" b="0" i="0" u="none" strike="noStrike" kern="0" cap="none" spc="0" normalizeH="0" baseline="0" noProof="0" dirty="0">
                <a:ln>
                  <a:noFill/>
                </a:ln>
                <a:solidFill>
                  <a:schemeClr val="tx1"/>
                </a:solidFill>
                <a:effectLst/>
                <a:uLnTx/>
                <a:uFillTx/>
                <a:latin typeface="+mn-lt"/>
              </a:endParaRPr>
            </a:p>
          </p:txBody>
        </p:sp>
        <p:pic>
          <p:nvPicPr>
            <p:cNvPr id="6" name="Picture 5" descr="FD400.jpg"/>
            <p:cNvPicPr>
              <a:picLocks noChangeAspect="1"/>
            </p:cNvPicPr>
            <p:nvPr/>
          </p:nvPicPr>
          <p:blipFill>
            <a:blip r:embed="rId3" cstate="print"/>
            <a:stretch>
              <a:fillRect/>
            </a:stretch>
          </p:blipFill>
          <p:spPr>
            <a:xfrm>
              <a:off x="762000" y="3733800"/>
              <a:ext cx="2352675" cy="2895600"/>
            </a:xfrm>
            <a:prstGeom prst="rect">
              <a:avLst/>
            </a:prstGeom>
          </p:spPr>
        </p:pic>
      </p:gr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Resources</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204" y="6248399"/>
            <a:ext cx="778976" cy="481597"/>
          </a:xfrm>
          <a:prstGeom prst="rect">
            <a:avLst/>
          </a:prstGeom>
        </p:spPr>
      </p:pic>
      <p:sp>
        <p:nvSpPr>
          <p:cNvPr id="9" name="Content Placeholder 11"/>
          <p:cNvSpPr>
            <a:spLocks noGrp="1"/>
          </p:cNvSpPr>
          <p:nvPr>
            <p:ph sz="quarter" idx="11"/>
          </p:nvPr>
        </p:nvSpPr>
        <p:spPr>
          <a:xfrm>
            <a:off x="533400" y="4073525"/>
            <a:ext cx="3429000" cy="1870075"/>
          </a:xfrm>
        </p:spPr>
        <p:txBody>
          <a:bodyPr/>
          <a:lstStyle/>
          <a:p>
            <a:pPr marL="342900" indent="-342900" algn="l">
              <a:buFont typeface="Arial" panose="020B0604020202020204" pitchFamily="34" charset="0"/>
              <a:buChar char="•"/>
            </a:pPr>
            <a:r>
              <a:rPr lang="en-US" sz="2000" b="1" dirty="0" smtClean="0">
                <a:solidFill>
                  <a:srgbClr val="FF0000"/>
                </a:solidFill>
              </a:rPr>
              <a:t>SAQs</a:t>
            </a:r>
          </a:p>
          <a:p>
            <a:pPr marL="342900" indent="-342900" algn="l">
              <a:buFont typeface="Arial" panose="020B0604020202020204" pitchFamily="34" charset="0"/>
              <a:buChar char="•"/>
            </a:pPr>
            <a:r>
              <a:rPr lang="en-US" sz="2000" b="1" dirty="0" smtClean="0">
                <a:solidFill>
                  <a:srgbClr val="FF0000"/>
                </a:solidFill>
              </a:rPr>
              <a:t>FAQs</a:t>
            </a:r>
          </a:p>
          <a:p>
            <a:pPr marL="342900" indent="-342900" algn="l">
              <a:buFont typeface="Arial" panose="020B0604020202020204" pitchFamily="34" charset="0"/>
              <a:buChar char="•"/>
            </a:pPr>
            <a:r>
              <a:rPr lang="en-US" sz="2000" b="1" dirty="0" smtClean="0">
                <a:solidFill>
                  <a:srgbClr val="FF0000"/>
                </a:solidFill>
              </a:rPr>
              <a:t>White Papers</a:t>
            </a:r>
          </a:p>
          <a:p>
            <a:pPr marL="342900" indent="-342900" algn="l">
              <a:buFont typeface="Arial" panose="020B0604020202020204" pitchFamily="34" charset="0"/>
              <a:buChar char="•"/>
            </a:pPr>
            <a:r>
              <a:rPr lang="en-US" sz="2000" b="1" dirty="0" smtClean="0">
                <a:solidFill>
                  <a:srgbClr val="FF0000"/>
                </a:solidFill>
              </a:rPr>
              <a:t>Certified QSAs and ASVs</a:t>
            </a:r>
            <a:endParaRPr lang="en-US" sz="2000" b="1" dirty="0">
              <a:solidFill>
                <a:srgbClr val="FF0000"/>
              </a:solidFill>
            </a:endParaRPr>
          </a:p>
        </p:txBody>
      </p:sp>
      <p:pic>
        <p:nvPicPr>
          <p:cNvPr id="10" name="Content Placeholder 12" descr="Image6.jpg"/>
          <p:cNvPicPr>
            <a:picLocks noGrp="1" noChangeAspect="1"/>
          </p:cNvPicPr>
          <p:nvPr>
            <p:ph sz="quarter" idx="10"/>
          </p:nvPr>
        </p:nvPicPr>
        <p:blipFill>
          <a:blip r:embed="rId3" cstate="print"/>
          <a:stretch>
            <a:fillRect/>
          </a:stretch>
        </p:blipFill>
        <p:spPr>
          <a:xfrm>
            <a:off x="609600" y="1866901"/>
            <a:ext cx="2120297" cy="1714499"/>
          </a:xfr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4986" y="2209800"/>
            <a:ext cx="3603214" cy="1143000"/>
          </a:xfrm>
          <a:prstGeom prst="rect">
            <a:avLst/>
          </a:prstGeom>
        </p:spPr>
      </p:pic>
      <p:sp>
        <p:nvSpPr>
          <p:cNvPr id="14" name="Rectangle 13">
            <a:hlinkClick r:id="rId5"/>
          </p:cNvPr>
          <p:cNvSpPr/>
          <p:nvPr/>
        </p:nvSpPr>
        <p:spPr>
          <a:xfrm>
            <a:off x="4800600" y="3669268"/>
            <a:ext cx="2973506" cy="369332"/>
          </a:xfrm>
          <a:prstGeom prst="rect">
            <a:avLst/>
          </a:prstGeom>
        </p:spPr>
        <p:txBody>
          <a:bodyPr wrap="none">
            <a:spAutoFit/>
          </a:bodyPr>
          <a:lstStyle/>
          <a:p>
            <a:r>
              <a:rPr lang="en-US" dirty="0" smtClean="0">
                <a:solidFill>
                  <a:srgbClr val="0000FF"/>
                </a:solidFill>
                <a:latin typeface="Trebuchet MS" panose="020B0603020202020204" pitchFamily="34" charset="0"/>
                <a:hlinkClick r:id="rId6"/>
              </a:rPr>
              <a:t>www.treasuryinstitute.org</a:t>
            </a:r>
            <a:r>
              <a:rPr lang="en-US" dirty="0" smtClean="0">
                <a:solidFill>
                  <a:srgbClr val="0000FF"/>
                </a:solidFill>
                <a:latin typeface="Trebuchet MS" panose="020B0603020202020204" pitchFamily="34" charset="0"/>
              </a:rPr>
              <a:t> </a:t>
            </a:r>
            <a:endParaRPr lang="en-US" dirty="0">
              <a:solidFill>
                <a:srgbClr val="0000FF"/>
              </a:solidFill>
              <a:latin typeface="Trebuchet MS" panose="020B0603020202020204" pitchFamily="34" charset="0"/>
            </a:endParaRPr>
          </a:p>
        </p:txBody>
      </p:sp>
      <p:sp>
        <p:nvSpPr>
          <p:cNvPr id="15" name="Content Placeholder 11"/>
          <p:cNvSpPr txBox="1">
            <a:spLocks/>
          </p:cNvSpPr>
          <p:nvPr/>
        </p:nvSpPr>
        <p:spPr>
          <a:xfrm>
            <a:off x="4849962" y="4073525"/>
            <a:ext cx="3429000" cy="1870075"/>
          </a:xfrm>
          <a:prstGeom prst="rect">
            <a:avLst/>
          </a:prstGeom>
        </p:spPr>
        <p:txBody>
          <a:bodyPr/>
          <a:lstStyle>
            <a:lvl1pPr marL="0" indent="0" algn="l" defTabSz="457200" rtl="0" eaLnBrk="0" fontAlgn="base" hangingPunct="0">
              <a:spcBef>
                <a:spcPct val="20000"/>
              </a:spcBef>
              <a:spcAft>
                <a:spcPct val="0"/>
              </a:spcAft>
              <a:buFontTx/>
              <a:buNone/>
              <a:defRPr sz="2200" kern="1200">
                <a:solidFill>
                  <a:schemeClr val="tx1"/>
                </a:solidFill>
                <a:latin typeface="Trebuchet MS" pitchFamily="34" charset="0"/>
                <a:ea typeface="ＭＳ Ｐゴシック" pitchFamily="19" charset="-128"/>
                <a:cs typeface="ＭＳ Ｐゴシック" pitchFamily="1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000" b="1" dirty="0" smtClean="0">
                <a:solidFill>
                  <a:srgbClr val="FF0000"/>
                </a:solidFill>
                <a:latin typeface="+mn-lt"/>
              </a:rPr>
              <a:t>Annual PCI Workshop</a:t>
            </a:r>
          </a:p>
          <a:p>
            <a:pPr marL="342900" indent="-342900">
              <a:buFont typeface="Arial" panose="020B0604020202020204" pitchFamily="34" charset="0"/>
              <a:buChar char="•"/>
            </a:pPr>
            <a:r>
              <a:rPr lang="en-US" sz="2000" b="1" dirty="0" smtClean="0">
                <a:solidFill>
                  <a:srgbClr val="FF0000"/>
                </a:solidFill>
                <a:latin typeface="+mn-lt"/>
              </a:rPr>
              <a:t>Listserv</a:t>
            </a:r>
          </a:p>
        </p:txBody>
      </p:sp>
      <p:sp>
        <p:nvSpPr>
          <p:cNvPr id="16" name="Rectangle 15">
            <a:hlinkClick r:id="rId5"/>
          </p:cNvPr>
          <p:cNvSpPr/>
          <p:nvPr/>
        </p:nvSpPr>
        <p:spPr>
          <a:xfrm>
            <a:off x="533400" y="3669268"/>
            <a:ext cx="3364639" cy="369332"/>
          </a:xfrm>
          <a:prstGeom prst="rect">
            <a:avLst/>
          </a:prstGeom>
        </p:spPr>
        <p:txBody>
          <a:bodyPr wrap="none">
            <a:spAutoFit/>
          </a:bodyPr>
          <a:lstStyle/>
          <a:p>
            <a:r>
              <a:rPr lang="en-US" dirty="0" smtClean="0">
                <a:solidFill>
                  <a:srgbClr val="0000FF"/>
                </a:solidFill>
                <a:latin typeface="Trebuchet MS" panose="020B0603020202020204" pitchFamily="34" charset="0"/>
                <a:hlinkClick r:id="rId5"/>
              </a:rPr>
              <a:t>www.pcisecuritystandards.org</a:t>
            </a:r>
            <a:r>
              <a:rPr lang="en-US" dirty="0" smtClean="0">
                <a:solidFill>
                  <a:srgbClr val="0000FF"/>
                </a:solidFill>
                <a:latin typeface="Trebuchet MS" panose="020B0603020202020204" pitchFamily="34" charset="0"/>
              </a:rPr>
              <a:t> </a:t>
            </a:r>
            <a:endParaRPr lang="en-US" dirty="0">
              <a:solidFill>
                <a:srgbClr val="0000FF"/>
              </a:solidFill>
              <a:latin typeface="Trebuchet MS" panose="020B0603020202020204" pitchFamily="34" charset="0"/>
            </a:endParaRPr>
          </a:p>
        </p:txBody>
      </p:sp>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7" name="Rectangle 3"/>
          <p:cNvSpPr>
            <a:spLocks noChangeArrowheads="1"/>
          </p:cNvSpPr>
          <p:nvPr/>
        </p:nvSpPr>
        <p:spPr bwMode="auto">
          <a:xfrm>
            <a:off x="457200" y="1295400"/>
            <a:ext cx="8001000" cy="304800"/>
          </a:xfrm>
          <a:prstGeom prst="rect">
            <a:avLst/>
          </a:prstGeom>
          <a:solidFill>
            <a:srgbClr val="FFFFFF"/>
          </a:solidFill>
          <a:ln w="9525">
            <a:noFill/>
            <a:miter lim="800000"/>
            <a:headEnd/>
            <a:tailEnd/>
          </a:ln>
          <a:effectLst/>
        </p:spPr>
        <p:txBody>
          <a:bodyPr wrap="none" anchor="ctr"/>
          <a:lstStyle/>
          <a:p>
            <a:endParaRPr lang="en-US" dirty="0"/>
          </a:p>
        </p:txBody>
      </p:sp>
      <p:sp>
        <p:nvSpPr>
          <p:cNvPr id="4" name="TextBox 3"/>
          <p:cNvSpPr txBox="1"/>
          <p:nvPr/>
        </p:nvSpPr>
        <p:spPr>
          <a:xfrm>
            <a:off x="1026340" y="2763430"/>
            <a:ext cx="2850717" cy="1292662"/>
          </a:xfrm>
          <a:prstGeom prst="rect">
            <a:avLst/>
          </a:prstGeom>
          <a:noFill/>
        </p:spPr>
        <p:txBody>
          <a:bodyPr wrap="none" rtlCol="0">
            <a:spAutoFit/>
          </a:bodyPr>
          <a:lstStyle/>
          <a:p>
            <a:pPr algn="ctr"/>
            <a:r>
              <a:rPr lang="en-US" sz="2000" dirty="0" smtClean="0"/>
              <a:t>Ron King</a:t>
            </a:r>
          </a:p>
          <a:p>
            <a:pPr algn="ctr"/>
            <a:r>
              <a:rPr lang="en-US" sz="2000" dirty="0" smtClean="0">
                <a:hlinkClick r:id="rId3"/>
              </a:rPr>
              <a:t>rking@campusguard.com</a:t>
            </a:r>
            <a:endParaRPr lang="en-US" sz="2000" dirty="0" smtClean="0"/>
          </a:p>
          <a:p>
            <a:pPr algn="ctr"/>
            <a:r>
              <a:rPr lang="en-US" sz="2000" dirty="0" smtClean="0"/>
              <a:t>972.964.8884</a:t>
            </a:r>
          </a:p>
          <a:p>
            <a:pPr algn="ctr"/>
            <a:endParaRPr lang="en-US" dirty="0" smtClean="0"/>
          </a:p>
        </p:txBody>
      </p:sp>
      <p:sp>
        <p:nvSpPr>
          <p:cNvPr id="6" name="TextBox 5"/>
          <p:cNvSpPr txBox="1"/>
          <p:nvPr/>
        </p:nvSpPr>
        <p:spPr>
          <a:xfrm>
            <a:off x="685800" y="533400"/>
            <a:ext cx="4419600" cy="707886"/>
          </a:xfrm>
          <a:prstGeom prst="rect">
            <a:avLst/>
          </a:prstGeom>
          <a:noFill/>
        </p:spPr>
        <p:txBody>
          <a:bodyPr wrap="square" rtlCol="0">
            <a:spAutoFit/>
          </a:bodyPr>
          <a:lstStyle/>
          <a:p>
            <a:r>
              <a:rPr lang="en-US" sz="4000" b="1" dirty="0" smtClean="0">
                <a:latin typeface="+mn-lt"/>
              </a:rPr>
              <a:t>Questions?</a:t>
            </a:r>
            <a:endParaRPr lang="en-US" sz="4000" b="1" dirty="0">
              <a:latin typeface="+mn-lt"/>
            </a:endParaRPr>
          </a:p>
        </p:txBody>
      </p:sp>
      <p:grpSp>
        <p:nvGrpSpPr>
          <p:cNvPr id="7" name="Group 10"/>
          <p:cNvGrpSpPr>
            <a:grpSpLocks noGrp="1" noChangeAspect="1"/>
          </p:cNvGrpSpPr>
          <p:nvPr/>
        </p:nvGrpSpPr>
        <p:grpSpPr bwMode="auto">
          <a:xfrm>
            <a:off x="4572000" y="887343"/>
            <a:ext cx="3432838" cy="5165807"/>
            <a:chOff x="2064" y="1344"/>
            <a:chExt cx="1584" cy="2085"/>
          </a:xfrm>
        </p:grpSpPr>
        <p:sp>
          <p:nvSpPr>
            <p:cNvPr id="8" name="AutoShape 9"/>
            <p:cNvSpPr>
              <a:spLocks noChangeAspect="1" noChangeArrowheads="1" noTextEdit="1"/>
            </p:cNvSpPr>
            <p:nvPr/>
          </p:nvSpPr>
          <p:spPr bwMode="auto">
            <a:xfrm>
              <a:off x="2064" y="1344"/>
              <a:ext cx="1584" cy="2085"/>
            </a:xfrm>
            <a:prstGeom prst="rect">
              <a:avLst/>
            </a:prstGeom>
            <a:noFill/>
            <a:ln w="9525">
              <a:noFill/>
              <a:miter lim="800000"/>
              <a:headEnd/>
              <a:tailEnd/>
            </a:ln>
          </p:spPr>
          <p:txBody>
            <a:bodyPr/>
            <a:lstStyle/>
            <a:p>
              <a:endParaRPr lang="en-US" dirty="0"/>
            </a:p>
          </p:txBody>
        </p:sp>
        <p:sp>
          <p:nvSpPr>
            <p:cNvPr id="9" name="Freeform 11"/>
            <p:cNvSpPr>
              <a:spLocks/>
            </p:cNvSpPr>
            <p:nvPr/>
          </p:nvSpPr>
          <p:spPr bwMode="auto">
            <a:xfrm>
              <a:off x="2069" y="1381"/>
              <a:ext cx="1545" cy="2044"/>
            </a:xfrm>
            <a:custGeom>
              <a:avLst/>
              <a:gdLst>
                <a:gd name="T0" fmla="*/ 1410 w 1545"/>
                <a:gd name="T1" fmla="*/ 232 h 2044"/>
                <a:gd name="T2" fmla="*/ 1347 w 1545"/>
                <a:gd name="T3" fmla="*/ 160 h 2044"/>
                <a:gd name="T4" fmla="*/ 1266 w 1545"/>
                <a:gd name="T5" fmla="*/ 99 h 2044"/>
                <a:gd name="T6" fmla="*/ 1168 w 1545"/>
                <a:gd name="T7" fmla="*/ 52 h 2044"/>
                <a:gd name="T8" fmla="*/ 1050 w 1545"/>
                <a:gd name="T9" fmla="*/ 20 h 2044"/>
                <a:gd name="T10" fmla="*/ 958 w 1545"/>
                <a:gd name="T11" fmla="*/ 8 h 2044"/>
                <a:gd name="T12" fmla="*/ 924 w 1545"/>
                <a:gd name="T13" fmla="*/ 3 h 2044"/>
                <a:gd name="T14" fmla="*/ 855 w 1545"/>
                <a:gd name="T15" fmla="*/ 0 h 2044"/>
                <a:gd name="T16" fmla="*/ 754 w 1545"/>
                <a:gd name="T17" fmla="*/ 8 h 2044"/>
                <a:gd name="T18" fmla="*/ 630 w 1545"/>
                <a:gd name="T19" fmla="*/ 35 h 2044"/>
                <a:gd name="T20" fmla="*/ 487 w 1545"/>
                <a:gd name="T21" fmla="*/ 90 h 2044"/>
                <a:gd name="T22" fmla="*/ 389 w 1545"/>
                <a:gd name="T23" fmla="*/ 137 h 2044"/>
                <a:gd name="T24" fmla="*/ 297 w 1545"/>
                <a:gd name="T25" fmla="*/ 183 h 2044"/>
                <a:gd name="T26" fmla="*/ 214 w 1545"/>
                <a:gd name="T27" fmla="*/ 233 h 2044"/>
                <a:gd name="T28" fmla="*/ 143 w 1545"/>
                <a:gd name="T29" fmla="*/ 292 h 2044"/>
                <a:gd name="T30" fmla="*/ 87 w 1545"/>
                <a:gd name="T31" fmla="*/ 363 h 2044"/>
                <a:gd name="T32" fmla="*/ 48 w 1545"/>
                <a:gd name="T33" fmla="*/ 450 h 2044"/>
                <a:gd name="T34" fmla="*/ 29 w 1545"/>
                <a:gd name="T35" fmla="*/ 556 h 2044"/>
                <a:gd name="T36" fmla="*/ 30 w 1545"/>
                <a:gd name="T37" fmla="*/ 687 h 2044"/>
                <a:gd name="T38" fmla="*/ 12 w 1545"/>
                <a:gd name="T39" fmla="*/ 870 h 2044"/>
                <a:gd name="T40" fmla="*/ 1 w 1545"/>
                <a:gd name="T41" fmla="*/ 1014 h 2044"/>
                <a:gd name="T42" fmla="*/ 20 w 1545"/>
                <a:gd name="T43" fmla="*/ 1107 h 2044"/>
                <a:gd name="T44" fmla="*/ 72 w 1545"/>
                <a:gd name="T45" fmla="*/ 1372 h 2044"/>
                <a:gd name="T46" fmla="*/ 127 w 1545"/>
                <a:gd name="T47" fmla="*/ 1665 h 2044"/>
                <a:gd name="T48" fmla="*/ 153 w 1545"/>
                <a:gd name="T49" fmla="*/ 1758 h 2044"/>
                <a:gd name="T50" fmla="*/ 209 w 1545"/>
                <a:gd name="T51" fmla="*/ 1835 h 2044"/>
                <a:gd name="T52" fmla="*/ 297 w 1545"/>
                <a:gd name="T53" fmla="*/ 1918 h 2044"/>
                <a:gd name="T54" fmla="*/ 351 w 1545"/>
                <a:gd name="T55" fmla="*/ 1956 h 2044"/>
                <a:gd name="T56" fmla="*/ 413 w 1545"/>
                <a:gd name="T57" fmla="*/ 1990 h 2044"/>
                <a:gd name="T58" fmla="*/ 481 w 1545"/>
                <a:gd name="T59" fmla="*/ 2017 h 2044"/>
                <a:gd name="T60" fmla="*/ 553 w 1545"/>
                <a:gd name="T61" fmla="*/ 2036 h 2044"/>
                <a:gd name="T62" fmla="*/ 630 w 1545"/>
                <a:gd name="T63" fmla="*/ 2044 h 2044"/>
                <a:gd name="T64" fmla="*/ 720 w 1545"/>
                <a:gd name="T65" fmla="*/ 2041 h 2044"/>
                <a:gd name="T66" fmla="*/ 809 w 1545"/>
                <a:gd name="T67" fmla="*/ 2035 h 2044"/>
                <a:gd name="T68" fmla="*/ 893 w 1545"/>
                <a:gd name="T69" fmla="*/ 2023 h 2044"/>
                <a:gd name="T70" fmla="*/ 970 w 1545"/>
                <a:gd name="T71" fmla="*/ 2007 h 2044"/>
                <a:gd name="T72" fmla="*/ 1040 w 1545"/>
                <a:gd name="T73" fmla="*/ 1982 h 2044"/>
                <a:gd name="T74" fmla="*/ 1109 w 1545"/>
                <a:gd name="T75" fmla="*/ 1943 h 2044"/>
                <a:gd name="T76" fmla="*/ 1177 w 1545"/>
                <a:gd name="T77" fmla="*/ 1878 h 2044"/>
                <a:gd name="T78" fmla="*/ 1226 w 1545"/>
                <a:gd name="T79" fmla="*/ 1789 h 2044"/>
                <a:gd name="T80" fmla="*/ 1242 w 1545"/>
                <a:gd name="T81" fmla="*/ 1731 h 2044"/>
                <a:gd name="T82" fmla="*/ 1272 w 1545"/>
                <a:gd name="T83" fmla="*/ 1621 h 2044"/>
                <a:gd name="T84" fmla="*/ 1345 w 1545"/>
                <a:gd name="T85" fmla="*/ 1437 h 2044"/>
                <a:gd name="T86" fmla="*/ 1405 w 1545"/>
                <a:gd name="T87" fmla="*/ 1285 h 2044"/>
                <a:gd name="T88" fmla="*/ 1418 w 1545"/>
                <a:gd name="T89" fmla="*/ 1201 h 2044"/>
                <a:gd name="T90" fmla="*/ 1434 w 1545"/>
                <a:gd name="T91" fmla="*/ 1101 h 2044"/>
                <a:gd name="T92" fmla="*/ 1479 w 1545"/>
                <a:gd name="T93" fmla="*/ 988 h 2044"/>
                <a:gd name="T94" fmla="*/ 1523 w 1545"/>
                <a:gd name="T95" fmla="*/ 888 h 2044"/>
                <a:gd name="T96" fmla="*/ 1543 w 1545"/>
                <a:gd name="T97" fmla="*/ 782 h 2044"/>
                <a:gd name="T98" fmla="*/ 1535 w 1545"/>
                <a:gd name="T99" fmla="*/ 555 h 2044"/>
                <a:gd name="T100" fmla="*/ 1444 w 1545"/>
                <a:gd name="T101" fmla="*/ 283 h 20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45"/>
                <a:gd name="T154" fmla="*/ 0 h 2044"/>
                <a:gd name="T155" fmla="*/ 1545 w 1545"/>
                <a:gd name="T156" fmla="*/ 2044 h 20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45" h="2044">
                  <a:moveTo>
                    <a:pt x="1444" y="283"/>
                  </a:moveTo>
                  <a:lnTo>
                    <a:pt x="1427" y="257"/>
                  </a:lnTo>
                  <a:lnTo>
                    <a:pt x="1410" y="232"/>
                  </a:lnTo>
                  <a:lnTo>
                    <a:pt x="1390" y="207"/>
                  </a:lnTo>
                  <a:lnTo>
                    <a:pt x="1369" y="183"/>
                  </a:lnTo>
                  <a:lnTo>
                    <a:pt x="1347" y="160"/>
                  </a:lnTo>
                  <a:lnTo>
                    <a:pt x="1322" y="139"/>
                  </a:lnTo>
                  <a:lnTo>
                    <a:pt x="1295" y="118"/>
                  </a:lnTo>
                  <a:lnTo>
                    <a:pt x="1266" y="99"/>
                  </a:lnTo>
                  <a:lnTo>
                    <a:pt x="1236" y="82"/>
                  </a:lnTo>
                  <a:lnTo>
                    <a:pt x="1203" y="66"/>
                  </a:lnTo>
                  <a:lnTo>
                    <a:pt x="1168" y="52"/>
                  </a:lnTo>
                  <a:lnTo>
                    <a:pt x="1132" y="38"/>
                  </a:lnTo>
                  <a:lnTo>
                    <a:pt x="1092" y="28"/>
                  </a:lnTo>
                  <a:lnTo>
                    <a:pt x="1050" y="20"/>
                  </a:lnTo>
                  <a:lnTo>
                    <a:pt x="1007" y="13"/>
                  </a:lnTo>
                  <a:lnTo>
                    <a:pt x="960" y="8"/>
                  </a:lnTo>
                  <a:lnTo>
                    <a:pt x="958" y="8"/>
                  </a:lnTo>
                  <a:lnTo>
                    <a:pt x="951" y="6"/>
                  </a:lnTo>
                  <a:lnTo>
                    <a:pt x="939" y="5"/>
                  </a:lnTo>
                  <a:lnTo>
                    <a:pt x="924" y="3"/>
                  </a:lnTo>
                  <a:lnTo>
                    <a:pt x="904" y="2"/>
                  </a:lnTo>
                  <a:lnTo>
                    <a:pt x="882" y="1"/>
                  </a:lnTo>
                  <a:lnTo>
                    <a:pt x="855" y="0"/>
                  </a:lnTo>
                  <a:lnTo>
                    <a:pt x="825" y="1"/>
                  </a:lnTo>
                  <a:lnTo>
                    <a:pt x="791" y="4"/>
                  </a:lnTo>
                  <a:lnTo>
                    <a:pt x="754" y="8"/>
                  </a:lnTo>
                  <a:lnTo>
                    <a:pt x="715" y="15"/>
                  </a:lnTo>
                  <a:lnTo>
                    <a:pt x="674" y="24"/>
                  </a:lnTo>
                  <a:lnTo>
                    <a:pt x="630" y="35"/>
                  </a:lnTo>
                  <a:lnTo>
                    <a:pt x="584" y="50"/>
                  </a:lnTo>
                  <a:lnTo>
                    <a:pt x="536" y="68"/>
                  </a:lnTo>
                  <a:lnTo>
                    <a:pt x="487" y="90"/>
                  </a:lnTo>
                  <a:lnTo>
                    <a:pt x="454" y="106"/>
                  </a:lnTo>
                  <a:lnTo>
                    <a:pt x="421" y="121"/>
                  </a:lnTo>
                  <a:lnTo>
                    <a:pt x="389" y="137"/>
                  </a:lnTo>
                  <a:lnTo>
                    <a:pt x="357" y="152"/>
                  </a:lnTo>
                  <a:lnTo>
                    <a:pt x="326" y="167"/>
                  </a:lnTo>
                  <a:lnTo>
                    <a:pt x="297" y="183"/>
                  </a:lnTo>
                  <a:lnTo>
                    <a:pt x="268" y="199"/>
                  </a:lnTo>
                  <a:lnTo>
                    <a:pt x="240" y="215"/>
                  </a:lnTo>
                  <a:lnTo>
                    <a:pt x="214" y="233"/>
                  </a:lnTo>
                  <a:lnTo>
                    <a:pt x="188" y="251"/>
                  </a:lnTo>
                  <a:lnTo>
                    <a:pt x="165" y="271"/>
                  </a:lnTo>
                  <a:lnTo>
                    <a:pt x="143" y="292"/>
                  </a:lnTo>
                  <a:lnTo>
                    <a:pt x="122" y="313"/>
                  </a:lnTo>
                  <a:lnTo>
                    <a:pt x="103" y="337"/>
                  </a:lnTo>
                  <a:lnTo>
                    <a:pt x="87" y="363"/>
                  </a:lnTo>
                  <a:lnTo>
                    <a:pt x="71" y="390"/>
                  </a:lnTo>
                  <a:lnTo>
                    <a:pt x="59" y="419"/>
                  </a:lnTo>
                  <a:lnTo>
                    <a:pt x="48" y="450"/>
                  </a:lnTo>
                  <a:lnTo>
                    <a:pt x="39" y="483"/>
                  </a:lnTo>
                  <a:lnTo>
                    <a:pt x="33" y="518"/>
                  </a:lnTo>
                  <a:lnTo>
                    <a:pt x="29" y="556"/>
                  </a:lnTo>
                  <a:lnTo>
                    <a:pt x="27" y="597"/>
                  </a:lnTo>
                  <a:lnTo>
                    <a:pt x="27" y="641"/>
                  </a:lnTo>
                  <a:lnTo>
                    <a:pt x="30" y="687"/>
                  </a:lnTo>
                  <a:lnTo>
                    <a:pt x="27" y="718"/>
                  </a:lnTo>
                  <a:lnTo>
                    <a:pt x="20" y="789"/>
                  </a:lnTo>
                  <a:lnTo>
                    <a:pt x="12" y="870"/>
                  </a:lnTo>
                  <a:lnTo>
                    <a:pt x="3" y="931"/>
                  </a:lnTo>
                  <a:lnTo>
                    <a:pt x="0" y="972"/>
                  </a:lnTo>
                  <a:lnTo>
                    <a:pt x="1" y="1014"/>
                  </a:lnTo>
                  <a:lnTo>
                    <a:pt x="6" y="1049"/>
                  </a:lnTo>
                  <a:lnTo>
                    <a:pt x="13" y="1075"/>
                  </a:lnTo>
                  <a:lnTo>
                    <a:pt x="20" y="1107"/>
                  </a:lnTo>
                  <a:lnTo>
                    <a:pt x="33" y="1174"/>
                  </a:lnTo>
                  <a:lnTo>
                    <a:pt x="52" y="1267"/>
                  </a:lnTo>
                  <a:lnTo>
                    <a:pt x="72" y="1372"/>
                  </a:lnTo>
                  <a:lnTo>
                    <a:pt x="93" y="1482"/>
                  </a:lnTo>
                  <a:lnTo>
                    <a:pt x="112" y="1583"/>
                  </a:lnTo>
                  <a:lnTo>
                    <a:pt x="127" y="1665"/>
                  </a:lnTo>
                  <a:lnTo>
                    <a:pt x="138" y="1717"/>
                  </a:lnTo>
                  <a:lnTo>
                    <a:pt x="144" y="1736"/>
                  </a:lnTo>
                  <a:lnTo>
                    <a:pt x="153" y="1758"/>
                  </a:lnTo>
                  <a:lnTo>
                    <a:pt x="168" y="1782"/>
                  </a:lnTo>
                  <a:lnTo>
                    <a:pt x="186" y="1808"/>
                  </a:lnTo>
                  <a:lnTo>
                    <a:pt x="209" y="1835"/>
                  </a:lnTo>
                  <a:lnTo>
                    <a:pt x="235" y="1863"/>
                  </a:lnTo>
                  <a:lnTo>
                    <a:pt x="264" y="1891"/>
                  </a:lnTo>
                  <a:lnTo>
                    <a:pt x="297" y="1918"/>
                  </a:lnTo>
                  <a:lnTo>
                    <a:pt x="314" y="1931"/>
                  </a:lnTo>
                  <a:lnTo>
                    <a:pt x="333" y="1944"/>
                  </a:lnTo>
                  <a:lnTo>
                    <a:pt x="351" y="1956"/>
                  </a:lnTo>
                  <a:lnTo>
                    <a:pt x="372" y="1968"/>
                  </a:lnTo>
                  <a:lnTo>
                    <a:pt x="392" y="1980"/>
                  </a:lnTo>
                  <a:lnTo>
                    <a:pt x="413" y="1990"/>
                  </a:lnTo>
                  <a:lnTo>
                    <a:pt x="435" y="2000"/>
                  </a:lnTo>
                  <a:lnTo>
                    <a:pt x="458" y="2009"/>
                  </a:lnTo>
                  <a:lnTo>
                    <a:pt x="481" y="2017"/>
                  </a:lnTo>
                  <a:lnTo>
                    <a:pt x="504" y="2024"/>
                  </a:lnTo>
                  <a:lnTo>
                    <a:pt x="528" y="2030"/>
                  </a:lnTo>
                  <a:lnTo>
                    <a:pt x="553" y="2036"/>
                  </a:lnTo>
                  <a:lnTo>
                    <a:pt x="579" y="2040"/>
                  </a:lnTo>
                  <a:lnTo>
                    <a:pt x="605" y="2043"/>
                  </a:lnTo>
                  <a:lnTo>
                    <a:pt x="630" y="2044"/>
                  </a:lnTo>
                  <a:lnTo>
                    <a:pt x="657" y="2044"/>
                  </a:lnTo>
                  <a:lnTo>
                    <a:pt x="689" y="2043"/>
                  </a:lnTo>
                  <a:lnTo>
                    <a:pt x="720" y="2041"/>
                  </a:lnTo>
                  <a:lnTo>
                    <a:pt x="750" y="2040"/>
                  </a:lnTo>
                  <a:lnTo>
                    <a:pt x="780" y="2037"/>
                  </a:lnTo>
                  <a:lnTo>
                    <a:pt x="809" y="2035"/>
                  </a:lnTo>
                  <a:lnTo>
                    <a:pt x="838" y="2031"/>
                  </a:lnTo>
                  <a:lnTo>
                    <a:pt x="866" y="2027"/>
                  </a:lnTo>
                  <a:lnTo>
                    <a:pt x="893" y="2023"/>
                  </a:lnTo>
                  <a:lnTo>
                    <a:pt x="920" y="2018"/>
                  </a:lnTo>
                  <a:lnTo>
                    <a:pt x="946" y="2013"/>
                  </a:lnTo>
                  <a:lnTo>
                    <a:pt x="970" y="2007"/>
                  </a:lnTo>
                  <a:lnTo>
                    <a:pt x="994" y="1999"/>
                  </a:lnTo>
                  <a:lnTo>
                    <a:pt x="1018" y="1991"/>
                  </a:lnTo>
                  <a:lnTo>
                    <a:pt x="1040" y="1982"/>
                  </a:lnTo>
                  <a:lnTo>
                    <a:pt x="1061" y="1972"/>
                  </a:lnTo>
                  <a:lnTo>
                    <a:pt x="1082" y="1960"/>
                  </a:lnTo>
                  <a:lnTo>
                    <a:pt x="1109" y="1943"/>
                  </a:lnTo>
                  <a:lnTo>
                    <a:pt x="1134" y="1924"/>
                  </a:lnTo>
                  <a:lnTo>
                    <a:pt x="1156" y="1902"/>
                  </a:lnTo>
                  <a:lnTo>
                    <a:pt x="1177" y="1878"/>
                  </a:lnTo>
                  <a:lnTo>
                    <a:pt x="1196" y="1851"/>
                  </a:lnTo>
                  <a:lnTo>
                    <a:pt x="1212" y="1822"/>
                  </a:lnTo>
                  <a:lnTo>
                    <a:pt x="1226" y="1789"/>
                  </a:lnTo>
                  <a:lnTo>
                    <a:pt x="1238" y="1754"/>
                  </a:lnTo>
                  <a:lnTo>
                    <a:pt x="1239" y="1747"/>
                  </a:lnTo>
                  <a:lnTo>
                    <a:pt x="1242" y="1731"/>
                  </a:lnTo>
                  <a:lnTo>
                    <a:pt x="1248" y="1704"/>
                  </a:lnTo>
                  <a:lnTo>
                    <a:pt x="1258" y="1667"/>
                  </a:lnTo>
                  <a:lnTo>
                    <a:pt x="1272" y="1621"/>
                  </a:lnTo>
                  <a:lnTo>
                    <a:pt x="1291" y="1567"/>
                  </a:lnTo>
                  <a:lnTo>
                    <a:pt x="1316" y="1506"/>
                  </a:lnTo>
                  <a:lnTo>
                    <a:pt x="1345" y="1437"/>
                  </a:lnTo>
                  <a:lnTo>
                    <a:pt x="1373" y="1374"/>
                  </a:lnTo>
                  <a:lnTo>
                    <a:pt x="1393" y="1325"/>
                  </a:lnTo>
                  <a:lnTo>
                    <a:pt x="1405" y="1285"/>
                  </a:lnTo>
                  <a:lnTo>
                    <a:pt x="1412" y="1253"/>
                  </a:lnTo>
                  <a:lnTo>
                    <a:pt x="1416" y="1227"/>
                  </a:lnTo>
                  <a:lnTo>
                    <a:pt x="1418" y="1201"/>
                  </a:lnTo>
                  <a:lnTo>
                    <a:pt x="1420" y="1172"/>
                  </a:lnTo>
                  <a:lnTo>
                    <a:pt x="1425" y="1139"/>
                  </a:lnTo>
                  <a:lnTo>
                    <a:pt x="1434" y="1101"/>
                  </a:lnTo>
                  <a:lnTo>
                    <a:pt x="1447" y="1063"/>
                  </a:lnTo>
                  <a:lnTo>
                    <a:pt x="1462" y="1025"/>
                  </a:lnTo>
                  <a:lnTo>
                    <a:pt x="1479" y="988"/>
                  </a:lnTo>
                  <a:lnTo>
                    <a:pt x="1495" y="953"/>
                  </a:lnTo>
                  <a:lnTo>
                    <a:pt x="1511" y="919"/>
                  </a:lnTo>
                  <a:lnTo>
                    <a:pt x="1523" y="888"/>
                  </a:lnTo>
                  <a:lnTo>
                    <a:pt x="1533" y="859"/>
                  </a:lnTo>
                  <a:lnTo>
                    <a:pt x="1538" y="831"/>
                  </a:lnTo>
                  <a:lnTo>
                    <a:pt x="1543" y="782"/>
                  </a:lnTo>
                  <a:lnTo>
                    <a:pt x="1545" y="718"/>
                  </a:lnTo>
                  <a:lnTo>
                    <a:pt x="1543" y="641"/>
                  </a:lnTo>
                  <a:lnTo>
                    <a:pt x="1535" y="555"/>
                  </a:lnTo>
                  <a:lnTo>
                    <a:pt x="1516" y="464"/>
                  </a:lnTo>
                  <a:lnTo>
                    <a:pt x="1487" y="372"/>
                  </a:lnTo>
                  <a:lnTo>
                    <a:pt x="1444" y="283"/>
                  </a:lnTo>
                  <a:close/>
                </a:path>
              </a:pathLst>
            </a:custGeom>
            <a:solidFill>
              <a:srgbClr val="BFDDFF"/>
            </a:solidFill>
            <a:ln w="9525">
              <a:noFill/>
              <a:round/>
              <a:headEnd/>
              <a:tailEnd/>
            </a:ln>
          </p:spPr>
          <p:txBody>
            <a:bodyPr/>
            <a:lstStyle/>
            <a:p>
              <a:endParaRPr lang="en-US" dirty="0"/>
            </a:p>
          </p:txBody>
        </p:sp>
        <p:sp>
          <p:nvSpPr>
            <p:cNvPr id="10" name="Freeform 12"/>
            <p:cNvSpPr>
              <a:spLocks/>
            </p:cNvSpPr>
            <p:nvPr/>
          </p:nvSpPr>
          <p:spPr bwMode="auto">
            <a:xfrm>
              <a:off x="2730" y="1402"/>
              <a:ext cx="323" cy="320"/>
            </a:xfrm>
            <a:custGeom>
              <a:avLst/>
              <a:gdLst>
                <a:gd name="T0" fmla="*/ 323 w 323"/>
                <a:gd name="T1" fmla="*/ 0 h 320"/>
                <a:gd name="T2" fmla="*/ 317 w 323"/>
                <a:gd name="T3" fmla="*/ 7 h 320"/>
                <a:gd name="T4" fmla="*/ 309 w 323"/>
                <a:gd name="T5" fmla="*/ 14 h 320"/>
                <a:gd name="T6" fmla="*/ 301 w 323"/>
                <a:gd name="T7" fmla="*/ 21 h 320"/>
                <a:gd name="T8" fmla="*/ 294 w 323"/>
                <a:gd name="T9" fmla="*/ 28 h 320"/>
                <a:gd name="T10" fmla="*/ 286 w 323"/>
                <a:gd name="T11" fmla="*/ 35 h 320"/>
                <a:gd name="T12" fmla="*/ 279 w 323"/>
                <a:gd name="T13" fmla="*/ 42 h 320"/>
                <a:gd name="T14" fmla="*/ 273 w 323"/>
                <a:gd name="T15" fmla="*/ 50 h 320"/>
                <a:gd name="T16" fmla="*/ 268 w 323"/>
                <a:gd name="T17" fmla="*/ 60 h 320"/>
                <a:gd name="T18" fmla="*/ 261 w 323"/>
                <a:gd name="T19" fmla="*/ 63 h 320"/>
                <a:gd name="T20" fmla="*/ 255 w 323"/>
                <a:gd name="T21" fmla="*/ 67 h 320"/>
                <a:gd name="T22" fmla="*/ 249 w 323"/>
                <a:gd name="T23" fmla="*/ 72 h 320"/>
                <a:gd name="T24" fmla="*/ 245 w 323"/>
                <a:gd name="T25" fmla="*/ 77 h 320"/>
                <a:gd name="T26" fmla="*/ 241 w 323"/>
                <a:gd name="T27" fmla="*/ 84 h 320"/>
                <a:gd name="T28" fmla="*/ 236 w 323"/>
                <a:gd name="T29" fmla="*/ 89 h 320"/>
                <a:gd name="T30" fmla="*/ 232 w 323"/>
                <a:gd name="T31" fmla="*/ 94 h 320"/>
                <a:gd name="T32" fmla="*/ 226 w 323"/>
                <a:gd name="T33" fmla="*/ 99 h 320"/>
                <a:gd name="T34" fmla="*/ 208 w 323"/>
                <a:gd name="T35" fmla="*/ 119 h 320"/>
                <a:gd name="T36" fmla="*/ 190 w 323"/>
                <a:gd name="T37" fmla="*/ 137 h 320"/>
                <a:gd name="T38" fmla="*/ 171 w 323"/>
                <a:gd name="T39" fmla="*/ 156 h 320"/>
                <a:gd name="T40" fmla="*/ 153 w 323"/>
                <a:gd name="T41" fmla="*/ 174 h 320"/>
                <a:gd name="T42" fmla="*/ 135 w 323"/>
                <a:gd name="T43" fmla="*/ 192 h 320"/>
                <a:gd name="T44" fmla="*/ 117 w 323"/>
                <a:gd name="T45" fmla="*/ 211 h 320"/>
                <a:gd name="T46" fmla="*/ 100 w 323"/>
                <a:gd name="T47" fmla="*/ 228 h 320"/>
                <a:gd name="T48" fmla="*/ 83 w 323"/>
                <a:gd name="T49" fmla="*/ 247 h 320"/>
                <a:gd name="T50" fmla="*/ 73 w 323"/>
                <a:gd name="T51" fmla="*/ 254 h 320"/>
                <a:gd name="T52" fmla="*/ 62 w 323"/>
                <a:gd name="T53" fmla="*/ 262 h 320"/>
                <a:gd name="T54" fmla="*/ 52 w 323"/>
                <a:gd name="T55" fmla="*/ 271 h 320"/>
                <a:gd name="T56" fmla="*/ 43 w 323"/>
                <a:gd name="T57" fmla="*/ 280 h 320"/>
                <a:gd name="T58" fmla="*/ 34 w 323"/>
                <a:gd name="T59" fmla="*/ 290 h 320"/>
                <a:gd name="T60" fmla="*/ 24 w 323"/>
                <a:gd name="T61" fmla="*/ 299 h 320"/>
                <a:gd name="T62" fmla="*/ 16 w 323"/>
                <a:gd name="T63" fmla="*/ 310 h 320"/>
                <a:gd name="T64" fmla="*/ 8 w 323"/>
                <a:gd name="T65" fmla="*/ 320 h 320"/>
                <a:gd name="T66" fmla="*/ 0 w 323"/>
                <a:gd name="T67" fmla="*/ 320 h 320"/>
                <a:gd name="T68" fmla="*/ 11 w 323"/>
                <a:gd name="T69" fmla="*/ 308 h 320"/>
                <a:gd name="T70" fmla="*/ 21 w 323"/>
                <a:gd name="T71" fmla="*/ 295 h 320"/>
                <a:gd name="T72" fmla="*/ 31 w 323"/>
                <a:gd name="T73" fmla="*/ 283 h 320"/>
                <a:gd name="T74" fmla="*/ 42 w 323"/>
                <a:gd name="T75" fmla="*/ 270 h 320"/>
                <a:gd name="T76" fmla="*/ 52 w 323"/>
                <a:gd name="T77" fmla="*/ 257 h 320"/>
                <a:gd name="T78" fmla="*/ 63 w 323"/>
                <a:gd name="T79" fmla="*/ 245 h 320"/>
                <a:gd name="T80" fmla="*/ 75 w 323"/>
                <a:gd name="T81" fmla="*/ 231 h 320"/>
                <a:gd name="T82" fmla="*/ 85 w 323"/>
                <a:gd name="T83" fmla="*/ 219 h 320"/>
                <a:gd name="T84" fmla="*/ 97 w 323"/>
                <a:gd name="T85" fmla="*/ 206 h 320"/>
                <a:gd name="T86" fmla="*/ 108 w 323"/>
                <a:gd name="T87" fmla="*/ 194 h 320"/>
                <a:gd name="T88" fmla="*/ 119 w 323"/>
                <a:gd name="T89" fmla="*/ 183 h 320"/>
                <a:gd name="T90" fmla="*/ 132 w 323"/>
                <a:gd name="T91" fmla="*/ 170 h 320"/>
                <a:gd name="T92" fmla="*/ 143 w 323"/>
                <a:gd name="T93" fmla="*/ 159 h 320"/>
                <a:gd name="T94" fmla="*/ 155 w 323"/>
                <a:gd name="T95" fmla="*/ 148 h 320"/>
                <a:gd name="T96" fmla="*/ 167 w 323"/>
                <a:gd name="T97" fmla="*/ 136 h 320"/>
                <a:gd name="T98" fmla="*/ 179 w 323"/>
                <a:gd name="T99" fmla="*/ 126 h 320"/>
                <a:gd name="T100" fmla="*/ 181 w 323"/>
                <a:gd name="T101" fmla="*/ 127 h 320"/>
                <a:gd name="T102" fmla="*/ 198 w 323"/>
                <a:gd name="T103" fmla="*/ 110 h 320"/>
                <a:gd name="T104" fmla="*/ 215 w 323"/>
                <a:gd name="T105" fmla="*/ 94 h 320"/>
                <a:gd name="T106" fmla="*/ 232 w 323"/>
                <a:gd name="T107" fmla="*/ 76 h 320"/>
                <a:gd name="T108" fmla="*/ 249 w 323"/>
                <a:gd name="T109" fmla="*/ 59 h 320"/>
                <a:gd name="T110" fmla="*/ 267 w 323"/>
                <a:gd name="T111" fmla="*/ 41 h 320"/>
                <a:gd name="T112" fmla="*/ 285 w 323"/>
                <a:gd name="T113" fmla="*/ 26 h 320"/>
                <a:gd name="T114" fmla="*/ 302 w 323"/>
                <a:gd name="T115" fmla="*/ 11 h 320"/>
                <a:gd name="T116" fmla="*/ 321 w 323"/>
                <a:gd name="T117" fmla="*/ 0 h 320"/>
                <a:gd name="T118" fmla="*/ 323 w 323"/>
                <a:gd name="T119" fmla="*/ 0 h 32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23"/>
                <a:gd name="T181" fmla="*/ 0 h 320"/>
                <a:gd name="T182" fmla="*/ 323 w 323"/>
                <a:gd name="T183" fmla="*/ 320 h 32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23" h="320">
                  <a:moveTo>
                    <a:pt x="323" y="0"/>
                  </a:moveTo>
                  <a:lnTo>
                    <a:pt x="317" y="7"/>
                  </a:lnTo>
                  <a:lnTo>
                    <a:pt x="309" y="14"/>
                  </a:lnTo>
                  <a:lnTo>
                    <a:pt x="301" y="21"/>
                  </a:lnTo>
                  <a:lnTo>
                    <a:pt x="294" y="28"/>
                  </a:lnTo>
                  <a:lnTo>
                    <a:pt x="286" y="35"/>
                  </a:lnTo>
                  <a:lnTo>
                    <a:pt x="279" y="42"/>
                  </a:lnTo>
                  <a:lnTo>
                    <a:pt x="273" y="50"/>
                  </a:lnTo>
                  <a:lnTo>
                    <a:pt x="268" y="60"/>
                  </a:lnTo>
                  <a:lnTo>
                    <a:pt x="261" y="63"/>
                  </a:lnTo>
                  <a:lnTo>
                    <a:pt x="255" y="67"/>
                  </a:lnTo>
                  <a:lnTo>
                    <a:pt x="249" y="72"/>
                  </a:lnTo>
                  <a:lnTo>
                    <a:pt x="245" y="77"/>
                  </a:lnTo>
                  <a:lnTo>
                    <a:pt x="241" y="84"/>
                  </a:lnTo>
                  <a:lnTo>
                    <a:pt x="236" y="89"/>
                  </a:lnTo>
                  <a:lnTo>
                    <a:pt x="232" y="94"/>
                  </a:lnTo>
                  <a:lnTo>
                    <a:pt x="226" y="99"/>
                  </a:lnTo>
                  <a:lnTo>
                    <a:pt x="208" y="119"/>
                  </a:lnTo>
                  <a:lnTo>
                    <a:pt x="190" y="137"/>
                  </a:lnTo>
                  <a:lnTo>
                    <a:pt x="171" y="156"/>
                  </a:lnTo>
                  <a:lnTo>
                    <a:pt x="153" y="174"/>
                  </a:lnTo>
                  <a:lnTo>
                    <a:pt x="135" y="192"/>
                  </a:lnTo>
                  <a:lnTo>
                    <a:pt x="117" y="211"/>
                  </a:lnTo>
                  <a:lnTo>
                    <a:pt x="100" y="228"/>
                  </a:lnTo>
                  <a:lnTo>
                    <a:pt x="83" y="247"/>
                  </a:lnTo>
                  <a:lnTo>
                    <a:pt x="73" y="254"/>
                  </a:lnTo>
                  <a:lnTo>
                    <a:pt x="62" y="262"/>
                  </a:lnTo>
                  <a:lnTo>
                    <a:pt x="52" y="271"/>
                  </a:lnTo>
                  <a:lnTo>
                    <a:pt x="43" y="280"/>
                  </a:lnTo>
                  <a:lnTo>
                    <a:pt x="34" y="290"/>
                  </a:lnTo>
                  <a:lnTo>
                    <a:pt x="24" y="299"/>
                  </a:lnTo>
                  <a:lnTo>
                    <a:pt x="16" y="310"/>
                  </a:lnTo>
                  <a:lnTo>
                    <a:pt x="8" y="320"/>
                  </a:lnTo>
                  <a:lnTo>
                    <a:pt x="0" y="320"/>
                  </a:lnTo>
                  <a:lnTo>
                    <a:pt x="11" y="308"/>
                  </a:lnTo>
                  <a:lnTo>
                    <a:pt x="21" y="295"/>
                  </a:lnTo>
                  <a:lnTo>
                    <a:pt x="31" y="283"/>
                  </a:lnTo>
                  <a:lnTo>
                    <a:pt x="42" y="270"/>
                  </a:lnTo>
                  <a:lnTo>
                    <a:pt x="52" y="257"/>
                  </a:lnTo>
                  <a:lnTo>
                    <a:pt x="63" y="245"/>
                  </a:lnTo>
                  <a:lnTo>
                    <a:pt x="75" y="231"/>
                  </a:lnTo>
                  <a:lnTo>
                    <a:pt x="85" y="219"/>
                  </a:lnTo>
                  <a:lnTo>
                    <a:pt x="97" y="206"/>
                  </a:lnTo>
                  <a:lnTo>
                    <a:pt x="108" y="194"/>
                  </a:lnTo>
                  <a:lnTo>
                    <a:pt x="119" y="183"/>
                  </a:lnTo>
                  <a:lnTo>
                    <a:pt x="132" y="170"/>
                  </a:lnTo>
                  <a:lnTo>
                    <a:pt x="143" y="159"/>
                  </a:lnTo>
                  <a:lnTo>
                    <a:pt x="155" y="148"/>
                  </a:lnTo>
                  <a:lnTo>
                    <a:pt x="167" y="136"/>
                  </a:lnTo>
                  <a:lnTo>
                    <a:pt x="179" y="126"/>
                  </a:lnTo>
                  <a:lnTo>
                    <a:pt x="181" y="127"/>
                  </a:lnTo>
                  <a:lnTo>
                    <a:pt x="198" y="110"/>
                  </a:lnTo>
                  <a:lnTo>
                    <a:pt x="215" y="94"/>
                  </a:lnTo>
                  <a:lnTo>
                    <a:pt x="232" y="76"/>
                  </a:lnTo>
                  <a:lnTo>
                    <a:pt x="249" y="59"/>
                  </a:lnTo>
                  <a:lnTo>
                    <a:pt x="267" y="41"/>
                  </a:lnTo>
                  <a:lnTo>
                    <a:pt x="285" y="26"/>
                  </a:lnTo>
                  <a:lnTo>
                    <a:pt x="302" y="11"/>
                  </a:lnTo>
                  <a:lnTo>
                    <a:pt x="321" y="0"/>
                  </a:lnTo>
                  <a:lnTo>
                    <a:pt x="323" y="0"/>
                  </a:lnTo>
                  <a:close/>
                </a:path>
              </a:pathLst>
            </a:custGeom>
            <a:solidFill>
              <a:srgbClr val="000000"/>
            </a:solidFill>
            <a:ln w="9525">
              <a:noFill/>
              <a:round/>
              <a:headEnd/>
              <a:tailEnd/>
            </a:ln>
          </p:spPr>
          <p:txBody>
            <a:bodyPr/>
            <a:lstStyle/>
            <a:p>
              <a:endParaRPr lang="en-US" dirty="0"/>
            </a:p>
          </p:txBody>
        </p:sp>
        <p:sp>
          <p:nvSpPr>
            <p:cNvPr id="11" name="Freeform 13"/>
            <p:cNvSpPr>
              <a:spLocks/>
            </p:cNvSpPr>
            <p:nvPr/>
          </p:nvSpPr>
          <p:spPr bwMode="auto">
            <a:xfrm>
              <a:off x="2144" y="1419"/>
              <a:ext cx="730" cy="761"/>
            </a:xfrm>
            <a:custGeom>
              <a:avLst/>
              <a:gdLst>
                <a:gd name="T0" fmla="*/ 699 w 730"/>
                <a:gd name="T1" fmla="*/ 37 h 761"/>
                <a:gd name="T2" fmla="*/ 651 w 730"/>
                <a:gd name="T3" fmla="*/ 84 h 761"/>
                <a:gd name="T4" fmla="*/ 604 w 730"/>
                <a:gd name="T5" fmla="*/ 133 h 761"/>
                <a:gd name="T6" fmla="*/ 558 w 730"/>
                <a:gd name="T7" fmla="*/ 182 h 761"/>
                <a:gd name="T8" fmla="*/ 512 w 730"/>
                <a:gd name="T9" fmla="*/ 231 h 761"/>
                <a:gd name="T10" fmla="*/ 466 w 730"/>
                <a:gd name="T11" fmla="*/ 281 h 761"/>
                <a:gd name="T12" fmla="*/ 421 w 730"/>
                <a:gd name="T13" fmla="*/ 331 h 761"/>
                <a:gd name="T14" fmla="*/ 376 w 730"/>
                <a:gd name="T15" fmla="*/ 382 h 761"/>
                <a:gd name="T16" fmla="*/ 340 w 730"/>
                <a:gd name="T17" fmla="*/ 416 h 761"/>
                <a:gd name="T18" fmla="*/ 316 w 730"/>
                <a:gd name="T19" fmla="*/ 437 h 761"/>
                <a:gd name="T20" fmla="*/ 292 w 730"/>
                <a:gd name="T21" fmla="*/ 460 h 761"/>
                <a:gd name="T22" fmla="*/ 270 w 730"/>
                <a:gd name="T23" fmla="*/ 484 h 761"/>
                <a:gd name="T24" fmla="*/ 249 w 730"/>
                <a:gd name="T25" fmla="*/ 509 h 761"/>
                <a:gd name="T26" fmla="*/ 227 w 730"/>
                <a:gd name="T27" fmla="*/ 534 h 761"/>
                <a:gd name="T28" fmla="*/ 205 w 730"/>
                <a:gd name="T29" fmla="*/ 557 h 761"/>
                <a:gd name="T30" fmla="*/ 181 w 730"/>
                <a:gd name="T31" fmla="*/ 581 h 761"/>
                <a:gd name="T32" fmla="*/ 159 w 730"/>
                <a:gd name="T33" fmla="*/ 602 h 761"/>
                <a:gd name="T34" fmla="*/ 137 w 730"/>
                <a:gd name="T35" fmla="*/ 622 h 761"/>
                <a:gd name="T36" fmla="*/ 116 w 730"/>
                <a:gd name="T37" fmla="*/ 644 h 761"/>
                <a:gd name="T38" fmla="*/ 95 w 730"/>
                <a:gd name="T39" fmla="*/ 666 h 761"/>
                <a:gd name="T40" fmla="*/ 74 w 730"/>
                <a:gd name="T41" fmla="*/ 688 h 761"/>
                <a:gd name="T42" fmla="*/ 52 w 730"/>
                <a:gd name="T43" fmla="*/ 709 h 761"/>
                <a:gd name="T44" fmla="*/ 32 w 730"/>
                <a:gd name="T45" fmla="*/ 731 h 761"/>
                <a:gd name="T46" fmla="*/ 10 w 730"/>
                <a:gd name="T47" fmla="*/ 752 h 761"/>
                <a:gd name="T48" fmla="*/ 0 w 730"/>
                <a:gd name="T49" fmla="*/ 752 h 761"/>
                <a:gd name="T50" fmla="*/ 69 w 730"/>
                <a:gd name="T51" fmla="*/ 680 h 761"/>
                <a:gd name="T52" fmla="*/ 137 w 730"/>
                <a:gd name="T53" fmla="*/ 610 h 761"/>
                <a:gd name="T54" fmla="*/ 205 w 730"/>
                <a:gd name="T55" fmla="*/ 541 h 761"/>
                <a:gd name="T56" fmla="*/ 271 w 730"/>
                <a:gd name="T57" fmla="*/ 472 h 761"/>
                <a:gd name="T58" fmla="*/ 337 w 730"/>
                <a:gd name="T59" fmla="*/ 401 h 761"/>
                <a:gd name="T60" fmla="*/ 403 w 730"/>
                <a:gd name="T61" fmla="*/ 330 h 761"/>
                <a:gd name="T62" fmla="*/ 468 w 730"/>
                <a:gd name="T63" fmla="*/ 258 h 761"/>
                <a:gd name="T64" fmla="*/ 532 w 730"/>
                <a:gd name="T65" fmla="*/ 183 h 761"/>
                <a:gd name="T66" fmla="*/ 554 w 730"/>
                <a:gd name="T67" fmla="*/ 163 h 761"/>
                <a:gd name="T68" fmla="*/ 576 w 730"/>
                <a:gd name="T69" fmla="*/ 142 h 761"/>
                <a:gd name="T70" fmla="*/ 598 w 730"/>
                <a:gd name="T71" fmla="*/ 122 h 761"/>
                <a:gd name="T72" fmla="*/ 618 w 730"/>
                <a:gd name="T73" fmla="*/ 102 h 761"/>
                <a:gd name="T74" fmla="*/ 640 w 730"/>
                <a:gd name="T75" fmla="*/ 82 h 761"/>
                <a:gd name="T76" fmla="*/ 660 w 730"/>
                <a:gd name="T77" fmla="*/ 60 h 761"/>
                <a:gd name="T78" fmla="*/ 679 w 730"/>
                <a:gd name="T79" fmla="*/ 39 h 761"/>
                <a:gd name="T80" fmla="*/ 699 w 730"/>
                <a:gd name="T81" fmla="*/ 16 h 761"/>
                <a:gd name="T82" fmla="*/ 715 w 730"/>
                <a:gd name="T83" fmla="*/ 11 h 761"/>
                <a:gd name="T84" fmla="*/ 728 w 730"/>
                <a:gd name="T85" fmla="*/ 0 h 761"/>
                <a:gd name="T86" fmla="*/ 729 w 730"/>
                <a:gd name="T87" fmla="*/ 7 h 761"/>
                <a:gd name="T88" fmla="*/ 723 w 730"/>
                <a:gd name="T89" fmla="*/ 13 h 76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30"/>
                <a:gd name="T136" fmla="*/ 0 h 761"/>
                <a:gd name="T137" fmla="*/ 730 w 730"/>
                <a:gd name="T138" fmla="*/ 761 h 76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30" h="761">
                  <a:moveTo>
                    <a:pt x="723" y="13"/>
                  </a:moveTo>
                  <a:lnTo>
                    <a:pt x="699" y="37"/>
                  </a:lnTo>
                  <a:lnTo>
                    <a:pt x="674" y="60"/>
                  </a:lnTo>
                  <a:lnTo>
                    <a:pt x="651" y="84"/>
                  </a:lnTo>
                  <a:lnTo>
                    <a:pt x="627" y="109"/>
                  </a:lnTo>
                  <a:lnTo>
                    <a:pt x="604" y="133"/>
                  </a:lnTo>
                  <a:lnTo>
                    <a:pt x="580" y="157"/>
                  </a:lnTo>
                  <a:lnTo>
                    <a:pt x="558" y="182"/>
                  </a:lnTo>
                  <a:lnTo>
                    <a:pt x="535" y="206"/>
                  </a:lnTo>
                  <a:lnTo>
                    <a:pt x="512" y="231"/>
                  </a:lnTo>
                  <a:lnTo>
                    <a:pt x="488" y="256"/>
                  </a:lnTo>
                  <a:lnTo>
                    <a:pt x="466" y="281"/>
                  </a:lnTo>
                  <a:lnTo>
                    <a:pt x="444" y="306"/>
                  </a:lnTo>
                  <a:lnTo>
                    <a:pt x="421" y="331"/>
                  </a:lnTo>
                  <a:lnTo>
                    <a:pt x="398" y="356"/>
                  </a:lnTo>
                  <a:lnTo>
                    <a:pt x="376" y="382"/>
                  </a:lnTo>
                  <a:lnTo>
                    <a:pt x="353" y="406"/>
                  </a:lnTo>
                  <a:lnTo>
                    <a:pt x="340" y="416"/>
                  </a:lnTo>
                  <a:lnTo>
                    <a:pt x="327" y="426"/>
                  </a:lnTo>
                  <a:lnTo>
                    <a:pt x="316" y="437"/>
                  </a:lnTo>
                  <a:lnTo>
                    <a:pt x="303" y="449"/>
                  </a:lnTo>
                  <a:lnTo>
                    <a:pt x="292" y="460"/>
                  </a:lnTo>
                  <a:lnTo>
                    <a:pt x="281" y="472"/>
                  </a:lnTo>
                  <a:lnTo>
                    <a:pt x="270" y="484"/>
                  </a:lnTo>
                  <a:lnTo>
                    <a:pt x="259" y="496"/>
                  </a:lnTo>
                  <a:lnTo>
                    <a:pt x="249" y="509"/>
                  </a:lnTo>
                  <a:lnTo>
                    <a:pt x="237" y="521"/>
                  </a:lnTo>
                  <a:lnTo>
                    <a:pt x="227" y="534"/>
                  </a:lnTo>
                  <a:lnTo>
                    <a:pt x="216" y="546"/>
                  </a:lnTo>
                  <a:lnTo>
                    <a:pt x="205" y="557"/>
                  </a:lnTo>
                  <a:lnTo>
                    <a:pt x="194" y="570"/>
                  </a:lnTo>
                  <a:lnTo>
                    <a:pt x="181" y="581"/>
                  </a:lnTo>
                  <a:lnTo>
                    <a:pt x="170" y="592"/>
                  </a:lnTo>
                  <a:lnTo>
                    <a:pt x="159" y="602"/>
                  </a:lnTo>
                  <a:lnTo>
                    <a:pt x="148" y="612"/>
                  </a:lnTo>
                  <a:lnTo>
                    <a:pt x="137" y="622"/>
                  </a:lnTo>
                  <a:lnTo>
                    <a:pt x="127" y="633"/>
                  </a:lnTo>
                  <a:lnTo>
                    <a:pt x="116" y="644"/>
                  </a:lnTo>
                  <a:lnTo>
                    <a:pt x="105" y="654"/>
                  </a:lnTo>
                  <a:lnTo>
                    <a:pt x="95" y="666"/>
                  </a:lnTo>
                  <a:lnTo>
                    <a:pt x="84" y="676"/>
                  </a:lnTo>
                  <a:lnTo>
                    <a:pt x="74" y="688"/>
                  </a:lnTo>
                  <a:lnTo>
                    <a:pt x="63" y="699"/>
                  </a:lnTo>
                  <a:lnTo>
                    <a:pt x="52" y="709"/>
                  </a:lnTo>
                  <a:lnTo>
                    <a:pt x="42" y="721"/>
                  </a:lnTo>
                  <a:lnTo>
                    <a:pt x="32" y="731"/>
                  </a:lnTo>
                  <a:lnTo>
                    <a:pt x="21" y="741"/>
                  </a:lnTo>
                  <a:lnTo>
                    <a:pt x="10" y="752"/>
                  </a:lnTo>
                  <a:lnTo>
                    <a:pt x="0" y="761"/>
                  </a:lnTo>
                  <a:lnTo>
                    <a:pt x="0" y="752"/>
                  </a:lnTo>
                  <a:lnTo>
                    <a:pt x="35" y="715"/>
                  </a:lnTo>
                  <a:lnTo>
                    <a:pt x="69" y="680"/>
                  </a:lnTo>
                  <a:lnTo>
                    <a:pt x="103" y="645"/>
                  </a:lnTo>
                  <a:lnTo>
                    <a:pt x="137" y="610"/>
                  </a:lnTo>
                  <a:lnTo>
                    <a:pt x="171" y="575"/>
                  </a:lnTo>
                  <a:lnTo>
                    <a:pt x="205" y="541"/>
                  </a:lnTo>
                  <a:lnTo>
                    <a:pt x="238" y="506"/>
                  </a:lnTo>
                  <a:lnTo>
                    <a:pt x="271" y="472"/>
                  </a:lnTo>
                  <a:lnTo>
                    <a:pt x="304" y="436"/>
                  </a:lnTo>
                  <a:lnTo>
                    <a:pt x="337" y="401"/>
                  </a:lnTo>
                  <a:lnTo>
                    <a:pt x="371" y="366"/>
                  </a:lnTo>
                  <a:lnTo>
                    <a:pt x="403" y="330"/>
                  </a:lnTo>
                  <a:lnTo>
                    <a:pt x="436" y="295"/>
                  </a:lnTo>
                  <a:lnTo>
                    <a:pt x="468" y="258"/>
                  </a:lnTo>
                  <a:lnTo>
                    <a:pt x="500" y="220"/>
                  </a:lnTo>
                  <a:lnTo>
                    <a:pt x="532" y="183"/>
                  </a:lnTo>
                  <a:lnTo>
                    <a:pt x="543" y="173"/>
                  </a:lnTo>
                  <a:lnTo>
                    <a:pt x="554" y="163"/>
                  </a:lnTo>
                  <a:lnTo>
                    <a:pt x="565" y="152"/>
                  </a:lnTo>
                  <a:lnTo>
                    <a:pt x="576" y="142"/>
                  </a:lnTo>
                  <a:lnTo>
                    <a:pt x="586" y="132"/>
                  </a:lnTo>
                  <a:lnTo>
                    <a:pt x="598" y="122"/>
                  </a:lnTo>
                  <a:lnTo>
                    <a:pt x="608" y="112"/>
                  </a:lnTo>
                  <a:lnTo>
                    <a:pt x="618" y="102"/>
                  </a:lnTo>
                  <a:lnTo>
                    <a:pt x="629" y="91"/>
                  </a:lnTo>
                  <a:lnTo>
                    <a:pt x="640" y="82"/>
                  </a:lnTo>
                  <a:lnTo>
                    <a:pt x="649" y="72"/>
                  </a:lnTo>
                  <a:lnTo>
                    <a:pt x="660" y="60"/>
                  </a:lnTo>
                  <a:lnTo>
                    <a:pt x="670" y="50"/>
                  </a:lnTo>
                  <a:lnTo>
                    <a:pt x="679" y="39"/>
                  </a:lnTo>
                  <a:lnTo>
                    <a:pt x="690" y="27"/>
                  </a:lnTo>
                  <a:lnTo>
                    <a:pt x="699" y="16"/>
                  </a:lnTo>
                  <a:lnTo>
                    <a:pt x="707" y="15"/>
                  </a:lnTo>
                  <a:lnTo>
                    <a:pt x="715" y="11"/>
                  </a:lnTo>
                  <a:lnTo>
                    <a:pt x="722" y="6"/>
                  </a:lnTo>
                  <a:lnTo>
                    <a:pt x="728" y="0"/>
                  </a:lnTo>
                  <a:lnTo>
                    <a:pt x="730" y="4"/>
                  </a:lnTo>
                  <a:lnTo>
                    <a:pt x="729" y="7"/>
                  </a:lnTo>
                  <a:lnTo>
                    <a:pt x="726" y="10"/>
                  </a:lnTo>
                  <a:lnTo>
                    <a:pt x="723" y="13"/>
                  </a:lnTo>
                  <a:close/>
                </a:path>
              </a:pathLst>
            </a:custGeom>
            <a:solidFill>
              <a:srgbClr val="000000"/>
            </a:solidFill>
            <a:ln w="9525">
              <a:noFill/>
              <a:round/>
              <a:headEnd/>
              <a:tailEnd/>
            </a:ln>
          </p:spPr>
          <p:txBody>
            <a:bodyPr/>
            <a:lstStyle/>
            <a:p>
              <a:endParaRPr lang="en-US" dirty="0"/>
            </a:p>
          </p:txBody>
        </p:sp>
        <p:sp>
          <p:nvSpPr>
            <p:cNvPr id="12" name="Freeform 14"/>
            <p:cNvSpPr>
              <a:spLocks/>
            </p:cNvSpPr>
            <p:nvPr/>
          </p:nvSpPr>
          <p:spPr bwMode="auto">
            <a:xfrm>
              <a:off x="2954" y="1447"/>
              <a:ext cx="273" cy="275"/>
            </a:xfrm>
            <a:custGeom>
              <a:avLst/>
              <a:gdLst>
                <a:gd name="T0" fmla="*/ 273 w 273"/>
                <a:gd name="T1" fmla="*/ 3 h 275"/>
                <a:gd name="T2" fmla="*/ 262 w 273"/>
                <a:gd name="T3" fmla="*/ 18 h 275"/>
                <a:gd name="T4" fmla="*/ 252 w 273"/>
                <a:gd name="T5" fmla="*/ 31 h 275"/>
                <a:gd name="T6" fmla="*/ 239 w 273"/>
                <a:gd name="T7" fmla="*/ 45 h 275"/>
                <a:gd name="T8" fmla="*/ 228 w 273"/>
                <a:gd name="T9" fmla="*/ 57 h 275"/>
                <a:gd name="T10" fmla="*/ 216 w 273"/>
                <a:gd name="T11" fmla="*/ 70 h 275"/>
                <a:gd name="T12" fmla="*/ 203 w 273"/>
                <a:gd name="T13" fmla="*/ 82 h 275"/>
                <a:gd name="T14" fmla="*/ 191 w 273"/>
                <a:gd name="T15" fmla="*/ 94 h 275"/>
                <a:gd name="T16" fmla="*/ 178 w 273"/>
                <a:gd name="T17" fmla="*/ 106 h 275"/>
                <a:gd name="T18" fmla="*/ 166 w 273"/>
                <a:gd name="T19" fmla="*/ 118 h 275"/>
                <a:gd name="T20" fmla="*/ 153 w 273"/>
                <a:gd name="T21" fmla="*/ 131 h 275"/>
                <a:gd name="T22" fmla="*/ 140 w 273"/>
                <a:gd name="T23" fmla="*/ 142 h 275"/>
                <a:gd name="T24" fmla="*/ 128 w 273"/>
                <a:gd name="T25" fmla="*/ 154 h 275"/>
                <a:gd name="T26" fmla="*/ 114 w 273"/>
                <a:gd name="T27" fmla="*/ 167 h 275"/>
                <a:gd name="T28" fmla="*/ 102 w 273"/>
                <a:gd name="T29" fmla="*/ 180 h 275"/>
                <a:gd name="T30" fmla="*/ 90 w 273"/>
                <a:gd name="T31" fmla="*/ 192 h 275"/>
                <a:gd name="T32" fmla="*/ 77 w 273"/>
                <a:gd name="T33" fmla="*/ 206 h 275"/>
                <a:gd name="T34" fmla="*/ 69 w 273"/>
                <a:gd name="T35" fmla="*/ 216 h 275"/>
                <a:gd name="T36" fmla="*/ 60 w 273"/>
                <a:gd name="T37" fmla="*/ 226 h 275"/>
                <a:gd name="T38" fmla="*/ 50 w 273"/>
                <a:gd name="T39" fmla="*/ 235 h 275"/>
                <a:gd name="T40" fmla="*/ 41 w 273"/>
                <a:gd name="T41" fmla="*/ 243 h 275"/>
                <a:gd name="T42" fmla="*/ 32 w 273"/>
                <a:gd name="T43" fmla="*/ 252 h 275"/>
                <a:gd name="T44" fmla="*/ 21 w 273"/>
                <a:gd name="T45" fmla="*/ 261 h 275"/>
                <a:gd name="T46" fmla="*/ 12 w 273"/>
                <a:gd name="T47" fmla="*/ 268 h 275"/>
                <a:gd name="T48" fmla="*/ 2 w 273"/>
                <a:gd name="T49" fmla="*/ 275 h 275"/>
                <a:gd name="T50" fmla="*/ 0 w 273"/>
                <a:gd name="T51" fmla="*/ 272 h 275"/>
                <a:gd name="T52" fmla="*/ 10 w 273"/>
                <a:gd name="T53" fmla="*/ 261 h 275"/>
                <a:gd name="T54" fmla="*/ 20 w 273"/>
                <a:gd name="T55" fmla="*/ 250 h 275"/>
                <a:gd name="T56" fmla="*/ 31 w 273"/>
                <a:gd name="T57" fmla="*/ 239 h 275"/>
                <a:gd name="T58" fmla="*/ 42 w 273"/>
                <a:gd name="T59" fmla="*/ 228 h 275"/>
                <a:gd name="T60" fmla="*/ 53 w 273"/>
                <a:gd name="T61" fmla="*/ 216 h 275"/>
                <a:gd name="T62" fmla="*/ 65 w 273"/>
                <a:gd name="T63" fmla="*/ 206 h 275"/>
                <a:gd name="T64" fmla="*/ 75 w 273"/>
                <a:gd name="T65" fmla="*/ 195 h 275"/>
                <a:gd name="T66" fmla="*/ 86 w 273"/>
                <a:gd name="T67" fmla="*/ 183 h 275"/>
                <a:gd name="T68" fmla="*/ 98 w 273"/>
                <a:gd name="T69" fmla="*/ 172 h 275"/>
                <a:gd name="T70" fmla="*/ 109 w 273"/>
                <a:gd name="T71" fmla="*/ 160 h 275"/>
                <a:gd name="T72" fmla="*/ 121 w 273"/>
                <a:gd name="T73" fmla="*/ 149 h 275"/>
                <a:gd name="T74" fmla="*/ 131 w 273"/>
                <a:gd name="T75" fmla="*/ 138 h 275"/>
                <a:gd name="T76" fmla="*/ 141 w 273"/>
                <a:gd name="T77" fmla="*/ 127 h 275"/>
                <a:gd name="T78" fmla="*/ 153 w 273"/>
                <a:gd name="T79" fmla="*/ 116 h 275"/>
                <a:gd name="T80" fmla="*/ 162 w 273"/>
                <a:gd name="T81" fmla="*/ 105 h 275"/>
                <a:gd name="T82" fmla="*/ 172 w 273"/>
                <a:gd name="T83" fmla="*/ 93 h 275"/>
                <a:gd name="T84" fmla="*/ 188 w 273"/>
                <a:gd name="T85" fmla="*/ 87 h 275"/>
                <a:gd name="T86" fmla="*/ 198 w 273"/>
                <a:gd name="T87" fmla="*/ 76 h 275"/>
                <a:gd name="T88" fmla="*/ 208 w 273"/>
                <a:gd name="T89" fmla="*/ 64 h 275"/>
                <a:gd name="T90" fmla="*/ 219 w 273"/>
                <a:gd name="T91" fmla="*/ 53 h 275"/>
                <a:gd name="T92" fmla="*/ 230 w 273"/>
                <a:gd name="T93" fmla="*/ 43 h 275"/>
                <a:gd name="T94" fmla="*/ 240 w 273"/>
                <a:gd name="T95" fmla="*/ 32 h 275"/>
                <a:gd name="T96" fmla="*/ 251 w 273"/>
                <a:gd name="T97" fmla="*/ 21 h 275"/>
                <a:gd name="T98" fmla="*/ 261 w 273"/>
                <a:gd name="T99" fmla="*/ 11 h 275"/>
                <a:gd name="T100" fmla="*/ 271 w 273"/>
                <a:gd name="T101" fmla="*/ 0 h 275"/>
                <a:gd name="T102" fmla="*/ 273 w 273"/>
                <a:gd name="T103" fmla="*/ 3 h 2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73"/>
                <a:gd name="T157" fmla="*/ 0 h 275"/>
                <a:gd name="T158" fmla="*/ 273 w 273"/>
                <a:gd name="T159" fmla="*/ 275 h 27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73" h="275">
                  <a:moveTo>
                    <a:pt x="273" y="3"/>
                  </a:moveTo>
                  <a:lnTo>
                    <a:pt x="262" y="18"/>
                  </a:lnTo>
                  <a:lnTo>
                    <a:pt x="252" y="31"/>
                  </a:lnTo>
                  <a:lnTo>
                    <a:pt x="239" y="45"/>
                  </a:lnTo>
                  <a:lnTo>
                    <a:pt x="228" y="57"/>
                  </a:lnTo>
                  <a:lnTo>
                    <a:pt x="216" y="70"/>
                  </a:lnTo>
                  <a:lnTo>
                    <a:pt x="203" y="82"/>
                  </a:lnTo>
                  <a:lnTo>
                    <a:pt x="191" y="94"/>
                  </a:lnTo>
                  <a:lnTo>
                    <a:pt x="178" y="106"/>
                  </a:lnTo>
                  <a:lnTo>
                    <a:pt x="166" y="118"/>
                  </a:lnTo>
                  <a:lnTo>
                    <a:pt x="153" y="131"/>
                  </a:lnTo>
                  <a:lnTo>
                    <a:pt x="140" y="142"/>
                  </a:lnTo>
                  <a:lnTo>
                    <a:pt x="128" y="154"/>
                  </a:lnTo>
                  <a:lnTo>
                    <a:pt x="114" y="167"/>
                  </a:lnTo>
                  <a:lnTo>
                    <a:pt x="102" y="180"/>
                  </a:lnTo>
                  <a:lnTo>
                    <a:pt x="90" y="192"/>
                  </a:lnTo>
                  <a:lnTo>
                    <a:pt x="77" y="206"/>
                  </a:lnTo>
                  <a:lnTo>
                    <a:pt x="69" y="216"/>
                  </a:lnTo>
                  <a:lnTo>
                    <a:pt x="60" y="226"/>
                  </a:lnTo>
                  <a:lnTo>
                    <a:pt x="50" y="235"/>
                  </a:lnTo>
                  <a:lnTo>
                    <a:pt x="41" y="243"/>
                  </a:lnTo>
                  <a:lnTo>
                    <a:pt x="32" y="252"/>
                  </a:lnTo>
                  <a:lnTo>
                    <a:pt x="21" y="261"/>
                  </a:lnTo>
                  <a:lnTo>
                    <a:pt x="12" y="268"/>
                  </a:lnTo>
                  <a:lnTo>
                    <a:pt x="2" y="275"/>
                  </a:lnTo>
                  <a:lnTo>
                    <a:pt x="0" y="272"/>
                  </a:lnTo>
                  <a:lnTo>
                    <a:pt x="10" y="261"/>
                  </a:lnTo>
                  <a:lnTo>
                    <a:pt x="20" y="250"/>
                  </a:lnTo>
                  <a:lnTo>
                    <a:pt x="31" y="239"/>
                  </a:lnTo>
                  <a:lnTo>
                    <a:pt x="42" y="228"/>
                  </a:lnTo>
                  <a:lnTo>
                    <a:pt x="53" y="216"/>
                  </a:lnTo>
                  <a:lnTo>
                    <a:pt x="65" y="206"/>
                  </a:lnTo>
                  <a:lnTo>
                    <a:pt x="75" y="195"/>
                  </a:lnTo>
                  <a:lnTo>
                    <a:pt x="86" y="183"/>
                  </a:lnTo>
                  <a:lnTo>
                    <a:pt x="98" y="172"/>
                  </a:lnTo>
                  <a:lnTo>
                    <a:pt x="109" y="160"/>
                  </a:lnTo>
                  <a:lnTo>
                    <a:pt x="121" y="149"/>
                  </a:lnTo>
                  <a:lnTo>
                    <a:pt x="131" y="138"/>
                  </a:lnTo>
                  <a:lnTo>
                    <a:pt x="141" y="127"/>
                  </a:lnTo>
                  <a:lnTo>
                    <a:pt x="153" y="116"/>
                  </a:lnTo>
                  <a:lnTo>
                    <a:pt x="162" y="105"/>
                  </a:lnTo>
                  <a:lnTo>
                    <a:pt x="172" y="93"/>
                  </a:lnTo>
                  <a:lnTo>
                    <a:pt x="188" y="87"/>
                  </a:lnTo>
                  <a:lnTo>
                    <a:pt x="198" y="76"/>
                  </a:lnTo>
                  <a:lnTo>
                    <a:pt x="208" y="64"/>
                  </a:lnTo>
                  <a:lnTo>
                    <a:pt x="219" y="53"/>
                  </a:lnTo>
                  <a:lnTo>
                    <a:pt x="230" y="43"/>
                  </a:lnTo>
                  <a:lnTo>
                    <a:pt x="240" y="32"/>
                  </a:lnTo>
                  <a:lnTo>
                    <a:pt x="251" y="21"/>
                  </a:lnTo>
                  <a:lnTo>
                    <a:pt x="261" y="11"/>
                  </a:lnTo>
                  <a:lnTo>
                    <a:pt x="271" y="0"/>
                  </a:lnTo>
                  <a:lnTo>
                    <a:pt x="273" y="3"/>
                  </a:lnTo>
                  <a:close/>
                </a:path>
              </a:pathLst>
            </a:custGeom>
            <a:solidFill>
              <a:srgbClr val="000000"/>
            </a:solidFill>
            <a:ln w="9525">
              <a:noFill/>
              <a:round/>
              <a:headEnd/>
              <a:tailEnd/>
            </a:ln>
          </p:spPr>
          <p:txBody>
            <a:bodyPr/>
            <a:lstStyle/>
            <a:p>
              <a:endParaRPr lang="en-US" dirty="0"/>
            </a:p>
          </p:txBody>
        </p:sp>
        <p:sp>
          <p:nvSpPr>
            <p:cNvPr id="13" name="Freeform 15"/>
            <p:cNvSpPr>
              <a:spLocks/>
            </p:cNvSpPr>
            <p:nvPr/>
          </p:nvSpPr>
          <p:spPr bwMode="auto">
            <a:xfrm>
              <a:off x="2128" y="1457"/>
              <a:ext cx="548" cy="597"/>
            </a:xfrm>
            <a:custGeom>
              <a:avLst/>
              <a:gdLst>
                <a:gd name="T0" fmla="*/ 548 w 548"/>
                <a:gd name="T1" fmla="*/ 0 h 597"/>
                <a:gd name="T2" fmla="*/ 547 w 548"/>
                <a:gd name="T3" fmla="*/ 6 h 597"/>
                <a:gd name="T4" fmla="*/ 544 w 548"/>
                <a:gd name="T5" fmla="*/ 12 h 597"/>
                <a:gd name="T6" fmla="*/ 539 w 548"/>
                <a:gd name="T7" fmla="*/ 17 h 597"/>
                <a:gd name="T8" fmla="*/ 533 w 548"/>
                <a:gd name="T9" fmla="*/ 22 h 597"/>
                <a:gd name="T10" fmla="*/ 528 w 548"/>
                <a:gd name="T11" fmla="*/ 28 h 597"/>
                <a:gd name="T12" fmla="*/ 523 w 548"/>
                <a:gd name="T13" fmla="*/ 34 h 597"/>
                <a:gd name="T14" fmla="*/ 520 w 548"/>
                <a:gd name="T15" fmla="*/ 41 h 597"/>
                <a:gd name="T16" fmla="*/ 519 w 548"/>
                <a:gd name="T17" fmla="*/ 48 h 597"/>
                <a:gd name="T18" fmla="*/ 503 w 548"/>
                <a:gd name="T19" fmla="*/ 64 h 597"/>
                <a:gd name="T20" fmla="*/ 488 w 548"/>
                <a:gd name="T21" fmla="*/ 79 h 597"/>
                <a:gd name="T22" fmla="*/ 472 w 548"/>
                <a:gd name="T23" fmla="*/ 95 h 597"/>
                <a:gd name="T24" fmla="*/ 457 w 548"/>
                <a:gd name="T25" fmla="*/ 111 h 597"/>
                <a:gd name="T26" fmla="*/ 441 w 548"/>
                <a:gd name="T27" fmla="*/ 128 h 597"/>
                <a:gd name="T28" fmla="*/ 426 w 548"/>
                <a:gd name="T29" fmla="*/ 144 h 597"/>
                <a:gd name="T30" fmla="*/ 410 w 548"/>
                <a:gd name="T31" fmla="*/ 162 h 597"/>
                <a:gd name="T32" fmla="*/ 395 w 548"/>
                <a:gd name="T33" fmla="*/ 178 h 597"/>
                <a:gd name="T34" fmla="*/ 379 w 548"/>
                <a:gd name="T35" fmla="*/ 196 h 597"/>
                <a:gd name="T36" fmla="*/ 364 w 548"/>
                <a:gd name="T37" fmla="*/ 213 h 597"/>
                <a:gd name="T38" fmla="*/ 348 w 548"/>
                <a:gd name="T39" fmla="*/ 231 h 597"/>
                <a:gd name="T40" fmla="*/ 333 w 548"/>
                <a:gd name="T41" fmla="*/ 248 h 597"/>
                <a:gd name="T42" fmla="*/ 317 w 548"/>
                <a:gd name="T43" fmla="*/ 265 h 597"/>
                <a:gd name="T44" fmla="*/ 302 w 548"/>
                <a:gd name="T45" fmla="*/ 283 h 597"/>
                <a:gd name="T46" fmla="*/ 287 w 548"/>
                <a:gd name="T47" fmla="*/ 299 h 597"/>
                <a:gd name="T48" fmla="*/ 272 w 548"/>
                <a:gd name="T49" fmla="*/ 316 h 597"/>
                <a:gd name="T50" fmla="*/ 255 w 548"/>
                <a:gd name="T51" fmla="*/ 333 h 597"/>
                <a:gd name="T52" fmla="*/ 240 w 548"/>
                <a:gd name="T53" fmla="*/ 351 h 597"/>
                <a:gd name="T54" fmla="*/ 223 w 548"/>
                <a:gd name="T55" fmla="*/ 368 h 597"/>
                <a:gd name="T56" fmla="*/ 207 w 548"/>
                <a:gd name="T57" fmla="*/ 386 h 597"/>
                <a:gd name="T58" fmla="*/ 190 w 548"/>
                <a:gd name="T59" fmla="*/ 404 h 597"/>
                <a:gd name="T60" fmla="*/ 174 w 548"/>
                <a:gd name="T61" fmla="*/ 421 h 597"/>
                <a:gd name="T62" fmla="*/ 156 w 548"/>
                <a:gd name="T63" fmla="*/ 439 h 597"/>
                <a:gd name="T64" fmla="*/ 140 w 548"/>
                <a:gd name="T65" fmla="*/ 457 h 597"/>
                <a:gd name="T66" fmla="*/ 122 w 548"/>
                <a:gd name="T67" fmla="*/ 475 h 597"/>
                <a:gd name="T68" fmla="*/ 105 w 548"/>
                <a:gd name="T69" fmla="*/ 492 h 597"/>
                <a:gd name="T70" fmla="*/ 88 w 548"/>
                <a:gd name="T71" fmla="*/ 510 h 597"/>
                <a:gd name="T72" fmla="*/ 70 w 548"/>
                <a:gd name="T73" fmla="*/ 528 h 597"/>
                <a:gd name="T74" fmla="*/ 53 w 548"/>
                <a:gd name="T75" fmla="*/ 545 h 597"/>
                <a:gd name="T76" fmla="*/ 35 w 548"/>
                <a:gd name="T77" fmla="*/ 563 h 597"/>
                <a:gd name="T78" fmla="*/ 18 w 548"/>
                <a:gd name="T79" fmla="*/ 580 h 597"/>
                <a:gd name="T80" fmla="*/ 0 w 548"/>
                <a:gd name="T81" fmla="*/ 597 h 597"/>
                <a:gd name="T82" fmla="*/ 0 w 548"/>
                <a:gd name="T83" fmla="*/ 590 h 597"/>
                <a:gd name="T84" fmla="*/ 34 w 548"/>
                <a:gd name="T85" fmla="*/ 552 h 597"/>
                <a:gd name="T86" fmla="*/ 68 w 548"/>
                <a:gd name="T87" fmla="*/ 515 h 597"/>
                <a:gd name="T88" fmla="*/ 102 w 548"/>
                <a:gd name="T89" fmla="*/ 478 h 597"/>
                <a:gd name="T90" fmla="*/ 136 w 548"/>
                <a:gd name="T91" fmla="*/ 442 h 597"/>
                <a:gd name="T92" fmla="*/ 171 w 548"/>
                <a:gd name="T93" fmla="*/ 406 h 597"/>
                <a:gd name="T94" fmla="*/ 206 w 548"/>
                <a:gd name="T95" fmla="*/ 370 h 597"/>
                <a:gd name="T96" fmla="*/ 240 w 548"/>
                <a:gd name="T97" fmla="*/ 333 h 597"/>
                <a:gd name="T98" fmla="*/ 274 w 548"/>
                <a:gd name="T99" fmla="*/ 297 h 597"/>
                <a:gd name="T100" fmla="*/ 308 w 548"/>
                <a:gd name="T101" fmla="*/ 261 h 597"/>
                <a:gd name="T102" fmla="*/ 342 w 548"/>
                <a:gd name="T103" fmla="*/ 225 h 597"/>
                <a:gd name="T104" fmla="*/ 376 w 548"/>
                <a:gd name="T105" fmla="*/ 188 h 597"/>
                <a:gd name="T106" fmla="*/ 409 w 548"/>
                <a:gd name="T107" fmla="*/ 151 h 597"/>
                <a:gd name="T108" fmla="*/ 443 w 548"/>
                <a:gd name="T109" fmla="*/ 114 h 597"/>
                <a:gd name="T110" fmla="*/ 476 w 548"/>
                <a:gd name="T111" fmla="*/ 76 h 597"/>
                <a:gd name="T112" fmla="*/ 509 w 548"/>
                <a:gd name="T113" fmla="*/ 38 h 597"/>
                <a:gd name="T114" fmla="*/ 541 w 548"/>
                <a:gd name="T115" fmla="*/ 0 h 597"/>
                <a:gd name="T116" fmla="*/ 548 w 548"/>
                <a:gd name="T117" fmla="*/ 0 h 5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48"/>
                <a:gd name="T178" fmla="*/ 0 h 597"/>
                <a:gd name="T179" fmla="*/ 548 w 548"/>
                <a:gd name="T180" fmla="*/ 597 h 5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48" h="597">
                  <a:moveTo>
                    <a:pt x="548" y="0"/>
                  </a:moveTo>
                  <a:lnTo>
                    <a:pt x="547" y="6"/>
                  </a:lnTo>
                  <a:lnTo>
                    <a:pt x="544" y="12"/>
                  </a:lnTo>
                  <a:lnTo>
                    <a:pt x="539" y="17"/>
                  </a:lnTo>
                  <a:lnTo>
                    <a:pt x="533" y="22"/>
                  </a:lnTo>
                  <a:lnTo>
                    <a:pt x="528" y="28"/>
                  </a:lnTo>
                  <a:lnTo>
                    <a:pt x="523" y="34"/>
                  </a:lnTo>
                  <a:lnTo>
                    <a:pt x="520" y="41"/>
                  </a:lnTo>
                  <a:lnTo>
                    <a:pt x="519" y="48"/>
                  </a:lnTo>
                  <a:lnTo>
                    <a:pt x="503" y="64"/>
                  </a:lnTo>
                  <a:lnTo>
                    <a:pt x="488" y="79"/>
                  </a:lnTo>
                  <a:lnTo>
                    <a:pt x="472" y="95"/>
                  </a:lnTo>
                  <a:lnTo>
                    <a:pt x="457" y="111"/>
                  </a:lnTo>
                  <a:lnTo>
                    <a:pt x="441" y="128"/>
                  </a:lnTo>
                  <a:lnTo>
                    <a:pt x="426" y="144"/>
                  </a:lnTo>
                  <a:lnTo>
                    <a:pt x="410" y="162"/>
                  </a:lnTo>
                  <a:lnTo>
                    <a:pt x="395" y="178"/>
                  </a:lnTo>
                  <a:lnTo>
                    <a:pt x="379" y="196"/>
                  </a:lnTo>
                  <a:lnTo>
                    <a:pt x="364" y="213"/>
                  </a:lnTo>
                  <a:lnTo>
                    <a:pt x="348" y="231"/>
                  </a:lnTo>
                  <a:lnTo>
                    <a:pt x="333" y="248"/>
                  </a:lnTo>
                  <a:lnTo>
                    <a:pt x="317" y="265"/>
                  </a:lnTo>
                  <a:lnTo>
                    <a:pt x="302" y="283"/>
                  </a:lnTo>
                  <a:lnTo>
                    <a:pt x="287" y="299"/>
                  </a:lnTo>
                  <a:lnTo>
                    <a:pt x="272" y="316"/>
                  </a:lnTo>
                  <a:lnTo>
                    <a:pt x="255" y="333"/>
                  </a:lnTo>
                  <a:lnTo>
                    <a:pt x="240" y="351"/>
                  </a:lnTo>
                  <a:lnTo>
                    <a:pt x="223" y="368"/>
                  </a:lnTo>
                  <a:lnTo>
                    <a:pt x="207" y="386"/>
                  </a:lnTo>
                  <a:lnTo>
                    <a:pt x="190" y="404"/>
                  </a:lnTo>
                  <a:lnTo>
                    <a:pt x="174" y="421"/>
                  </a:lnTo>
                  <a:lnTo>
                    <a:pt x="156" y="439"/>
                  </a:lnTo>
                  <a:lnTo>
                    <a:pt x="140" y="457"/>
                  </a:lnTo>
                  <a:lnTo>
                    <a:pt x="122" y="475"/>
                  </a:lnTo>
                  <a:lnTo>
                    <a:pt x="105" y="492"/>
                  </a:lnTo>
                  <a:lnTo>
                    <a:pt x="88" y="510"/>
                  </a:lnTo>
                  <a:lnTo>
                    <a:pt x="70" y="528"/>
                  </a:lnTo>
                  <a:lnTo>
                    <a:pt x="53" y="545"/>
                  </a:lnTo>
                  <a:lnTo>
                    <a:pt x="35" y="563"/>
                  </a:lnTo>
                  <a:lnTo>
                    <a:pt x="18" y="580"/>
                  </a:lnTo>
                  <a:lnTo>
                    <a:pt x="0" y="597"/>
                  </a:lnTo>
                  <a:lnTo>
                    <a:pt x="0" y="590"/>
                  </a:lnTo>
                  <a:lnTo>
                    <a:pt x="34" y="552"/>
                  </a:lnTo>
                  <a:lnTo>
                    <a:pt x="68" y="515"/>
                  </a:lnTo>
                  <a:lnTo>
                    <a:pt x="102" y="478"/>
                  </a:lnTo>
                  <a:lnTo>
                    <a:pt x="136" y="442"/>
                  </a:lnTo>
                  <a:lnTo>
                    <a:pt x="171" y="406"/>
                  </a:lnTo>
                  <a:lnTo>
                    <a:pt x="206" y="370"/>
                  </a:lnTo>
                  <a:lnTo>
                    <a:pt x="240" y="333"/>
                  </a:lnTo>
                  <a:lnTo>
                    <a:pt x="274" y="297"/>
                  </a:lnTo>
                  <a:lnTo>
                    <a:pt x="308" y="261"/>
                  </a:lnTo>
                  <a:lnTo>
                    <a:pt x="342" y="225"/>
                  </a:lnTo>
                  <a:lnTo>
                    <a:pt x="376" y="188"/>
                  </a:lnTo>
                  <a:lnTo>
                    <a:pt x="409" y="151"/>
                  </a:lnTo>
                  <a:lnTo>
                    <a:pt x="443" y="114"/>
                  </a:lnTo>
                  <a:lnTo>
                    <a:pt x="476" y="76"/>
                  </a:lnTo>
                  <a:lnTo>
                    <a:pt x="509" y="38"/>
                  </a:lnTo>
                  <a:lnTo>
                    <a:pt x="541" y="0"/>
                  </a:lnTo>
                  <a:lnTo>
                    <a:pt x="548" y="0"/>
                  </a:lnTo>
                  <a:close/>
                </a:path>
              </a:pathLst>
            </a:custGeom>
            <a:solidFill>
              <a:srgbClr val="000000"/>
            </a:solidFill>
            <a:ln w="9525">
              <a:noFill/>
              <a:round/>
              <a:headEnd/>
              <a:tailEnd/>
            </a:ln>
          </p:spPr>
          <p:txBody>
            <a:bodyPr/>
            <a:lstStyle/>
            <a:p>
              <a:endParaRPr lang="en-US" dirty="0"/>
            </a:p>
          </p:txBody>
        </p:sp>
        <p:sp>
          <p:nvSpPr>
            <p:cNvPr id="14" name="Freeform 16"/>
            <p:cNvSpPr>
              <a:spLocks/>
            </p:cNvSpPr>
            <p:nvPr/>
          </p:nvSpPr>
          <p:spPr bwMode="auto">
            <a:xfrm>
              <a:off x="2790" y="1462"/>
              <a:ext cx="277" cy="268"/>
            </a:xfrm>
            <a:custGeom>
              <a:avLst/>
              <a:gdLst>
                <a:gd name="T0" fmla="*/ 277 w 277"/>
                <a:gd name="T1" fmla="*/ 0 h 268"/>
                <a:gd name="T2" fmla="*/ 264 w 277"/>
                <a:gd name="T3" fmla="*/ 12 h 268"/>
                <a:gd name="T4" fmla="*/ 250 w 277"/>
                <a:gd name="T5" fmla="*/ 26 h 268"/>
                <a:gd name="T6" fmla="*/ 237 w 277"/>
                <a:gd name="T7" fmla="*/ 38 h 268"/>
                <a:gd name="T8" fmla="*/ 225 w 277"/>
                <a:gd name="T9" fmla="*/ 51 h 268"/>
                <a:gd name="T10" fmla="*/ 211 w 277"/>
                <a:gd name="T11" fmla="*/ 64 h 268"/>
                <a:gd name="T12" fmla="*/ 198 w 277"/>
                <a:gd name="T13" fmla="*/ 77 h 268"/>
                <a:gd name="T14" fmla="*/ 184 w 277"/>
                <a:gd name="T15" fmla="*/ 90 h 268"/>
                <a:gd name="T16" fmla="*/ 171 w 277"/>
                <a:gd name="T17" fmla="*/ 103 h 268"/>
                <a:gd name="T18" fmla="*/ 157 w 277"/>
                <a:gd name="T19" fmla="*/ 117 h 268"/>
                <a:gd name="T20" fmla="*/ 145 w 277"/>
                <a:gd name="T21" fmla="*/ 130 h 268"/>
                <a:gd name="T22" fmla="*/ 132 w 277"/>
                <a:gd name="T23" fmla="*/ 143 h 268"/>
                <a:gd name="T24" fmla="*/ 119 w 277"/>
                <a:gd name="T25" fmla="*/ 156 h 268"/>
                <a:gd name="T26" fmla="*/ 107 w 277"/>
                <a:gd name="T27" fmla="*/ 169 h 268"/>
                <a:gd name="T28" fmla="*/ 94 w 277"/>
                <a:gd name="T29" fmla="*/ 184 h 268"/>
                <a:gd name="T30" fmla="*/ 82 w 277"/>
                <a:gd name="T31" fmla="*/ 197 h 268"/>
                <a:gd name="T32" fmla="*/ 71 w 277"/>
                <a:gd name="T33" fmla="*/ 211 h 268"/>
                <a:gd name="T34" fmla="*/ 10 w 277"/>
                <a:gd name="T35" fmla="*/ 268 h 268"/>
                <a:gd name="T36" fmla="*/ 0 w 277"/>
                <a:gd name="T37" fmla="*/ 268 h 268"/>
                <a:gd name="T38" fmla="*/ 2 w 277"/>
                <a:gd name="T39" fmla="*/ 260 h 268"/>
                <a:gd name="T40" fmla="*/ 20 w 277"/>
                <a:gd name="T41" fmla="*/ 244 h 268"/>
                <a:gd name="T42" fmla="*/ 38 w 277"/>
                <a:gd name="T43" fmla="*/ 226 h 268"/>
                <a:gd name="T44" fmla="*/ 54 w 277"/>
                <a:gd name="T45" fmla="*/ 210 h 268"/>
                <a:gd name="T46" fmla="*/ 71 w 277"/>
                <a:gd name="T47" fmla="*/ 193 h 268"/>
                <a:gd name="T48" fmla="*/ 87 w 277"/>
                <a:gd name="T49" fmla="*/ 175 h 268"/>
                <a:gd name="T50" fmla="*/ 104 w 277"/>
                <a:gd name="T51" fmla="*/ 159 h 268"/>
                <a:gd name="T52" fmla="*/ 119 w 277"/>
                <a:gd name="T53" fmla="*/ 141 h 268"/>
                <a:gd name="T54" fmla="*/ 136 w 277"/>
                <a:gd name="T55" fmla="*/ 125 h 268"/>
                <a:gd name="T56" fmla="*/ 152 w 277"/>
                <a:gd name="T57" fmla="*/ 108 h 268"/>
                <a:gd name="T58" fmla="*/ 168 w 277"/>
                <a:gd name="T59" fmla="*/ 92 h 268"/>
                <a:gd name="T60" fmla="*/ 184 w 277"/>
                <a:gd name="T61" fmla="*/ 75 h 268"/>
                <a:gd name="T62" fmla="*/ 201 w 277"/>
                <a:gd name="T63" fmla="*/ 60 h 268"/>
                <a:gd name="T64" fmla="*/ 218 w 277"/>
                <a:gd name="T65" fmla="*/ 44 h 268"/>
                <a:gd name="T66" fmla="*/ 235 w 277"/>
                <a:gd name="T67" fmla="*/ 29 h 268"/>
                <a:gd name="T68" fmla="*/ 253 w 277"/>
                <a:gd name="T69" fmla="*/ 14 h 268"/>
                <a:gd name="T70" fmla="*/ 271 w 277"/>
                <a:gd name="T71" fmla="*/ 0 h 268"/>
                <a:gd name="T72" fmla="*/ 277 w 277"/>
                <a:gd name="T73" fmla="*/ 0 h 2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7"/>
                <a:gd name="T112" fmla="*/ 0 h 268"/>
                <a:gd name="T113" fmla="*/ 277 w 277"/>
                <a:gd name="T114" fmla="*/ 268 h 2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7" h="268">
                  <a:moveTo>
                    <a:pt x="277" y="0"/>
                  </a:moveTo>
                  <a:lnTo>
                    <a:pt x="264" y="12"/>
                  </a:lnTo>
                  <a:lnTo>
                    <a:pt x="250" y="26"/>
                  </a:lnTo>
                  <a:lnTo>
                    <a:pt x="237" y="38"/>
                  </a:lnTo>
                  <a:lnTo>
                    <a:pt x="225" y="51"/>
                  </a:lnTo>
                  <a:lnTo>
                    <a:pt x="211" y="64"/>
                  </a:lnTo>
                  <a:lnTo>
                    <a:pt x="198" y="77"/>
                  </a:lnTo>
                  <a:lnTo>
                    <a:pt x="184" y="90"/>
                  </a:lnTo>
                  <a:lnTo>
                    <a:pt x="171" y="103"/>
                  </a:lnTo>
                  <a:lnTo>
                    <a:pt x="157" y="117"/>
                  </a:lnTo>
                  <a:lnTo>
                    <a:pt x="145" y="130"/>
                  </a:lnTo>
                  <a:lnTo>
                    <a:pt x="132" y="143"/>
                  </a:lnTo>
                  <a:lnTo>
                    <a:pt x="119" y="156"/>
                  </a:lnTo>
                  <a:lnTo>
                    <a:pt x="107" y="169"/>
                  </a:lnTo>
                  <a:lnTo>
                    <a:pt x="94" y="184"/>
                  </a:lnTo>
                  <a:lnTo>
                    <a:pt x="82" y="197"/>
                  </a:lnTo>
                  <a:lnTo>
                    <a:pt x="71" y="211"/>
                  </a:lnTo>
                  <a:lnTo>
                    <a:pt x="10" y="268"/>
                  </a:lnTo>
                  <a:lnTo>
                    <a:pt x="0" y="268"/>
                  </a:lnTo>
                  <a:lnTo>
                    <a:pt x="2" y="260"/>
                  </a:lnTo>
                  <a:lnTo>
                    <a:pt x="20" y="244"/>
                  </a:lnTo>
                  <a:lnTo>
                    <a:pt x="38" y="226"/>
                  </a:lnTo>
                  <a:lnTo>
                    <a:pt x="54" y="210"/>
                  </a:lnTo>
                  <a:lnTo>
                    <a:pt x="71" y="193"/>
                  </a:lnTo>
                  <a:lnTo>
                    <a:pt x="87" y="175"/>
                  </a:lnTo>
                  <a:lnTo>
                    <a:pt x="104" y="159"/>
                  </a:lnTo>
                  <a:lnTo>
                    <a:pt x="119" y="141"/>
                  </a:lnTo>
                  <a:lnTo>
                    <a:pt x="136" y="125"/>
                  </a:lnTo>
                  <a:lnTo>
                    <a:pt x="152" y="108"/>
                  </a:lnTo>
                  <a:lnTo>
                    <a:pt x="168" y="92"/>
                  </a:lnTo>
                  <a:lnTo>
                    <a:pt x="184" y="75"/>
                  </a:lnTo>
                  <a:lnTo>
                    <a:pt x="201" y="60"/>
                  </a:lnTo>
                  <a:lnTo>
                    <a:pt x="218" y="44"/>
                  </a:lnTo>
                  <a:lnTo>
                    <a:pt x="235" y="29"/>
                  </a:lnTo>
                  <a:lnTo>
                    <a:pt x="253" y="14"/>
                  </a:lnTo>
                  <a:lnTo>
                    <a:pt x="271" y="0"/>
                  </a:lnTo>
                  <a:lnTo>
                    <a:pt x="277" y="0"/>
                  </a:lnTo>
                  <a:close/>
                </a:path>
              </a:pathLst>
            </a:custGeom>
            <a:solidFill>
              <a:srgbClr val="000000"/>
            </a:solidFill>
            <a:ln w="9525">
              <a:noFill/>
              <a:round/>
              <a:headEnd/>
              <a:tailEnd/>
            </a:ln>
          </p:spPr>
          <p:txBody>
            <a:bodyPr/>
            <a:lstStyle/>
            <a:p>
              <a:endParaRPr lang="en-US" dirty="0"/>
            </a:p>
          </p:txBody>
        </p:sp>
        <p:sp>
          <p:nvSpPr>
            <p:cNvPr id="15" name="Freeform 17"/>
            <p:cNvSpPr>
              <a:spLocks/>
            </p:cNvSpPr>
            <p:nvPr/>
          </p:nvSpPr>
          <p:spPr bwMode="auto">
            <a:xfrm>
              <a:off x="2634" y="1465"/>
              <a:ext cx="268" cy="285"/>
            </a:xfrm>
            <a:custGeom>
              <a:avLst/>
              <a:gdLst>
                <a:gd name="T0" fmla="*/ 268 w 268"/>
                <a:gd name="T1" fmla="*/ 11 h 285"/>
                <a:gd name="T2" fmla="*/ 251 w 268"/>
                <a:gd name="T3" fmla="*/ 29 h 285"/>
                <a:gd name="T4" fmla="*/ 236 w 268"/>
                <a:gd name="T5" fmla="*/ 46 h 285"/>
                <a:gd name="T6" fmla="*/ 219 w 268"/>
                <a:gd name="T7" fmla="*/ 63 h 285"/>
                <a:gd name="T8" fmla="*/ 202 w 268"/>
                <a:gd name="T9" fmla="*/ 80 h 285"/>
                <a:gd name="T10" fmla="*/ 185 w 268"/>
                <a:gd name="T11" fmla="*/ 98 h 285"/>
                <a:gd name="T12" fmla="*/ 168 w 268"/>
                <a:gd name="T13" fmla="*/ 115 h 285"/>
                <a:gd name="T14" fmla="*/ 151 w 268"/>
                <a:gd name="T15" fmla="*/ 132 h 285"/>
                <a:gd name="T16" fmla="*/ 134 w 268"/>
                <a:gd name="T17" fmla="*/ 149 h 285"/>
                <a:gd name="T18" fmla="*/ 117 w 268"/>
                <a:gd name="T19" fmla="*/ 166 h 285"/>
                <a:gd name="T20" fmla="*/ 100 w 268"/>
                <a:gd name="T21" fmla="*/ 183 h 285"/>
                <a:gd name="T22" fmla="*/ 83 w 268"/>
                <a:gd name="T23" fmla="*/ 200 h 285"/>
                <a:gd name="T24" fmla="*/ 66 w 268"/>
                <a:gd name="T25" fmla="*/ 217 h 285"/>
                <a:gd name="T26" fmla="*/ 50 w 268"/>
                <a:gd name="T27" fmla="*/ 234 h 285"/>
                <a:gd name="T28" fmla="*/ 34 w 268"/>
                <a:gd name="T29" fmla="*/ 251 h 285"/>
                <a:gd name="T30" fmla="*/ 19 w 268"/>
                <a:gd name="T31" fmla="*/ 269 h 285"/>
                <a:gd name="T32" fmla="*/ 3 w 268"/>
                <a:gd name="T33" fmla="*/ 285 h 285"/>
                <a:gd name="T34" fmla="*/ 2 w 268"/>
                <a:gd name="T35" fmla="*/ 285 h 285"/>
                <a:gd name="T36" fmla="*/ 2 w 268"/>
                <a:gd name="T37" fmla="*/ 285 h 285"/>
                <a:gd name="T38" fmla="*/ 1 w 268"/>
                <a:gd name="T39" fmla="*/ 284 h 285"/>
                <a:gd name="T40" fmla="*/ 0 w 268"/>
                <a:gd name="T41" fmla="*/ 284 h 285"/>
                <a:gd name="T42" fmla="*/ 10 w 268"/>
                <a:gd name="T43" fmla="*/ 270 h 285"/>
                <a:gd name="T44" fmla="*/ 20 w 268"/>
                <a:gd name="T45" fmla="*/ 255 h 285"/>
                <a:gd name="T46" fmla="*/ 30 w 268"/>
                <a:gd name="T47" fmla="*/ 242 h 285"/>
                <a:gd name="T48" fmla="*/ 42 w 268"/>
                <a:gd name="T49" fmla="*/ 228 h 285"/>
                <a:gd name="T50" fmla="*/ 53 w 268"/>
                <a:gd name="T51" fmla="*/ 216 h 285"/>
                <a:gd name="T52" fmla="*/ 65 w 268"/>
                <a:gd name="T53" fmla="*/ 202 h 285"/>
                <a:gd name="T54" fmla="*/ 78 w 268"/>
                <a:gd name="T55" fmla="*/ 190 h 285"/>
                <a:gd name="T56" fmla="*/ 90 w 268"/>
                <a:gd name="T57" fmla="*/ 177 h 285"/>
                <a:gd name="T58" fmla="*/ 104 w 268"/>
                <a:gd name="T59" fmla="*/ 164 h 285"/>
                <a:gd name="T60" fmla="*/ 116 w 268"/>
                <a:gd name="T61" fmla="*/ 152 h 285"/>
                <a:gd name="T62" fmla="*/ 128 w 268"/>
                <a:gd name="T63" fmla="*/ 139 h 285"/>
                <a:gd name="T64" fmla="*/ 141 w 268"/>
                <a:gd name="T65" fmla="*/ 127 h 285"/>
                <a:gd name="T66" fmla="*/ 153 w 268"/>
                <a:gd name="T67" fmla="*/ 114 h 285"/>
                <a:gd name="T68" fmla="*/ 166 w 268"/>
                <a:gd name="T69" fmla="*/ 100 h 285"/>
                <a:gd name="T70" fmla="*/ 177 w 268"/>
                <a:gd name="T71" fmla="*/ 87 h 285"/>
                <a:gd name="T72" fmla="*/ 188 w 268"/>
                <a:gd name="T73" fmla="*/ 73 h 285"/>
                <a:gd name="T74" fmla="*/ 199 w 268"/>
                <a:gd name="T75" fmla="*/ 64 h 285"/>
                <a:gd name="T76" fmla="*/ 209 w 268"/>
                <a:gd name="T77" fmla="*/ 55 h 285"/>
                <a:gd name="T78" fmla="*/ 218 w 268"/>
                <a:gd name="T79" fmla="*/ 46 h 285"/>
                <a:gd name="T80" fmla="*/ 229 w 268"/>
                <a:gd name="T81" fmla="*/ 38 h 285"/>
                <a:gd name="T82" fmla="*/ 239 w 268"/>
                <a:gd name="T83" fmla="*/ 30 h 285"/>
                <a:gd name="T84" fmla="*/ 249 w 268"/>
                <a:gd name="T85" fmla="*/ 21 h 285"/>
                <a:gd name="T86" fmla="*/ 259 w 268"/>
                <a:gd name="T87" fmla="*/ 10 h 285"/>
                <a:gd name="T88" fmla="*/ 268 w 268"/>
                <a:gd name="T89" fmla="*/ 0 h 285"/>
                <a:gd name="T90" fmla="*/ 268 w 268"/>
                <a:gd name="T91" fmla="*/ 11 h 28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8"/>
                <a:gd name="T139" fmla="*/ 0 h 285"/>
                <a:gd name="T140" fmla="*/ 268 w 268"/>
                <a:gd name="T141" fmla="*/ 285 h 28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8" h="285">
                  <a:moveTo>
                    <a:pt x="268" y="11"/>
                  </a:moveTo>
                  <a:lnTo>
                    <a:pt x="251" y="29"/>
                  </a:lnTo>
                  <a:lnTo>
                    <a:pt x="236" y="46"/>
                  </a:lnTo>
                  <a:lnTo>
                    <a:pt x="219" y="63"/>
                  </a:lnTo>
                  <a:lnTo>
                    <a:pt x="202" y="80"/>
                  </a:lnTo>
                  <a:lnTo>
                    <a:pt x="185" y="98"/>
                  </a:lnTo>
                  <a:lnTo>
                    <a:pt x="168" y="115"/>
                  </a:lnTo>
                  <a:lnTo>
                    <a:pt x="151" y="132"/>
                  </a:lnTo>
                  <a:lnTo>
                    <a:pt x="134" y="149"/>
                  </a:lnTo>
                  <a:lnTo>
                    <a:pt x="117" y="166"/>
                  </a:lnTo>
                  <a:lnTo>
                    <a:pt x="100" y="183"/>
                  </a:lnTo>
                  <a:lnTo>
                    <a:pt x="83" y="200"/>
                  </a:lnTo>
                  <a:lnTo>
                    <a:pt x="66" y="217"/>
                  </a:lnTo>
                  <a:lnTo>
                    <a:pt x="50" y="234"/>
                  </a:lnTo>
                  <a:lnTo>
                    <a:pt x="34" y="251"/>
                  </a:lnTo>
                  <a:lnTo>
                    <a:pt x="19" y="269"/>
                  </a:lnTo>
                  <a:lnTo>
                    <a:pt x="3" y="285"/>
                  </a:lnTo>
                  <a:lnTo>
                    <a:pt x="2" y="285"/>
                  </a:lnTo>
                  <a:lnTo>
                    <a:pt x="1" y="284"/>
                  </a:lnTo>
                  <a:lnTo>
                    <a:pt x="0" y="284"/>
                  </a:lnTo>
                  <a:lnTo>
                    <a:pt x="10" y="270"/>
                  </a:lnTo>
                  <a:lnTo>
                    <a:pt x="20" y="255"/>
                  </a:lnTo>
                  <a:lnTo>
                    <a:pt x="30" y="242"/>
                  </a:lnTo>
                  <a:lnTo>
                    <a:pt x="42" y="228"/>
                  </a:lnTo>
                  <a:lnTo>
                    <a:pt x="53" y="216"/>
                  </a:lnTo>
                  <a:lnTo>
                    <a:pt x="65" y="202"/>
                  </a:lnTo>
                  <a:lnTo>
                    <a:pt x="78" y="190"/>
                  </a:lnTo>
                  <a:lnTo>
                    <a:pt x="90" y="177"/>
                  </a:lnTo>
                  <a:lnTo>
                    <a:pt x="104" y="164"/>
                  </a:lnTo>
                  <a:lnTo>
                    <a:pt x="116" y="152"/>
                  </a:lnTo>
                  <a:lnTo>
                    <a:pt x="128" y="139"/>
                  </a:lnTo>
                  <a:lnTo>
                    <a:pt x="141" y="127"/>
                  </a:lnTo>
                  <a:lnTo>
                    <a:pt x="153" y="114"/>
                  </a:lnTo>
                  <a:lnTo>
                    <a:pt x="166" y="100"/>
                  </a:lnTo>
                  <a:lnTo>
                    <a:pt x="177" y="87"/>
                  </a:lnTo>
                  <a:lnTo>
                    <a:pt x="188" y="73"/>
                  </a:lnTo>
                  <a:lnTo>
                    <a:pt x="199" y="64"/>
                  </a:lnTo>
                  <a:lnTo>
                    <a:pt x="209" y="55"/>
                  </a:lnTo>
                  <a:lnTo>
                    <a:pt x="218" y="46"/>
                  </a:lnTo>
                  <a:lnTo>
                    <a:pt x="229" y="38"/>
                  </a:lnTo>
                  <a:lnTo>
                    <a:pt x="239" y="30"/>
                  </a:lnTo>
                  <a:lnTo>
                    <a:pt x="249" y="21"/>
                  </a:lnTo>
                  <a:lnTo>
                    <a:pt x="259" y="10"/>
                  </a:lnTo>
                  <a:lnTo>
                    <a:pt x="268" y="0"/>
                  </a:lnTo>
                  <a:lnTo>
                    <a:pt x="268" y="11"/>
                  </a:lnTo>
                  <a:close/>
                </a:path>
              </a:pathLst>
            </a:custGeom>
            <a:solidFill>
              <a:srgbClr val="000000"/>
            </a:solidFill>
            <a:ln w="9525">
              <a:noFill/>
              <a:round/>
              <a:headEnd/>
              <a:tailEnd/>
            </a:ln>
          </p:spPr>
          <p:txBody>
            <a:bodyPr/>
            <a:lstStyle/>
            <a:p>
              <a:endParaRPr lang="en-US" dirty="0"/>
            </a:p>
          </p:txBody>
        </p:sp>
        <p:sp>
          <p:nvSpPr>
            <p:cNvPr id="16" name="Freeform 18"/>
            <p:cNvSpPr>
              <a:spLocks/>
            </p:cNvSpPr>
            <p:nvPr/>
          </p:nvSpPr>
          <p:spPr bwMode="auto">
            <a:xfrm>
              <a:off x="2140" y="1474"/>
              <a:ext cx="605" cy="641"/>
            </a:xfrm>
            <a:custGeom>
              <a:avLst/>
              <a:gdLst>
                <a:gd name="T0" fmla="*/ 459 w 605"/>
                <a:gd name="T1" fmla="*/ 155 h 641"/>
                <a:gd name="T2" fmla="*/ 441 w 605"/>
                <a:gd name="T3" fmla="*/ 173 h 641"/>
                <a:gd name="T4" fmla="*/ 425 w 605"/>
                <a:gd name="T5" fmla="*/ 193 h 641"/>
                <a:gd name="T6" fmla="*/ 409 w 605"/>
                <a:gd name="T7" fmla="*/ 214 h 641"/>
                <a:gd name="T8" fmla="*/ 376 w 605"/>
                <a:gd name="T9" fmla="*/ 249 h 641"/>
                <a:gd name="T10" fmla="*/ 328 w 605"/>
                <a:gd name="T11" fmla="*/ 302 h 641"/>
                <a:gd name="T12" fmla="*/ 279 w 605"/>
                <a:gd name="T13" fmla="*/ 354 h 641"/>
                <a:gd name="T14" fmla="*/ 229 w 605"/>
                <a:gd name="T15" fmla="*/ 406 h 641"/>
                <a:gd name="T16" fmla="*/ 177 w 605"/>
                <a:gd name="T17" fmla="*/ 458 h 641"/>
                <a:gd name="T18" fmla="*/ 127 w 605"/>
                <a:gd name="T19" fmla="*/ 510 h 641"/>
                <a:gd name="T20" fmla="*/ 76 w 605"/>
                <a:gd name="T21" fmla="*/ 561 h 641"/>
                <a:gd name="T22" fmla="*/ 27 w 605"/>
                <a:gd name="T23" fmla="*/ 614 h 641"/>
                <a:gd name="T24" fmla="*/ 0 w 605"/>
                <a:gd name="T25" fmla="*/ 639 h 641"/>
                <a:gd name="T26" fmla="*/ 25 w 605"/>
                <a:gd name="T27" fmla="*/ 608 h 641"/>
                <a:gd name="T28" fmla="*/ 51 w 605"/>
                <a:gd name="T29" fmla="*/ 577 h 641"/>
                <a:gd name="T30" fmla="*/ 78 w 605"/>
                <a:gd name="T31" fmla="*/ 548 h 641"/>
                <a:gd name="T32" fmla="*/ 105 w 605"/>
                <a:gd name="T33" fmla="*/ 519 h 641"/>
                <a:gd name="T34" fmla="*/ 133 w 605"/>
                <a:gd name="T35" fmla="*/ 490 h 641"/>
                <a:gd name="T36" fmla="*/ 160 w 605"/>
                <a:gd name="T37" fmla="*/ 462 h 641"/>
                <a:gd name="T38" fmla="*/ 187 w 605"/>
                <a:gd name="T39" fmla="*/ 433 h 641"/>
                <a:gd name="T40" fmla="*/ 215 w 605"/>
                <a:gd name="T41" fmla="*/ 404 h 641"/>
                <a:gd name="T42" fmla="*/ 306 w 605"/>
                <a:gd name="T43" fmla="*/ 309 h 641"/>
                <a:gd name="T44" fmla="*/ 321 w 605"/>
                <a:gd name="T45" fmla="*/ 288 h 641"/>
                <a:gd name="T46" fmla="*/ 351 w 605"/>
                <a:gd name="T47" fmla="*/ 257 h 641"/>
                <a:gd name="T48" fmla="*/ 379 w 605"/>
                <a:gd name="T49" fmla="*/ 226 h 641"/>
                <a:gd name="T50" fmla="*/ 408 w 605"/>
                <a:gd name="T51" fmla="*/ 194 h 641"/>
                <a:gd name="T52" fmla="*/ 437 w 605"/>
                <a:gd name="T53" fmla="*/ 162 h 641"/>
                <a:gd name="T54" fmla="*/ 464 w 605"/>
                <a:gd name="T55" fmla="*/ 130 h 641"/>
                <a:gd name="T56" fmla="*/ 493 w 605"/>
                <a:gd name="T57" fmla="*/ 99 h 641"/>
                <a:gd name="T58" fmla="*/ 523 w 605"/>
                <a:gd name="T59" fmla="*/ 69 h 641"/>
                <a:gd name="T60" fmla="*/ 545 w 605"/>
                <a:gd name="T61" fmla="*/ 50 h 641"/>
                <a:gd name="T62" fmla="*/ 554 w 605"/>
                <a:gd name="T63" fmla="*/ 36 h 641"/>
                <a:gd name="T64" fmla="*/ 564 w 605"/>
                <a:gd name="T65" fmla="*/ 24 h 641"/>
                <a:gd name="T66" fmla="*/ 574 w 605"/>
                <a:gd name="T67" fmla="*/ 17 h 641"/>
                <a:gd name="T68" fmla="*/ 585 w 605"/>
                <a:gd name="T69" fmla="*/ 13 h 641"/>
                <a:gd name="T70" fmla="*/ 597 w 605"/>
                <a:gd name="T71" fmla="*/ 2 h 641"/>
                <a:gd name="T72" fmla="*/ 470 w 605"/>
                <a:gd name="T73" fmla="*/ 148 h 6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5"/>
                <a:gd name="T112" fmla="*/ 0 h 641"/>
                <a:gd name="T113" fmla="*/ 605 w 605"/>
                <a:gd name="T114" fmla="*/ 641 h 6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5" h="641">
                  <a:moveTo>
                    <a:pt x="470" y="148"/>
                  </a:moveTo>
                  <a:lnTo>
                    <a:pt x="459" y="155"/>
                  </a:lnTo>
                  <a:lnTo>
                    <a:pt x="450" y="163"/>
                  </a:lnTo>
                  <a:lnTo>
                    <a:pt x="441" y="173"/>
                  </a:lnTo>
                  <a:lnTo>
                    <a:pt x="433" y="183"/>
                  </a:lnTo>
                  <a:lnTo>
                    <a:pt x="425" y="193"/>
                  </a:lnTo>
                  <a:lnTo>
                    <a:pt x="417" y="204"/>
                  </a:lnTo>
                  <a:lnTo>
                    <a:pt x="409" y="214"/>
                  </a:lnTo>
                  <a:lnTo>
                    <a:pt x="398" y="223"/>
                  </a:lnTo>
                  <a:lnTo>
                    <a:pt x="376" y="249"/>
                  </a:lnTo>
                  <a:lnTo>
                    <a:pt x="352" y="276"/>
                  </a:lnTo>
                  <a:lnTo>
                    <a:pt x="328" y="302"/>
                  </a:lnTo>
                  <a:lnTo>
                    <a:pt x="304" y="328"/>
                  </a:lnTo>
                  <a:lnTo>
                    <a:pt x="279" y="354"/>
                  </a:lnTo>
                  <a:lnTo>
                    <a:pt x="254" y="379"/>
                  </a:lnTo>
                  <a:lnTo>
                    <a:pt x="229" y="406"/>
                  </a:lnTo>
                  <a:lnTo>
                    <a:pt x="203" y="432"/>
                  </a:lnTo>
                  <a:lnTo>
                    <a:pt x="177" y="458"/>
                  </a:lnTo>
                  <a:lnTo>
                    <a:pt x="151" y="484"/>
                  </a:lnTo>
                  <a:lnTo>
                    <a:pt x="127" y="510"/>
                  </a:lnTo>
                  <a:lnTo>
                    <a:pt x="101" y="535"/>
                  </a:lnTo>
                  <a:lnTo>
                    <a:pt x="76" y="561"/>
                  </a:lnTo>
                  <a:lnTo>
                    <a:pt x="51" y="588"/>
                  </a:lnTo>
                  <a:lnTo>
                    <a:pt x="27" y="614"/>
                  </a:lnTo>
                  <a:lnTo>
                    <a:pt x="4" y="641"/>
                  </a:lnTo>
                  <a:lnTo>
                    <a:pt x="0" y="639"/>
                  </a:lnTo>
                  <a:lnTo>
                    <a:pt x="13" y="623"/>
                  </a:lnTo>
                  <a:lnTo>
                    <a:pt x="25" y="608"/>
                  </a:lnTo>
                  <a:lnTo>
                    <a:pt x="39" y="592"/>
                  </a:lnTo>
                  <a:lnTo>
                    <a:pt x="51" y="577"/>
                  </a:lnTo>
                  <a:lnTo>
                    <a:pt x="65" y="562"/>
                  </a:lnTo>
                  <a:lnTo>
                    <a:pt x="78" y="548"/>
                  </a:lnTo>
                  <a:lnTo>
                    <a:pt x="91" y="533"/>
                  </a:lnTo>
                  <a:lnTo>
                    <a:pt x="105" y="519"/>
                  </a:lnTo>
                  <a:lnTo>
                    <a:pt x="118" y="504"/>
                  </a:lnTo>
                  <a:lnTo>
                    <a:pt x="133" y="490"/>
                  </a:lnTo>
                  <a:lnTo>
                    <a:pt x="146" y="475"/>
                  </a:lnTo>
                  <a:lnTo>
                    <a:pt x="160" y="462"/>
                  </a:lnTo>
                  <a:lnTo>
                    <a:pt x="174" y="448"/>
                  </a:lnTo>
                  <a:lnTo>
                    <a:pt x="187" y="433"/>
                  </a:lnTo>
                  <a:lnTo>
                    <a:pt x="202" y="419"/>
                  </a:lnTo>
                  <a:lnTo>
                    <a:pt x="215" y="404"/>
                  </a:lnTo>
                  <a:lnTo>
                    <a:pt x="215" y="398"/>
                  </a:lnTo>
                  <a:lnTo>
                    <a:pt x="306" y="309"/>
                  </a:lnTo>
                  <a:lnTo>
                    <a:pt x="306" y="303"/>
                  </a:lnTo>
                  <a:lnTo>
                    <a:pt x="321" y="288"/>
                  </a:lnTo>
                  <a:lnTo>
                    <a:pt x="336" y="273"/>
                  </a:lnTo>
                  <a:lnTo>
                    <a:pt x="351" y="257"/>
                  </a:lnTo>
                  <a:lnTo>
                    <a:pt x="365" y="242"/>
                  </a:lnTo>
                  <a:lnTo>
                    <a:pt x="379" y="226"/>
                  </a:lnTo>
                  <a:lnTo>
                    <a:pt x="393" y="210"/>
                  </a:lnTo>
                  <a:lnTo>
                    <a:pt x="408" y="194"/>
                  </a:lnTo>
                  <a:lnTo>
                    <a:pt x="422" y="178"/>
                  </a:lnTo>
                  <a:lnTo>
                    <a:pt x="437" y="162"/>
                  </a:lnTo>
                  <a:lnTo>
                    <a:pt x="450" y="146"/>
                  </a:lnTo>
                  <a:lnTo>
                    <a:pt x="464" y="130"/>
                  </a:lnTo>
                  <a:lnTo>
                    <a:pt x="479" y="115"/>
                  </a:lnTo>
                  <a:lnTo>
                    <a:pt x="493" y="99"/>
                  </a:lnTo>
                  <a:lnTo>
                    <a:pt x="509" y="84"/>
                  </a:lnTo>
                  <a:lnTo>
                    <a:pt x="523" y="69"/>
                  </a:lnTo>
                  <a:lnTo>
                    <a:pt x="539" y="55"/>
                  </a:lnTo>
                  <a:lnTo>
                    <a:pt x="545" y="50"/>
                  </a:lnTo>
                  <a:lnTo>
                    <a:pt x="549" y="44"/>
                  </a:lnTo>
                  <a:lnTo>
                    <a:pt x="554" y="36"/>
                  </a:lnTo>
                  <a:lnTo>
                    <a:pt x="558" y="30"/>
                  </a:lnTo>
                  <a:lnTo>
                    <a:pt x="564" y="24"/>
                  </a:lnTo>
                  <a:lnTo>
                    <a:pt x="568" y="20"/>
                  </a:lnTo>
                  <a:lnTo>
                    <a:pt x="574" y="17"/>
                  </a:lnTo>
                  <a:lnTo>
                    <a:pt x="580" y="18"/>
                  </a:lnTo>
                  <a:lnTo>
                    <a:pt x="585" y="13"/>
                  </a:lnTo>
                  <a:lnTo>
                    <a:pt x="590" y="6"/>
                  </a:lnTo>
                  <a:lnTo>
                    <a:pt x="597" y="2"/>
                  </a:lnTo>
                  <a:lnTo>
                    <a:pt x="605" y="0"/>
                  </a:lnTo>
                  <a:lnTo>
                    <a:pt x="470" y="148"/>
                  </a:lnTo>
                  <a:close/>
                </a:path>
              </a:pathLst>
            </a:custGeom>
            <a:solidFill>
              <a:srgbClr val="000000"/>
            </a:solidFill>
            <a:ln w="9525">
              <a:noFill/>
              <a:round/>
              <a:headEnd/>
              <a:tailEnd/>
            </a:ln>
          </p:spPr>
          <p:txBody>
            <a:bodyPr/>
            <a:lstStyle/>
            <a:p>
              <a:endParaRPr lang="en-US" dirty="0"/>
            </a:p>
          </p:txBody>
        </p:sp>
        <p:sp>
          <p:nvSpPr>
            <p:cNvPr id="17" name="Freeform 19"/>
            <p:cNvSpPr>
              <a:spLocks/>
            </p:cNvSpPr>
            <p:nvPr/>
          </p:nvSpPr>
          <p:spPr bwMode="auto">
            <a:xfrm>
              <a:off x="2872" y="1480"/>
              <a:ext cx="254" cy="240"/>
            </a:xfrm>
            <a:custGeom>
              <a:avLst/>
              <a:gdLst>
                <a:gd name="T0" fmla="*/ 254 w 254"/>
                <a:gd name="T1" fmla="*/ 0 h 240"/>
                <a:gd name="T2" fmla="*/ 243 w 254"/>
                <a:gd name="T3" fmla="*/ 14 h 240"/>
                <a:gd name="T4" fmla="*/ 230 w 254"/>
                <a:gd name="T5" fmla="*/ 27 h 240"/>
                <a:gd name="T6" fmla="*/ 218 w 254"/>
                <a:gd name="T7" fmla="*/ 41 h 240"/>
                <a:gd name="T8" fmla="*/ 206 w 254"/>
                <a:gd name="T9" fmla="*/ 54 h 240"/>
                <a:gd name="T10" fmla="*/ 192 w 254"/>
                <a:gd name="T11" fmla="*/ 67 h 240"/>
                <a:gd name="T12" fmla="*/ 179 w 254"/>
                <a:gd name="T13" fmla="*/ 80 h 240"/>
                <a:gd name="T14" fmla="*/ 165 w 254"/>
                <a:gd name="T15" fmla="*/ 93 h 240"/>
                <a:gd name="T16" fmla="*/ 152 w 254"/>
                <a:gd name="T17" fmla="*/ 107 h 240"/>
                <a:gd name="T18" fmla="*/ 137 w 254"/>
                <a:gd name="T19" fmla="*/ 120 h 240"/>
                <a:gd name="T20" fmla="*/ 124 w 254"/>
                <a:gd name="T21" fmla="*/ 134 h 240"/>
                <a:gd name="T22" fmla="*/ 111 w 254"/>
                <a:gd name="T23" fmla="*/ 147 h 240"/>
                <a:gd name="T24" fmla="*/ 97 w 254"/>
                <a:gd name="T25" fmla="*/ 159 h 240"/>
                <a:gd name="T26" fmla="*/ 84 w 254"/>
                <a:gd name="T27" fmla="*/ 173 h 240"/>
                <a:gd name="T28" fmla="*/ 70 w 254"/>
                <a:gd name="T29" fmla="*/ 186 h 240"/>
                <a:gd name="T30" fmla="*/ 58 w 254"/>
                <a:gd name="T31" fmla="*/ 200 h 240"/>
                <a:gd name="T32" fmla="*/ 45 w 254"/>
                <a:gd name="T33" fmla="*/ 213 h 240"/>
                <a:gd name="T34" fmla="*/ 39 w 254"/>
                <a:gd name="T35" fmla="*/ 215 h 240"/>
                <a:gd name="T36" fmla="*/ 33 w 254"/>
                <a:gd name="T37" fmla="*/ 219 h 240"/>
                <a:gd name="T38" fmla="*/ 27 w 254"/>
                <a:gd name="T39" fmla="*/ 226 h 240"/>
                <a:gd name="T40" fmla="*/ 22 w 254"/>
                <a:gd name="T41" fmla="*/ 231 h 240"/>
                <a:gd name="T42" fmla="*/ 16 w 254"/>
                <a:gd name="T43" fmla="*/ 237 h 240"/>
                <a:gd name="T44" fmla="*/ 10 w 254"/>
                <a:gd name="T45" fmla="*/ 240 h 240"/>
                <a:gd name="T46" fmla="*/ 5 w 254"/>
                <a:gd name="T47" fmla="*/ 240 h 240"/>
                <a:gd name="T48" fmla="*/ 0 w 254"/>
                <a:gd name="T49" fmla="*/ 237 h 240"/>
                <a:gd name="T50" fmla="*/ 1 w 254"/>
                <a:gd name="T51" fmla="*/ 236 h 240"/>
                <a:gd name="T52" fmla="*/ 1 w 254"/>
                <a:gd name="T53" fmla="*/ 235 h 240"/>
                <a:gd name="T54" fmla="*/ 1 w 254"/>
                <a:gd name="T55" fmla="*/ 234 h 240"/>
                <a:gd name="T56" fmla="*/ 1 w 254"/>
                <a:gd name="T57" fmla="*/ 233 h 240"/>
                <a:gd name="T58" fmla="*/ 0 w 254"/>
                <a:gd name="T59" fmla="*/ 231 h 240"/>
                <a:gd name="T60" fmla="*/ 6 w 254"/>
                <a:gd name="T61" fmla="*/ 231 h 240"/>
                <a:gd name="T62" fmla="*/ 22 w 254"/>
                <a:gd name="T63" fmla="*/ 215 h 240"/>
                <a:gd name="T64" fmla="*/ 36 w 254"/>
                <a:gd name="T65" fmla="*/ 201 h 240"/>
                <a:gd name="T66" fmla="*/ 51 w 254"/>
                <a:gd name="T67" fmla="*/ 186 h 240"/>
                <a:gd name="T68" fmla="*/ 66 w 254"/>
                <a:gd name="T69" fmla="*/ 171 h 240"/>
                <a:gd name="T70" fmla="*/ 81 w 254"/>
                <a:gd name="T71" fmla="*/ 156 h 240"/>
                <a:gd name="T72" fmla="*/ 95 w 254"/>
                <a:gd name="T73" fmla="*/ 142 h 240"/>
                <a:gd name="T74" fmla="*/ 109 w 254"/>
                <a:gd name="T75" fmla="*/ 126 h 240"/>
                <a:gd name="T76" fmla="*/ 123 w 254"/>
                <a:gd name="T77" fmla="*/ 111 h 240"/>
                <a:gd name="T78" fmla="*/ 129 w 254"/>
                <a:gd name="T79" fmla="*/ 111 h 240"/>
                <a:gd name="T80" fmla="*/ 134 w 254"/>
                <a:gd name="T81" fmla="*/ 105 h 240"/>
                <a:gd name="T82" fmla="*/ 140 w 254"/>
                <a:gd name="T83" fmla="*/ 99 h 240"/>
                <a:gd name="T84" fmla="*/ 144 w 254"/>
                <a:gd name="T85" fmla="*/ 92 h 240"/>
                <a:gd name="T86" fmla="*/ 149 w 254"/>
                <a:gd name="T87" fmla="*/ 86 h 240"/>
                <a:gd name="T88" fmla="*/ 154 w 254"/>
                <a:gd name="T89" fmla="*/ 80 h 240"/>
                <a:gd name="T90" fmla="*/ 160 w 254"/>
                <a:gd name="T91" fmla="*/ 76 h 240"/>
                <a:gd name="T92" fmla="*/ 166 w 254"/>
                <a:gd name="T93" fmla="*/ 72 h 240"/>
                <a:gd name="T94" fmla="*/ 174 w 254"/>
                <a:gd name="T95" fmla="*/ 70 h 240"/>
                <a:gd name="T96" fmla="*/ 184 w 254"/>
                <a:gd name="T97" fmla="*/ 61 h 240"/>
                <a:gd name="T98" fmla="*/ 194 w 254"/>
                <a:gd name="T99" fmla="*/ 52 h 240"/>
                <a:gd name="T100" fmla="*/ 203 w 254"/>
                <a:gd name="T101" fmla="*/ 42 h 240"/>
                <a:gd name="T102" fmla="*/ 212 w 254"/>
                <a:gd name="T103" fmla="*/ 31 h 240"/>
                <a:gd name="T104" fmla="*/ 221 w 254"/>
                <a:gd name="T105" fmla="*/ 22 h 240"/>
                <a:gd name="T106" fmla="*/ 231 w 254"/>
                <a:gd name="T107" fmla="*/ 14 h 240"/>
                <a:gd name="T108" fmla="*/ 242 w 254"/>
                <a:gd name="T109" fmla="*/ 7 h 240"/>
                <a:gd name="T110" fmla="*/ 254 w 254"/>
                <a:gd name="T111" fmla="*/ 0 h 2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4"/>
                <a:gd name="T169" fmla="*/ 0 h 240"/>
                <a:gd name="T170" fmla="*/ 254 w 254"/>
                <a:gd name="T171" fmla="*/ 240 h 2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4" h="240">
                  <a:moveTo>
                    <a:pt x="254" y="0"/>
                  </a:moveTo>
                  <a:lnTo>
                    <a:pt x="243" y="14"/>
                  </a:lnTo>
                  <a:lnTo>
                    <a:pt x="230" y="27"/>
                  </a:lnTo>
                  <a:lnTo>
                    <a:pt x="218" y="41"/>
                  </a:lnTo>
                  <a:lnTo>
                    <a:pt x="206" y="54"/>
                  </a:lnTo>
                  <a:lnTo>
                    <a:pt x="192" y="67"/>
                  </a:lnTo>
                  <a:lnTo>
                    <a:pt x="179" y="80"/>
                  </a:lnTo>
                  <a:lnTo>
                    <a:pt x="165" y="93"/>
                  </a:lnTo>
                  <a:lnTo>
                    <a:pt x="152" y="107"/>
                  </a:lnTo>
                  <a:lnTo>
                    <a:pt x="137" y="120"/>
                  </a:lnTo>
                  <a:lnTo>
                    <a:pt x="124" y="134"/>
                  </a:lnTo>
                  <a:lnTo>
                    <a:pt x="111" y="147"/>
                  </a:lnTo>
                  <a:lnTo>
                    <a:pt x="97" y="159"/>
                  </a:lnTo>
                  <a:lnTo>
                    <a:pt x="84" y="173"/>
                  </a:lnTo>
                  <a:lnTo>
                    <a:pt x="70" y="186"/>
                  </a:lnTo>
                  <a:lnTo>
                    <a:pt x="58" y="200"/>
                  </a:lnTo>
                  <a:lnTo>
                    <a:pt x="45" y="213"/>
                  </a:lnTo>
                  <a:lnTo>
                    <a:pt x="39" y="215"/>
                  </a:lnTo>
                  <a:lnTo>
                    <a:pt x="33" y="219"/>
                  </a:lnTo>
                  <a:lnTo>
                    <a:pt x="27" y="226"/>
                  </a:lnTo>
                  <a:lnTo>
                    <a:pt x="22" y="231"/>
                  </a:lnTo>
                  <a:lnTo>
                    <a:pt x="16" y="237"/>
                  </a:lnTo>
                  <a:lnTo>
                    <a:pt x="10" y="240"/>
                  </a:lnTo>
                  <a:lnTo>
                    <a:pt x="5" y="240"/>
                  </a:lnTo>
                  <a:lnTo>
                    <a:pt x="0" y="237"/>
                  </a:lnTo>
                  <a:lnTo>
                    <a:pt x="1" y="236"/>
                  </a:lnTo>
                  <a:lnTo>
                    <a:pt x="1" y="235"/>
                  </a:lnTo>
                  <a:lnTo>
                    <a:pt x="1" y="234"/>
                  </a:lnTo>
                  <a:lnTo>
                    <a:pt x="1" y="233"/>
                  </a:lnTo>
                  <a:lnTo>
                    <a:pt x="0" y="231"/>
                  </a:lnTo>
                  <a:lnTo>
                    <a:pt x="6" y="231"/>
                  </a:lnTo>
                  <a:lnTo>
                    <a:pt x="22" y="215"/>
                  </a:lnTo>
                  <a:lnTo>
                    <a:pt x="36" y="201"/>
                  </a:lnTo>
                  <a:lnTo>
                    <a:pt x="51" y="186"/>
                  </a:lnTo>
                  <a:lnTo>
                    <a:pt x="66" y="171"/>
                  </a:lnTo>
                  <a:lnTo>
                    <a:pt x="81" y="156"/>
                  </a:lnTo>
                  <a:lnTo>
                    <a:pt x="95" y="142"/>
                  </a:lnTo>
                  <a:lnTo>
                    <a:pt x="109" y="126"/>
                  </a:lnTo>
                  <a:lnTo>
                    <a:pt x="123" y="111"/>
                  </a:lnTo>
                  <a:lnTo>
                    <a:pt x="129" y="111"/>
                  </a:lnTo>
                  <a:lnTo>
                    <a:pt x="134" y="105"/>
                  </a:lnTo>
                  <a:lnTo>
                    <a:pt x="140" y="99"/>
                  </a:lnTo>
                  <a:lnTo>
                    <a:pt x="144" y="92"/>
                  </a:lnTo>
                  <a:lnTo>
                    <a:pt x="149" y="86"/>
                  </a:lnTo>
                  <a:lnTo>
                    <a:pt x="154" y="80"/>
                  </a:lnTo>
                  <a:lnTo>
                    <a:pt x="160" y="76"/>
                  </a:lnTo>
                  <a:lnTo>
                    <a:pt x="166" y="72"/>
                  </a:lnTo>
                  <a:lnTo>
                    <a:pt x="174" y="70"/>
                  </a:lnTo>
                  <a:lnTo>
                    <a:pt x="184" y="61"/>
                  </a:lnTo>
                  <a:lnTo>
                    <a:pt x="194" y="52"/>
                  </a:lnTo>
                  <a:lnTo>
                    <a:pt x="203" y="42"/>
                  </a:lnTo>
                  <a:lnTo>
                    <a:pt x="212" y="31"/>
                  </a:lnTo>
                  <a:lnTo>
                    <a:pt x="221" y="22"/>
                  </a:lnTo>
                  <a:lnTo>
                    <a:pt x="231" y="14"/>
                  </a:lnTo>
                  <a:lnTo>
                    <a:pt x="242" y="7"/>
                  </a:lnTo>
                  <a:lnTo>
                    <a:pt x="254" y="0"/>
                  </a:lnTo>
                  <a:close/>
                </a:path>
              </a:pathLst>
            </a:custGeom>
            <a:solidFill>
              <a:srgbClr val="000000"/>
            </a:solidFill>
            <a:ln w="9525">
              <a:noFill/>
              <a:round/>
              <a:headEnd/>
              <a:tailEnd/>
            </a:ln>
          </p:spPr>
          <p:txBody>
            <a:bodyPr/>
            <a:lstStyle/>
            <a:p>
              <a:endParaRPr lang="en-US" dirty="0"/>
            </a:p>
          </p:txBody>
        </p:sp>
        <p:sp>
          <p:nvSpPr>
            <p:cNvPr id="18" name="Freeform 20"/>
            <p:cNvSpPr>
              <a:spLocks/>
            </p:cNvSpPr>
            <p:nvPr/>
          </p:nvSpPr>
          <p:spPr bwMode="auto">
            <a:xfrm>
              <a:off x="3004" y="1519"/>
              <a:ext cx="223" cy="231"/>
            </a:xfrm>
            <a:custGeom>
              <a:avLst/>
              <a:gdLst>
                <a:gd name="T0" fmla="*/ 223 w 223"/>
                <a:gd name="T1" fmla="*/ 0 h 231"/>
                <a:gd name="T2" fmla="*/ 214 w 223"/>
                <a:gd name="T3" fmla="*/ 14 h 231"/>
                <a:gd name="T4" fmla="*/ 204 w 223"/>
                <a:gd name="T5" fmla="*/ 29 h 231"/>
                <a:gd name="T6" fmla="*/ 192 w 223"/>
                <a:gd name="T7" fmla="*/ 42 h 231"/>
                <a:gd name="T8" fmla="*/ 181 w 223"/>
                <a:gd name="T9" fmla="*/ 55 h 231"/>
                <a:gd name="T10" fmla="*/ 170 w 223"/>
                <a:gd name="T11" fmla="*/ 69 h 231"/>
                <a:gd name="T12" fmla="*/ 158 w 223"/>
                <a:gd name="T13" fmla="*/ 81 h 231"/>
                <a:gd name="T14" fmla="*/ 146 w 223"/>
                <a:gd name="T15" fmla="*/ 95 h 231"/>
                <a:gd name="T16" fmla="*/ 134 w 223"/>
                <a:gd name="T17" fmla="*/ 107 h 231"/>
                <a:gd name="T18" fmla="*/ 121 w 223"/>
                <a:gd name="T19" fmla="*/ 119 h 231"/>
                <a:gd name="T20" fmla="*/ 108 w 223"/>
                <a:gd name="T21" fmla="*/ 133 h 231"/>
                <a:gd name="T22" fmla="*/ 95 w 223"/>
                <a:gd name="T23" fmla="*/ 145 h 231"/>
                <a:gd name="T24" fmla="*/ 83 w 223"/>
                <a:gd name="T25" fmla="*/ 158 h 231"/>
                <a:gd name="T26" fmla="*/ 71 w 223"/>
                <a:gd name="T27" fmla="*/ 171 h 231"/>
                <a:gd name="T28" fmla="*/ 59 w 223"/>
                <a:gd name="T29" fmla="*/ 185 h 231"/>
                <a:gd name="T30" fmla="*/ 47 w 223"/>
                <a:gd name="T31" fmla="*/ 198 h 231"/>
                <a:gd name="T32" fmla="*/ 35 w 223"/>
                <a:gd name="T33" fmla="*/ 211 h 231"/>
                <a:gd name="T34" fmla="*/ 30 w 223"/>
                <a:gd name="T35" fmla="*/ 213 h 231"/>
                <a:gd name="T36" fmla="*/ 25 w 223"/>
                <a:gd name="T37" fmla="*/ 216 h 231"/>
                <a:gd name="T38" fmla="*/ 21 w 223"/>
                <a:gd name="T39" fmla="*/ 220 h 231"/>
                <a:gd name="T40" fmla="*/ 18 w 223"/>
                <a:gd name="T41" fmla="*/ 224 h 231"/>
                <a:gd name="T42" fmla="*/ 14 w 223"/>
                <a:gd name="T43" fmla="*/ 227 h 231"/>
                <a:gd name="T44" fmla="*/ 10 w 223"/>
                <a:gd name="T45" fmla="*/ 230 h 231"/>
                <a:gd name="T46" fmla="*/ 5 w 223"/>
                <a:gd name="T47" fmla="*/ 231 h 231"/>
                <a:gd name="T48" fmla="*/ 0 w 223"/>
                <a:gd name="T49" fmla="*/ 231 h 231"/>
                <a:gd name="T50" fmla="*/ 14 w 223"/>
                <a:gd name="T51" fmla="*/ 217 h 231"/>
                <a:gd name="T52" fmla="*/ 27 w 223"/>
                <a:gd name="T53" fmla="*/ 202 h 231"/>
                <a:gd name="T54" fmla="*/ 41 w 223"/>
                <a:gd name="T55" fmla="*/ 188 h 231"/>
                <a:gd name="T56" fmla="*/ 55 w 223"/>
                <a:gd name="T57" fmla="*/ 172 h 231"/>
                <a:gd name="T58" fmla="*/ 68 w 223"/>
                <a:gd name="T59" fmla="*/ 158 h 231"/>
                <a:gd name="T60" fmla="*/ 83 w 223"/>
                <a:gd name="T61" fmla="*/ 143 h 231"/>
                <a:gd name="T62" fmla="*/ 96 w 223"/>
                <a:gd name="T63" fmla="*/ 128 h 231"/>
                <a:gd name="T64" fmla="*/ 111 w 223"/>
                <a:gd name="T65" fmla="*/ 113 h 231"/>
                <a:gd name="T66" fmla="*/ 125 w 223"/>
                <a:gd name="T67" fmla="*/ 99 h 231"/>
                <a:gd name="T68" fmla="*/ 139 w 223"/>
                <a:gd name="T69" fmla="*/ 84 h 231"/>
                <a:gd name="T70" fmla="*/ 153 w 223"/>
                <a:gd name="T71" fmla="*/ 70 h 231"/>
                <a:gd name="T72" fmla="*/ 168 w 223"/>
                <a:gd name="T73" fmla="*/ 55 h 231"/>
                <a:gd name="T74" fmla="*/ 181 w 223"/>
                <a:gd name="T75" fmla="*/ 41 h 231"/>
                <a:gd name="T76" fmla="*/ 196 w 223"/>
                <a:gd name="T77" fmla="*/ 26 h 231"/>
                <a:gd name="T78" fmla="*/ 209 w 223"/>
                <a:gd name="T79" fmla="*/ 13 h 231"/>
                <a:gd name="T80" fmla="*/ 223 w 223"/>
                <a:gd name="T81" fmla="*/ 0 h 2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3"/>
                <a:gd name="T124" fmla="*/ 0 h 231"/>
                <a:gd name="T125" fmla="*/ 223 w 223"/>
                <a:gd name="T126" fmla="*/ 231 h 23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3" h="231">
                  <a:moveTo>
                    <a:pt x="223" y="0"/>
                  </a:moveTo>
                  <a:lnTo>
                    <a:pt x="214" y="14"/>
                  </a:lnTo>
                  <a:lnTo>
                    <a:pt x="204" y="29"/>
                  </a:lnTo>
                  <a:lnTo>
                    <a:pt x="192" y="42"/>
                  </a:lnTo>
                  <a:lnTo>
                    <a:pt x="181" y="55"/>
                  </a:lnTo>
                  <a:lnTo>
                    <a:pt x="170" y="69"/>
                  </a:lnTo>
                  <a:lnTo>
                    <a:pt x="158" y="81"/>
                  </a:lnTo>
                  <a:lnTo>
                    <a:pt x="146" y="95"/>
                  </a:lnTo>
                  <a:lnTo>
                    <a:pt x="134" y="107"/>
                  </a:lnTo>
                  <a:lnTo>
                    <a:pt x="121" y="119"/>
                  </a:lnTo>
                  <a:lnTo>
                    <a:pt x="108" y="133"/>
                  </a:lnTo>
                  <a:lnTo>
                    <a:pt x="95" y="145"/>
                  </a:lnTo>
                  <a:lnTo>
                    <a:pt x="83" y="158"/>
                  </a:lnTo>
                  <a:lnTo>
                    <a:pt x="71" y="171"/>
                  </a:lnTo>
                  <a:lnTo>
                    <a:pt x="59" y="185"/>
                  </a:lnTo>
                  <a:lnTo>
                    <a:pt x="47" y="198"/>
                  </a:lnTo>
                  <a:lnTo>
                    <a:pt x="35" y="211"/>
                  </a:lnTo>
                  <a:lnTo>
                    <a:pt x="30" y="213"/>
                  </a:lnTo>
                  <a:lnTo>
                    <a:pt x="25" y="216"/>
                  </a:lnTo>
                  <a:lnTo>
                    <a:pt x="21" y="220"/>
                  </a:lnTo>
                  <a:lnTo>
                    <a:pt x="18" y="224"/>
                  </a:lnTo>
                  <a:lnTo>
                    <a:pt x="14" y="227"/>
                  </a:lnTo>
                  <a:lnTo>
                    <a:pt x="10" y="230"/>
                  </a:lnTo>
                  <a:lnTo>
                    <a:pt x="5" y="231"/>
                  </a:lnTo>
                  <a:lnTo>
                    <a:pt x="0" y="231"/>
                  </a:lnTo>
                  <a:lnTo>
                    <a:pt x="14" y="217"/>
                  </a:lnTo>
                  <a:lnTo>
                    <a:pt x="27" y="202"/>
                  </a:lnTo>
                  <a:lnTo>
                    <a:pt x="41" y="188"/>
                  </a:lnTo>
                  <a:lnTo>
                    <a:pt x="55" y="172"/>
                  </a:lnTo>
                  <a:lnTo>
                    <a:pt x="68" y="158"/>
                  </a:lnTo>
                  <a:lnTo>
                    <a:pt x="83" y="143"/>
                  </a:lnTo>
                  <a:lnTo>
                    <a:pt x="96" y="128"/>
                  </a:lnTo>
                  <a:lnTo>
                    <a:pt x="111" y="113"/>
                  </a:lnTo>
                  <a:lnTo>
                    <a:pt x="125" y="99"/>
                  </a:lnTo>
                  <a:lnTo>
                    <a:pt x="139" y="84"/>
                  </a:lnTo>
                  <a:lnTo>
                    <a:pt x="153" y="70"/>
                  </a:lnTo>
                  <a:lnTo>
                    <a:pt x="168" y="55"/>
                  </a:lnTo>
                  <a:lnTo>
                    <a:pt x="181" y="41"/>
                  </a:lnTo>
                  <a:lnTo>
                    <a:pt x="196" y="26"/>
                  </a:lnTo>
                  <a:lnTo>
                    <a:pt x="209" y="13"/>
                  </a:lnTo>
                  <a:lnTo>
                    <a:pt x="223" y="0"/>
                  </a:lnTo>
                  <a:close/>
                </a:path>
              </a:pathLst>
            </a:custGeom>
            <a:solidFill>
              <a:srgbClr val="000000"/>
            </a:solidFill>
            <a:ln w="9525">
              <a:noFill/>
              <a:round/>
              <a:headEnd/>
              <a:tailEnd/>
            </a:ln>
          </p:spPr>
          <p:txBody>
            <a:bodyPr/>
            <a:lstStyle/>
            <a:p>
              <a:endParaRPr lang="en-US" dirty="0"/>
            </a:p>
          </p:txBody>
        </p:sp>
        <p:sp>
          <p:nvSpPr>
            <p:cNvPr id="19" name="Freeform 21"/>
            <p:cNvSpPr>
              <a:spLocks/>
            </p:cNvSpPr>
            <p:nvPr/>
          </p:nvSpPr>
          <p:spPr bwMode="auto">
            <a:xfrm>
              <a:off x="2132" y="1542"/>
              <a:ext cx="403" cy="431"/>
            </a:xfrm>
            <a:custGeom>
              <a:avLst/>
              <a:gdLst>
                <a:gd name="T0" fmla="*/ 403 w 403"/>
                <a:gd name="T1" fmla="*/ 10 h 431"/>
                <a:gd name="T2" fmla="*/ 377 w 403"/>
                <a:gd name="T3" fmla="*/ 36 h 431"/>
                <a:gd name="T4" fmla="*/ 352 w 403"/>
                <a:gd name="T5" fmla="*/ 62 h 431"/>
                <a:gd name="T6" fmla="*/ 326 w 403"/>
                <a:gd name="T7" fmla="*/ 89 h 431"/>
                <a:gd name="T8" fmla="*/ 301 w 403"/>
                <a:gd name="T9" fmla="*/ 115 h 431"/>
                <a:gd name="T10" fmla="*/ 276 w 403"/>
                <a:gd name="T11" fmla="*/ 142 h 431"/>
                <a:gd name="T12" fmla="*/ 251 w 403"/>
                <a:gd name="T13" fmla="*/ 169 h 431"/>
                <a:gd name="T14" fmla="*/ 226 w 403"/>
                <a:gd name="T15" fmla="*/ 196 h 431"/>
                <a:gd name="T16" fmla="*/ 202 w 403"/>
                <a:gd name="T17" fmla="*/ 223 h 431"/>
                <a:gd name="T18" fmla="*/ 178 w 403"/>
                <a:gd name="T19" fmla="*/ 249 h 431"/>
                <a:gd name="T20" fmla="*/ 153 w 403"/>
                <a:gd name="T21" fmla="*/ 275 h 431"/>
                <a:gd name="T22" fmla="*/ 129 w 403"/>
                <a:gd name="T23" fmla="*/ 302 h 431"/>
                <a:gd name="T24" fmla="*/ 105 w 403"/>
                <a:gd name="T25" fmla="*/ 328 h 431"/>
                <a:gd name="T26" fmla="*/ 80 w 403"/>
                <a:gd name="T27" fmla="*/ 355 h 431"/>
                <a:gd name="T28" fmla="*/ 56 w 403"/>
                <a:gd name="T29" fmla="*/ 381 h 431"/>
                <a:gd name="T30" fmla="*/ 31 w 403"/>
                <a:gd name="T31" fmla="*/ 405 h 431"/>
                <a:gd name="T32" fmla="*/ 6 w 403"/>
                <a:gd name="T33" fmla="*/ 431 h 431"/>
                <a:gd name="T34" fmla="*/ 0 w 403"/>
                <a:gd name="T35" fmla="*/ 431 h 431"/>
                <a:gd name="T36" fmla="*/ 2 w 403"/>
                <a:gd name="T37" fmla="*/ 423 h 431"/>
                <a:gd name="T38" fmla="*/ 14 w 403"/>
                <a:gd name="T39" fmla="*/ 410 h 431"/>
                <a:gd name="T40" fmla="*/ 26 w 403"/>
                <a:gd name="T41" fmla="*/ 397 h 431"/>
                <a:gd name="T42" fmla="*/ 37 w 403"/>
                <a:gd name="T43" fmla="*/ 385 h 431"/>
                <a:gd name="T44" fmla="*/ 49 w 403"/>
                <a:gd name="T45" fmla="*/ 373 h 431"/>
                <a:gd name="T46" fmla="*/ 60 w 403"/>
                <a:gd name="T47" fmla="*/ 361 h 431"/>
                <a:gd name="T48" fmla="*/ 70 w 403"/>
                <a:gd name="T49" fmla="*/ 349 h 431"/>
                <a:gd name="T50" fmla="*/ 80 w 403"/>
                <a:gd name="T51" fmla="*/ 336 h 431"/>
                <a:gd name="T52" fmla="*/ 89 w 403"/>
                <a:gd name="T53" fmla="*/ 324 h 431"/>
                <a:gd name="T54" fmla="*/ 96 w 403"/>
                <a:gd name="T55" fmla="*/ 318 h 431"/>
                <a:gd name="T56" fmla="*/ 104 w 403"/>
                <a:gd name="T57" fmla="*/ 311 h 431"/>
                <a:gd name="T58" fmla="*/ 110 w 403"/>
                <a:gd name="T59" fmla="*/ 304 h 431"/>
                <a:gd name="T60" fmla="*/ 116 w 403"/>
                <a:gd name="T61" fmla="*/ 296 h 431"/>
                <a:gd name="T62" fmla="*/ 122 w 403"/>
                <a:gd name="T63" fmla="*/ 288 h 431"/>
                <a:gd name="T64" fmla="*/ 128 w 403"/>
                <a:gd name="T65" fmla="*/ 280 h 431"/>
                <a:gd name="T66" fmla="*/ 135 w 403"/>
                <a:gd name="T67" fmla="*/ 273 h 431"/>
                <a:gd name="T68" fmla="*/ 142 w 403"/>
                <a:gd name="T69" fmla="*/ 266 h 431"/>
                <a:gd name="T70" fmla="*/ 158 w 403"/>
                <a:gd name="T71" fmla="*/ 249 h 431"/>
                <a:gd name="T72" fmla="*/ 175 w 403"/>
                <a:gd name="T73" fmla="*/ 233 h 431"/>
                <a:gd name="T74" fmla="*/ 191 w 403"/>
                <a:gd name="T75" fmla="*/ 216 h 431"/>
                <a:gd name="T76" fmla="*/ 208 w 403"/>
                <a:gd name="T77" fmla="*/ 200 h 431"/>
                <a:gd name="T78" fmla="*/ 224 w 403"/>
                <a:gd name="T79" fmla="*/ 182 h 431"/>
                <a:gd name="T80" fmla="*/ 240 w 403"/>
                <a:gd name="T81" fmla="*/ 166 h 431"/>
                <a:gd name="T82" fmla="*/ 254 w 403"/>
                <a:gd name="T83" fmla="*/ 148 h 431"/>
                <a:gd name="T84" fmla="*/ 268 w 403"/>
                <a:gd name="T85" fmla="*/ 131 h 431"/>
                <a:gd name="T86" fmla="*/ 282 w 403"/>
                <a:gd name="T87" fmla="*/ 117 h 431"/>
                <a:gd name="T88" fmla="*/ 297 w 403"/>
                <a:gd name="T89" fmla="*/ 104 h 431"/>
                <a:gd name="T90" fmla="*/ 311 w 403"/>
                <a:gd name="T91" fmla="*/ 89 h 431"/>
                <a:gd name="T92" fmla="*/ 326 w 403"/>
                <a:gd name="T93" fmla="*/ 75 h 431"/>
                <a:gd name="T94" fmla="*/ 339 w 403"/>
                <a:gd name="T95" fmla="*/ 59 h 431"/>
                <a:gd name="T96" fmla="*/ 354 w 403"/>
                <a:gd name="T97" fmla="*/ 45 h 431"/>
                <a:gd name="T98" fmla="*/ 368 w 403"/>
                <a:gd name="T99" fmla="*/ 30 h 431"/>
                <a:gd name="T100" fmla="*/ 383 w 403"/>
                <a:gd name="T101" fmla="*/ 16 h 431"/>
                <a:gd name="T102" fmla="*/ 385 w 403"/>
                <a:gd name="T103" fmla="*/ 19 h 431"/>
                <a:gd name="T104" fmla="*/ 403 w 403"/>
                <a:gd name="T105" fmla="*/ 0 h 431"/>
                <a:gd name="T106" fmla="*/ 403 w 403"/>
                <a:gd name="T107" fmla="*/ 10 h 4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03"/>
                <a:gd name="T163" fmla="*/ 0 h 431"/>
                <a:gd name="T164" fmla="*/ 403 w 403"/>
                <a:gd name="T165" fmla="*/ 431 h 43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03" h="431">
                  <a:moveTo>
                    <a:pt x="403" y="10"/>
                  </a:moveTo>
                  <a:lnTo>
                    <a:pt x="377" y="36"/>
                  </a:lnTo>
                  <a:lnTo>
                    <a:pt x="352" y="62"/>
                  </a:lnTo>
                  <a:lnTo>
                    <a:pt x="326" y="89"/>
                  </a:lnTo>
                  <a:lnTo>
                    <a:pt x="301" y="115"/>
                  </a:lnTo>
                  <a:lnTo>
                    <a:pt x="276" y="142"/>
                  </a:lnTo>
                  <a:lnTo>
                    <a:pt x="251" y="169"/>
                  </a:lnTo>
                  <a:lnTo>
                    <a:pt x="226" y="196"/>
                  </a:lnTo>
                  <a:lnTo>
                    <a:pt x="202" y="223"/>
                  </a:lnTo>
                  <a:lnTo>
                    <a:pt x="178" y="249"/>
                  </a:lnTo>
                  <a:lnTo>
                    <a:pt x="153" y="275"/>
                  </a:lnTo>
                  <a:lnTo>
                    <a:pt x="129" y="302"/>
                  </a:lnTo>
                  <a:lnTo>
                    <a:pt x="105" y="328"/>
                  </a:lnTo>
                  <a:lnTo>
                    <a:pt x="80" y="355"/>
                  </a:lnTo>
                  <a:lnTo>
                    <a:pt x="56" y="381"/>
                  </a:lnTo>
                  <a:lnTo>
                    <a:pt x="31" y="405"/>
                  </a:lnTo>
                  <a:lnTo>
                    <a:pt x="6" y="431"/>
                  </a:lnTo>
                  <a:lnTo>
                    <a:pt x="0" y="431"/>
                  </a:lnTo>
                  <a:lnTo>
                    <a:pt x="2" y="423"/>
                  </a:lnTo>
                  <a:lnTo>
                    <a:pt x="14" y="410"/>
                  </a:lnTo>
                  <a:lnTo>
                    <a:pt x="26" y="397"/>
                  </a:lnTo>
                  <a:lnTo>
                    <a:pt x="37" y="385"/>
                  </a:lnTo>
                  <a:lnTo>
                    <a:pt x="49" y="373"/>
                  </a:lnTo>
                  <a:lnTo>
                    <a:pt x="60" y="361"/>
                  </a:lnTo>
                  <a:lnTo>
                    <a:pt x="70" y="349"/>
                  </a:lnTo>
                  <a:lnTo>
                    <a:pt x="80" y="336"/>
                  </a:lnTo>
                  <a:lnTo>
                    <a:pt x="89" y="324"/>
                  </a:lnTo>
                  <a:lnTo>
                    <a:pt x="96" y="318"/>
                  </a:lnTo>
                  <a:lnTo>
                    <a:pt x="104" y="311"/>
                  </a:lnTo>
                  <a:lnTo>
                    <a:pt x="110" y="304"/>
                  </a:lnTo>
                  <a:lnTo>
                    <a:pt x="116" y="296"/>
                  </a:lnTo>
                  <a:lnTo>
                    <a:pt x="122" y="288"/>
                  </a:lnTo>
                  <a:lnTo>
                    <a:pt x="128" y="280"/>
                  </a:lnTo>
                  <a:lnTo>
                    <a:pt x="135" y="273"/>
                  </a:lnTo>
                  <a:lnTo>
                    <a:pt x="142" y="266"/>
                  </a:lnTo>
                  <a:lnTo>
                    <a:pt x="158" y="249"/>
                  </a:lnTo>
                  <a:lnTo>
                    <a:pt x="175" y="233"/>
                  </a:lnTo>
                  <a:lnTo>
                    <a:pt x="191" y="216"/>
                  </a:lnTo>
                  <a:lnTo>
                    <a:pt x="208" y="200"/>
                  </a:lnTo>
                  <a:lnTo>
                    <a:pt x="224" y="182"/>
                  </a:lnTo>
                  <a:lnTo>
                    <a:pt x="240" y="166"/>
                  </a:lnTo>
                  <a:lnTo>
                    <a:pt x="254" y="148"/>
                  </a:lnTo>
                  <a:lnTo>
                    <a:pt x="268" y="131"/>
                  </a:lnTo>
                  <a:lnTo>
                    <a:pt x="282" y="117"/>
                  </a:lnTo>
                  <a:lnTo>
                    <a:pt x="297" y="104"/>
                  </a:lnTo>
                  <a:lnTo>
                    <a:pt x="311" y="89"/>
                  </a:lnTo>
                  <a:lnTo>
                    <a:pt x="326" y="75"/>
                  </a:lnTo>
                  <a:lnTo>
                    <a:pt x="339" y="59"/>
                  </a:lnTo>
                  <a:lnTo>
                    <a:pt x="354" y="45"/>
                  </a:lnTo>
                  <a:lnTo>
                    <a:pt x="368" y="30"/>
                  </a:lnTo>
                  <a:lnTo>
                    <a:pt x="383" y="16"/>
                  </a:lnTo>
                  <a:lnTo>
                    <a:pt x="385" y="19"/>
                  </a:lnTo>
                  <a:lnTo>
                    <a:pt x="403" y="0"/>
                  </a:lnTo>
                  <a:lnTo>
                    <a:pt x="403" y="10"/>
                  </a:lnTo>
                  <a:close/>
                </a:path>
              </a:pathLst>
            </a:custGeom>
            <a:solidFill>
              <a:srgbClr val="000000"/>
            </a:solidFill>
            <a:ln w="9525">
              <a:noFill/>
              <a:round/>
              <a:headEnd/>
              <a:tailEnd/>
            </a:ln>
          </p:spPr>
          <p:txBody>
            <a:bodyPr/>
            <a:lstStyle/>
            <a:p>
              <a:endParaRPr lang="en-US" dirty="0"/>
            </a:p>
          </p:txBody>
        </p:sp>
        <p:sp>
          <p:nvSpPr>
            <p:cNvPr id="20" name="Freeform 22"/>
            <p:cNvSpPr>
              <a:spLocks/>
            </p:cNvSpPr>
            <p:nvPr/>
          </p:nvSpPr>
          <p:spPr bwMode="auto">
            <a:xfrm>
              <a:off x="3137" y="1545"/>
              <a:ext cx="221" cy="232"/>
            </a:xfrm>
            <a:custGeom>
              <a:avLst/>
              <a:gdLst>
                <a:gd name="T0" fmla="*/ 221 w 221"/>
                <a:gd name="T1" fmla="*/ 0 h 232"/>
                <a:gd name="T2" fmla="*/ 208 w 221"/>
                <a:gd name="T3" fmla="*/ 15 h 232"/>
                <a:gd name="T4" fmla="*/ 196 w 221"/>
                <a:gd name="T5" fmla="*/ 29 h 232"/>
                <a:gd name="T6" fmla="*/ 182 w 221"/>
                <a:gd name="T7" fmla="*/ 44 h 232"/>
                <a:gd name="T8" fmla="*/ 169 w 221"/>
                <a:gd name="T9" fmla="*/ 58 h 232"/>
                <a:gd name="T10" fmla="*/ 156 w 221"/>
                <a:gd name="T11" fmla="*/ 74 h 232"/>
                <a:gd name="T12" fmla="*/ 142 w 221"/>
                <a:gd name="T13" fmla="*/ 88 h 232"/>
                <a:gd name="T14" fmla="*/ 129 w 221"/>
                <a:gd name="T15" fmla="*/ 103 h 232"/>
                <a:gd name="T16" fmla="*/ 115 w 221"/>
                <a:gd name="T17" fmla="*/ 118 h 232"/>
                <a:gd name="T18" fmla="*/ 102 w 221"/>
                <a:gd name="T19" fmla="*/ 133 h 232"/>
                <a:gd name="T20" fmla="*/ 88 w 221"/>
                <a:gd name="T21" fmla="*/ 147 h 232"/>
                <a:gd name="T22" fmla="*/ 74 w 221"/>
                <a:gd name="T23" fmla="*/ 163 h 232"/>
                <a:gd name="T24" fmla="*/ 60 w 221"/>
                <a:gd name="T25" fmla="*/ 177 h 232"/>
                <a:gd name="T26" fmla="*/ 47 w 221"/>
                <a:gd name="T27" fmla="*/ 191 h 232"/>
                <a:gd name="T28" fmla="*/ 34 w 221"/>
                <a:gd name="T29" fmla="*/ 205 h 232"/>
                <a:gd name="T30" fmla="*/ 20 w 221"/>
                <a:gd name="T31" fmla="*/ 218 h 232"/>
                <a:gd name="T32" fmla="*/ 7 w 221"/>
                <a:gd name="T33" fmla="*/ 232 h 232"/>
                <a:gd name="T34" fmla="*/ 0 w 221"/>
                <a:gd name="T35" fmla="*/ 232 h 232"/>
                <a:gd name="T36" fmla="*/ 0 w 221"/>
                <a:gd name="T37" fmla="*/ 223 h 232"/>
                <a:gd name="T38" fmla="*/ 11 w 221"/>
                <a:gd name="T39" fmla="*/ 211 h 232"/>
                <a:gd name="T40" fmla="*/ 22 w 221"/>
                <a:gd name="T41" fmla="*/ 200 h 232"/>
                <a:gd name="T42" fmla="*/ 34 w 221"/>
                <a:gd name="T43" fmla="*/ 189 h 232"/>
                <a:gd name="T44" fmla="*/ 44 w 221"/>
                <a:gd name="T45" fmla="*/ 177 h 232"/>
                <a:gd name="T46" fmla="*/ 55 w 221"/>
                <a:gd name="T47" fmla="*/ 166 h 232"/>
                <a:gd name="T48" fmla="*/ 66 w 221"/>
                <a:gd name="T49" fmla="*/ 154 h 232"/>
                <a:gd name="T50" fmla="*/ 76 w 221"/>
                <a:gd name="T51" fmla="*/ 142 h 232"/>
                <a:gd name="T52" fmla="*/ 86 w 221"/>
                <a:gd name="T53" fmla="*/ 131 h 232"/>
                <a:gd name="T54" fmla="*/ 97 w 221"/>
                <a:gd name="T55" fmla="*/ 118 h 232"/>
                <a:gd name="T56" fmla="*/ 107 w 221"/>
                <a:gd name="T57" fmla="*/ 107 h 232"/>
                <a:gd name="T58" fmla="*/ 117 w 221"/>
                <a:gd name="T59" fmla="*/ 94 h 232"/>
                <a:gd name="T60" fmla="*/ 128 w 221"/>
                <a:gd name="T61" fmla="*/ 82 h 232"/>
                <a:gd name="T62" fmla="*/ 137 w 221"/>
                <a:gd name="T63" fmla="*/ 70 h 232"/>
                <a:gd name="T64" fmla="*/ 147 w 221"/>
                <a:gd name="T65" fmla="*/ 58 h 232"/>
                <a:gd name="T66" fmla="*/ 158 w 221"/>
                <a:gd name="T67" fmla="*/ 46 h 232"/>
                <a:gd name="T68" fmla="*/ 168 w 221"/>
                <a:gd name="T69" fmla="*/ 34 h 232"/>
                <a:gd name="T70" fmla="*/ 176 w 221"/>
                <a:gd name="T71" fmla="*/ 33 h 232"/>
                <a:gd name="T72" fmla="*/ 182 w 221"/>
                <a:gd name="T73" fmla="*/ 28 h 232"/>
                <a:gd name="T74" fmla="*/ 189 w 221"/>
                <a:gd name="T75" fmla="*/ 23 h 232"/>
                <a:gd name="T76" fmla="*/ 195 w 221"/>
                <a:gd name="T77" fmla="*/ 17 h 232"/>
                <a:gd name="T78" fmla="*/ 200 w 221"/>
                <a:gd name="T79" fmla="*/ 12 h 232"/>
                <a:gd name="T80" fmla="*/ 206 w 221"/>
                <a:gd name="T81" fmla="*/ 6 h 232"/>
                <a:gd name="T82" fmla="*/ 213 w 221"/>
                <a:gd name="T83" fmla="*/ 3 h 232"/>
                <a:gd name="T84" fmla="*/ 221 w 221"/>
                <a:gd name="T85" fmla="*/ 0 h 2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1"/>
                <a:gd name="T130" fmla="*/ 0 h 232"/>
                <a:gd name="T131" fmla="*/ 221 w 221"/>
                <a:gd name="T132" fmla="*/ 232 h 2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1" h="232">
                  <a:moveTo>
                    <a:pt x="221" y="0"/>
                  </a:moveTo>
                  <a:lnTo>
                    <a:pt x="208" y="15"/>
                  </a:lnTo>
                  <a:lnTo>
                    <a:pt x="196" y="29"/>
                  </a:lnTo>
                  <a:lnTo>
                    <a:pt x="182" y="44"/>
                  </a:lnTo>
                  <a:lnTo>
                    <a:pt x="169" y="58"/>
                  </a:lnTo>
                  <a:lnTo>
                    <a:pt x="156" y="74"/>
                  </a:lnTo>
                  <a:lnTo>
                    <a:pt x="142" y="88"/>
                  </a:lnTo>
                  <a:lnTo>
                    <a:pt x="129" y="103"/>
                  </a:lnTo>
                  <a:lnTo>
                    <a:pt x="115" y="118"/>
                  </a:lnTo>
                  <a:lnTo>
                    <a:pt x="102" y="133"/>
                  </a:lnTo>
                  <a:lnTo>
                    <a:pt x="88" y="147"/>
                  </a:lnTo>
                  <a:lnTo>
                    <a:pt x="74" y="163"/>
                  </a:lnTo>
                  <a:lnTo>
                    <a:pt x="60" y="177"/>
                  </a:lnTo>
                  <a:lnTo>
                    <a:pt x="47" y="191"/>
                  </a:lnTo>
                  <a:lnTo>
                    <a:pt x="34" y="205"/>
                  </a:lnTo>
                  <a:lnTo>
                    <a:pt x="20" y="218"/>
                  </a:lnTo>
                  <a:lnTo>
                    <a:pt x="7" y="232"/>
                  </a:lnTo>
                  <a:lnTo>
                    <a:pt x="0" y="232"/>
                  </a:lnTo>
                  <a:lnTo>
                    <a:pt x="0" y="223"/>
                  </a:lnTo>
                  <a:lnTo>
                    <a:pt x="11" y="211"/>
                  </a:lnTo>
                  <a:lnTo>
                    <a:pt x="22" y="200"/>
                  </a:lnTo>
                  <a:lnTo>
                    <a:pt x="34" y="189"/>
                  </a:lnTo>
                  <a:lnTo>
                    <a:pt x="44" y="177"/>
                  </a:lnTo>
                  <a:lnTo>
                    <a:pt x="55" y="166"/>
                  </a:lnTo>
                  <a:lnTo>
                    <a:pt x="66" y="154"/>
                  </a:lnTo>
                  <a:lnTo>
                    <a:pt x="76" y="142"/>
                  </a:lnTo>
                  <a:lnTo>
                    <a:pt x="86" y="131"/>
                  </a:lnTo>
                  <a:lnTo>
                    <a:pt x="97" y="118"/>
                  </a:lnTo>
                  <a:lnTo>
                    <a:pt x="107" y="107"/>
                  </a:lnTo>
                  <a:lnTo>
                    <a:pt x="117" y="94"/>
                  </a:lnTo>
                  <a:lnTo>
                    <a:pt x="128" y="82"/>
                  </a:lnTo>
                  <a:lnTo>
                    <a:pt x="137" y="70"/>
                  </a:lnTo>
                  <a:lnTo>
                    <a:pt x="147" y="58"/>
                  </a:lnTo>
                  <a:lnTo>
                    <a:pt x="158" y="46"/>
                  </a:lnTo>
                  <a:lnTo>
                    <a:pt x="168" y="34"/>
                  </a:lnTo>
                  <a:lnTo>
                    <a:pt x="176" y="33"/>
                  </a:lnTo>
                  <a:lnTo>
                    <a:pt x="182" y="28"/>
                  </a:lnTo>
                  <a:lnTo>
                    <a:pt x="189" y="23"/>
                  </a:lnTo>
                  <a:lnTo>
                    <a:pt x="195" y="17"/>
                  </a:lnTo>
                  <a:lnTo>
                    <a:pt x="200" y="12"/>
                  </a:lnTo>
                  <a:lnTo>
                    <a:pt x="206" y="6"/>
                  </a:lnTo>
                  <a:lnTo>
                    <a:pt x="213" y="3"/>
                  </a:lnTo>
                  <a:lnTo>
                    <a:pt x="221" y="0"/>
                  </a:lnTo>
                  <a:close/>
                </a:path>
              </a:pathLst>
            </a:custGeom>
            <a:solidFill>
              <a:srgbClr val="000000"/>
            </a:solidFill>
            <a:ln w="9525">
              <a:noFill/>
              <a:round/>
              <a:headEnd/>
              <a:tailEnd/>
            </a:ln>
          </p:spPr>
          <p:txBody>
            <a:bodyPr/>
            <a:lstStyle/>
            <a:p>
              <a:endParaRPr lang="en-US" dirty="0"/>
            </a:p>
          </p:txBody>
        </p:sp>
        <p:sp>
          <p:nvSpPr>
            <p:cNvPr id="21" name="Freeform 23"/>
            <p:cNvSpPr>
              <a:spLocks/>
            </p:cNvSpPr>
            <p:nvPr/>
          </p:nvSpPr>
          <p:spPr bwMode="auto">
            <a:xfrm>
              <a:off x="3199" y="1564"/>
              <a:ext cx="225" cy="242"/>
            </a:xfrm>
            <a:custGeom>
              <a:avLst/>
              <a:gdLst>
                <a:gd name="T0" fmla="*/ 225 w 225"/>
                <a:gd name="T1" fmla="*/ 0 h 242"/>
                <a:gd name="T2" fmla="*/ 219 w 225"/>
                <a:gd name="T3" fmla="*/ 10 h 242"/>
                <a:gd name="T4" fmla="*/ 211 w 225"/>
                <a:gd name="T5" fmla="*/ 20 h 242"/>
                <a:gd name="T6" fmla="*/ 203 w 225"/>
                <a:gd name="T7" fmla="*/ 29 h 242"/>
                <a:gd name="T8" fmla="*/ 195 w 225"/>
                <a:gd name="T9" fmla="*/ 38 h 242"/>
                <a:gd name="T10" fmla="*/ 186 w 225"/>
                <a:gd name="T11" fmla="*/ 47 h 242"/>
                <a:gd name="T12" fmla="*/ 177 w 225"/>
                <a:gd name="T13" fmla="*/ 56 h 242"/>
                <a:gd name="T14" fmla="*/ 169 w 225"/>
                <a:gd name="T15" fmla="*/ 65 h 242"/>
                <a:gd name="T16" fmla="*/ 161 w 225"/>
                <a:gd name="T17" fmla="*/ 74 h 242"/>
                <a:gd name="T18" fmla="*/ 164 w 225"/>
                <a:gd name="T19" fmla="*/ 75 h 242"/>
                <a:gd name="T20" fmla="*/ 144 w 225"/>
                <a:gd name="T21" fmla="*/ 96 h 242"/>
                <a:gd name="T22" fmla="*/ 124 w 225"/>
                <a:gd name="T23" fmla="*/ 118 h 242"/>
                <a:gd name="T24" fmla="*/ 103 w 225"/>
                <a:gd name="T25" fmla="*/ 139 h 242"/>
                <a:gd name="T26" fmla="*/ 81 w 225"/>
                <a:gd name="T27" fmla="*/ 160 h 242"/>
                <a:gd name="T28" fmla="*/ 60 w 225"/>
                <a:gd name="T29" fmla="*/ 181 h 242"/>
                <a:gd name="T30" fmla="*/ 40 w 225"/>
                <a:gd name="T31" fmla="*/ 202 h 242"/>
                <a:gd name="T32" fmla="*/ 20 w 225"/>
                <a:gd name="T33" fmla="*/ 222 h 242"/>
                <a:gd name="T34" fmla="*/ 2 w 225"/>
                <a:gd name="T35" fmla="*/ 242 h 242"/>
                <a:gd name="T36" fmla="*/ 0 w 225"/>
                <a:gd name="T37" fmla="*/ 240 h 242"/>
                <a:gd name="T38" fmla="*/ 0 w 225"/>
                <a:gd name="T39" fmla="*/ 237 h 242"/>
                <a:gd name="T40" fmla="*/ 0 w 225"/>
                <a:gd name="T41" fmla="*/ 234 h 242"/>
                <a:gd name="T42" fmla="*/ 0 w 225"/>
                <a:gd name="T43" fmla="*/ 230 h 242"/>
                <a:gd name="T44" fmla="*/ 17 w 225"/>
                <a:gd name="T45" fmla="*/ 211 h 242"/>
                <a:gd name="T46" fmla="*/ 34 w 225"/>
                <a:gd name="T47" fmla="*/ 191 h 242"/>
                <a:gd name="T48" fmla="*/ 50 w 225"/>
                <a:gd name="T49" fmla="*/ 172 h 242"/>
                <a:gd name="T50" fmla="*/ 68 w 225"/>
                <a:gd name="T51" fmla="*/ 153 h 242"/>
                <a:gd name="T52" fmla="*/ 84 w 225"/>
                <a:gd name="T53" fmla="*/ 134 h 242"/>
                <a:gd name="T54" fmla="*/ 102 w 225"/>
                <a:gd name="T55" fmla="*/ 117 h 242"/>
                <a:gd name="T56" fmla="*/ 120 w 225"/>
                <a:gd name="T57" fmla="*/ 99 h 242"/>
                <a:gd name="T58" fmla="*/ 139 w 225"/>
                <a:gd name="T59" fmla="*/ 83 h 242"/>
                <a:gd name="T60" fmla="*/ 148 w 225"/>
                <a:gd name="T61" fmla="*/ 66 h 242"/>
                <a:gd name="T62" fmla="*/ 159 w 225"/>
                <a:gd name="T63" fmla="*/ 59 h 242"/>
                <a:gd name="T64" fmla="*/ 168 w 225"/>
                <a:gd name="T65" fmla="*/ 51 h 242"/>
                <a:gd name="T66" fmla="*/ 177 w 225"/>
                <a:gd name="T67" fmla="*/ 42 h 242"/>
                <a:gd name="T68" fmla="*/ 187 w 225"/>
                <a:gd name="T69" fmla="*/ 33 h 242"/>
                <a:gd name="T70" fmla="*/ 196 w 225"/>
                <a:gd name="T71" fmla="*/ 24 h 242"/>
                <a:gd name="T72" fmla="*/ 205 w 225"/>
                <a:gd name="T73" fmla="*/ 15 h 242"/>
                <a:gd name="T74" fmla="*/ 214 w 225"/>
                <a:gd name="T75" fmla="*/ 6 h 242"/>
                <a:gd name="T76" fmla="*/ 225 w 225"/>
                <a:gd name="T77" fmla="*/ 0 h 24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25"/>
                <a:gd name="T118" fmla="*/ 0 h 242"/>
                <a:gd name="T119" fmla="*/ 225 w 225"/>
                <a:gd name="T120" fmla="*/ 242 h 24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25" h="242">
                  <a:moveTo>
                    <a:pt x="225" y="0"/>
                  </a:moveTo>
                  <a:lnTo>
                    <a:pt x="219" y="10"/>
                  </a:lnTo>
                  <a:lnTo>
                    <a:pt x="211" y="20"/>
                  </a:lnTo>
                  <a:lnTo>
                    <a:pt x="203" y="29"/>
                  </a:lnTo>
                  <a:lnTo>
                    <a:pt x="195" y="38"/>
                  </a:lnTo>
                  <a:lnTo>
                    <a:pt x="186" y="47"/>
                  </a:lnTo>
                  <a:lnTo>
                    <a:pt x="177" y="56"/>
                  </a:lnTo>
                  <a:lnTo>
                    <a:pt x="169" y="65"/>
                  </a:lnTo>
                  <a:lnTo>
                    <a:pt x="161" y="74"/>
                  </a:lnTo>
                  <a:lnTo>
                    <a:pt x="164" y="75"/>
                  </a:lnTo>
                  <a:lnTo>
                    <a:pt x="144" y="96"/>
                  </a:lnTo>
                  <a:lnTo>
                    <a:pt x="124" y="118"/>
                  </a:lnTo>
                  <a:lnTo>
                    <a:pt x="103" y="139"/>
                  </a:lnTo>
                  <a:lnTo>
                    <a:pt x="81" y="160"/>
                  </a:lnTo>
                  <a:lnTo>
                    <a:pt x="60" y="181"/>
                  </a:lnTo>
                  <a:lnTo>
                    <a:pt x="40" y="202"/>
                  </a:lnTo>
                  <a:lnTo>
                    <a:pt x="20" y="222"/>
                  </a:lnTo>
                  <a:lnTo>
                    <a:pt x="2" y="242"/>
                  </a:lnTo>
                  <a:lnTo>
                    <a:pt x="0" y="240"/>
                  </a:lnTo>
                  <a:lnTo>
                    <a:pt x="0" y="237"/>
                  </a:lnTo>
                  <a:lnTo>
                    <a:pt x="0" y="234"/>
                  </a:lnTo>
                  <a:lnTo>
                    <a:pt x="0" y="230"/>
                  </a:lnTo>
                  <a:lnTo>
                    <a:pt x="17" y="211"/>
                  </a:lnTo>
                  <a:lnTo>
                    <a:pt x="34" y="191"/>
                  </a:lnTo>
                  <a:lnTo>
                    <a:pt x="50" y="172"/>
                  </a:lnTo>
                  <a:lnTo>
                    <a:pt x="68" y="153"/>
                  </a:lnTo>
                  <a:lnTo>
                    <a:pt x="84" y="134"/>
                  </a:lnTo>
                  <a:lnTo>
                    <a:pt x="102" y="117"/>
                  </a:lnTo>
                  <a:lnTo>
                    <a:pt x="120" y="99"/>
                  </a:lnTo>
                  <a:lnTo>
                    <a:pt x="139" y="83"/>
                  </a:lnTo>
                  <a:lnTo>
                    <a:pt x="148" y="66"/>
                  </a:lnTo>
                  <a:lnTo>
                    <a:pt x="159" y="59"/>
                  </a:lnTo>
                  <a:lnTo>
                    <a:pt x="168" y="51"/>
                  </a:lnTo>
                  <a:lnTo>
                    <a:pt x="177" y="42"/>
                  </a:lnTo>
                  <a:lnTo>
                    <a:pt x="187" y="33"/>
                  </a:lnTo>
                  <a:lnTo>
                    <a:pt x="196" y="24"/>
                  </a:lnTo>
                  <a:lnTo>
                    <a:pt x="205" y="15"/>
                  </a:lnTo>
                  <a:lnTo>
                    <a:pt x="214" y="6"/>
                  </a:lnTo>
                  <a:lnTo>
                    <a:pt x="225" y="0"/>
                  </a:lnTo>
                  <a:close/>
                </a:path>
              </a:pathLst>
            </a:custGeom>
            <a:solidFill>
              <a:srgbClr val="000000"/>
            </a:solidFill>
            <a:ln w="9525">
              <a:noFill/>
              <a:round/>
              <a:headEnd/>
              <a:tailEnd/>
            </a:ln>
          </p:spPr>
          <p:txBody>
            <a:bodyPr/>
            <a:lstStyle/>
            <a:p>
              <a:endParaRPr lang="en-US" dirty="0"/>
            </a:p>
          </p:txBody>
        </p:sp>
        <p:sp>
          <p:nvSpPr>
            <p:cNvPr id="22" name="Freeform 24"/>
            <p:cNvSpPr>
              <a:spLocks/>
            </p:cNvSpPr>
            <p:nvPr/>
          </p:nvSpPr>
          <p:spPr bwMode="auto">
            <a:xfrm>
              <a:off x="3092" y="1571"/>
              <a:ext cx="155" cy="169"/>
            </a:xfrm>
            <a:custGeom>
              <a:avLst/>
              <a:gdLst>
                <a:gd name="T0" fmla="*/ 155 w 155"/>
                <a:gd name="T1" fmla="*/ 8 h 169"/>
                <a:gd name="T2" fmla="*/ 138 w 155"/>
                <a:gd name="T3" fmla="*/ 29 h 169"/>
                <a:gd name="T4" fmla="*/ 119 w 155"/>
                <a:gd name="T5" fmla="*/ 51 h 169"/>
                <a:gd name="T6" fmla="*/ 100 w 155"/>
                <a:gd name="T7" fmla="*/ 72 h 169"/>
                <a:gd name="T8" fmla="*/ 81 w 155"/>
                <a:gd name="T9" fmla="*/ 93 h 169"/>
                <a:gd name="T10" fmla="*/ 62 w 155"/>
                <a:gd name="T11" fmla="*/ 114 h 169"/>
                <a:gd name="T12" fmla="*/ 42 w 155"/>
                <a:gd name="T13" fmla="*/ 134 h 169"/>
                <a:gd name="T14" fmla="*/ 22 w 155"/>
                <a:gd name="T15" fmla="*/ 151 h 169"/>
                <a:gd name="T16" fmla="*/ 2 w 155"/>
                <a:gd name="T17" fmla="*/ 169 h 169"/>
                <a:gd name="T18" fmla="*/ 1 w 155"/>
                <a:gd name="T19" fmla="*/ 167 h 169"/>
                <a:gd name="T20" fmla="*/ 0 w 155"/>
                <a:gd name="T21" fmla="*/ 165 h 169"/>
                <a:gd name="T22" fmla="*/ 1 w 155"/>
                <a:gd name="T23" fmla="*/ 161 h 169"/>
                <a:gd name="T24" fmla="*/ 1 w 155"/>
                <a:gd name="T25" fmla="*/ 159 h 169"/>
                <a:gd name="T26" fmla="*/ 149 w 155"/>
                <a:gd name="T27" fmla="*/ 0 h 169"/>
                <a:gd name="T28" fmla="*/ 155 w 155"/>
                <a:gd name="T29" fmla="*/ 0 h 169"/>
                <a:gd name="T30" fmla="*/ 155 w 155"/>
                <a:gd name="T31" fmla="*/ 8 h 1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5"/>
                <a:gd name="T49" fmla="*/ 0 h 169"/>
                <a:gd name="T50" fmla="*/ 155 w 155"/>
                <a:gd name="T51" fmla="*/ 169 h 1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5" h="169">
                  <a:moveTo>
                    <a:pt x="155" y="8"/>
                  </a:moveTo>
                  <a:lnTo>
                    <a:pt x="138" y="29"/>
                  </a:lnTo>
                  <a:lnTo>
                    <a:pt x="119" y="51"/>
                  </a:lnTo>
                  <a:lnTo>
                    <a:pt x="100" y="72"/>
                  </a:lnTo>
                  <a:lnTo>
                    <a:pt x="81" y="93"/>
                  </a:lnTo>
                  <a:lnTo>
                    <a:pt x="62" y="114"/>
                  </a:lnTo>
                  <a:lnTo>
                    <a:pt x="42" y="134"/>
                  </a:lnTo>
                  <a:lnTo>
                    <a:pt x="22" y="151"/>
                  </a:lnTo>
                  <a:lnTo>
                    <a:pt x="2" y="169"/>
                  </a:lnTo>
                  <a:lnTo>
                    <a:pt x="1" y="167"/>
                  </a:lnTo>
                  <a:lnTo>
                    <a:pt x="0" y="165"/>
                  </a:lnTo>
                  <a:lnTo>
                    <a:pt x="1" y="161"/>
                  </a:lnTo>
                  <a:lnTo>
                    <a:pt x="1" y="159"/>
                  </a:lnTo>
                  <a:lnTo>
                    <a:pt x="149" y="0"/>
                  </a:lnTo>
                  <a:lnTo>
                    <a:pt x="155" y="0"/>
                  </a:lnTo>
                  <a:lnTo>
                    <a:pt x="155" y="8"/>
                  </a:lnTo>
                  <a:close/>
                </a:path>
              </a:pathLst>
            </a:custGeom>
            <a:solidFill>
              <a:srgbClr val="000000"/>
            </a:solidFill>
            <a:ln w="9525">
              <a:noFill/>
              <a:round/>
              <a:headEnd/>
              <a:tailEnd/>
            </a:ln>
          </p:spPr>
          <p:txBody>
            <a:bodyPr/>
            <a:lstStyle/>
            <a:p>
              <a:endParaRPr lang="en-US" dirty="0"/>
            </a:p>
          </p:txBody>
        </p:sp>
        <p:sp>
          <p:nvSpPr>
            <p:cNvPr id="23" name="Freeform 25"/>
            <p:cNvSpPr>
              <a:spLocks/>
            </p:cNvSpPr>
            <p:nvPr/>
          </p:nvSpPr>
          <p:spPr bwMode="auto">
            <a:xfrm>
              <a:off x="2138" y="1580"/>
              <a:ext cx="295" cy="307"/>
            </a:xfrm>
            <a:custGeom>
              <a:avLst/>
              <a:gdLst>
                <a:gd name="T0" fmla="*/ 182 w 295"/>
                <a:gd name="T1" fmla="*/ 125 h 307"/>
                <a:gd name="T2" fmla="*/ 21 w 295"/>
                <a:gd name="T3" fmla="*/ 296 h 307"/>
                <a:gd name="T4" fmla="*/ 18 w 295"/>
                <a:gd name="T5" fmla="*/ 294 h 307"/>
                <a:gd name="T6" fmla="*/ 14 w 295"/>
                <a:gd name="T7" fmla="*/ 298 h 307"/>
                <a:gd name="T8" fmla="*/ 11 w 295"/>
                <a:gd name="T9" fmla="*/ 302 h 307"/>
                <a:gd name="T10" fmla="*/ 6 w 295"/>
                <a:gd name="T11" fmla="*/ 306 h 307"/>
                <a:gd name="T12" fmla="*/ 0 w 295"/>
                <a:gd name="T13" fmla="*/ 307 h 307"/>
                <a:gd name="T14" fmla="*/ 0 w 295"/>
                <a:gd name="T15" fmla="*/ 298 h 307"/>
                <a:gd name="T16" fmla="*/ 13 w 295"/>
                <a:gd name="T17" fmla="*/ 285 h 307"/>
                <a:gd name="T18" fmla="*/ 25 w 295"/>
                <a:gd name="T19" fmla="*/ 271 h 307"/>
                <a:gd name="T20" fmla="*/ 38 w 295"/>
                <a:gd name="T21" fmla="*/ 259 h 307"/>
                <a:gd name="T22" fmla="*/ 50 w 295"/>
                <a:gd name="T23" fmla="*/ 245 h 307"/>
                <a:gd name="T24" fmla="*/ 62 w 295"/>
                <a:gd name="T25" fmla="*/ 232 h 307"/>
                <a:gd name="T26" fmla="*/ 76 w 295"/>
                <a:gd name="T27" fmla="*/ 220 h 307"/>
                <a:gd name="T28" fmla="*/ 88 w 295"/>
                <a:gd name="T29" fmla="*/ 206 h 307"/>
                <a:gd name="T30" fmla="*/ 101 w 295"/>
                <a:gd name="T31" fmla="*/ 194 h 307"/>
                <a:gd name="T32" fmla="*/ 114 w 295"/>
                <a:gd name="T33" fmla="*/ 180 h 307"/>
                <a:gd name="T34" fmla="*/ 126 w 295"/>
                <a:gd name="T35" fmla="*/ 167 h 307"/>
                <a:gd name="T36" fmla="*/ 139 w 295"/>
                <a:gd name="T37" fmla="*/ 155 h 307"/>
                <a:gd name="T38" fmla="*/ 151 w 295"/>
                <a:gd name="T39" fmla="*/ 141 h 307"/>
                <a:gd name="T40" fmla="*/ 164 w 295"/>
                <a:gd name="T41" fmla="*/ 128 h 307"/>
                <a:gd name="T42" fmla="*/ 176 w 295"/>
                <a:gd name="T43" fmla="*/ 114 h 307"/>
                <a:gd name="T44" fmla="*/ 187 w 295"/>
                <a:gd name="T45" fmla="*/ 100 h 307"/>
                <a:gd name="T46" fmla="*/ 200 w 295"/>
                <a:gd name="T47" fmla="*/ 86 h 307"/>
                <a:gd name="T48" fmla="*/ 212 w 295"/>
                <a:gd name="T49" fmla="*/ 79 h 307"/>
                <a:gd name="T50" fmla="*/ 225 w 295"/>
                <a:gd name="T51" fmla="*/ 70 h 307"/>
                <a:gd name="T52" fmla="*/ 236 w 295"/>
                <a:gd name="T53" fmla="*/ 59 h 307"/>
                <a:gd name="T54" fmla="*/ 247 w 295"/>
                <a:gd name="T55" fmla="*/ 47 h 307"/>
                <a:gd name="T56" fmla="*/ 259 w 295"/>
                <a:gd name="T57" fmla="*/ 35 h 307"/>
                <a:gd name="T58" fmla="*/ 270 w 295"/>
                <a:gd name="T59" fmla="*/ 22 h 307"/>
                <a:gd name="T60" fmla="*/ 282 w 295"/>
                <a:gd name="T61" fmla="*/ 10 h 307"/>
                <a:gd name="T62" fmla="*/ 295 w 295"/>
                <a:gd name="T63" fmla="*/ 0 h 307"/>
                <a:gd name="T64" fmla="*/ 281 w 295"/>
                <a:gd name="T65" fmla="*/ 16 h 307"/>
                <a:gd name="T66" fmla="*/ 269 w 295"/>
                <a:gd name="T67" fmla="*/ 34 h 307"/>
                <a:gd name="T68" fmla="*/ 257 w 295"/>
                <a:gd name="T69" fmla="*/ 51 h 307"/>
                <a:gd name="T70" fmla="*/ 244 w 295"/>
                <a:gd name="T71" fmla="*/ 68 h 307"/>
                <a:gd name="T72" fmla="*/ 231 w 295"/>
                <a:gd name="T73" fmla="*/ 85 h 307"/>
                <a:gd name="T74" fmla="*/ 216 w 295"/>
                <a:gd name="T75" fmla="*/ 100 h 307"/>
                <a:gd name="T76" fmla="*/ 201 w 295"/>
                <a:gd name="T77" fmla="*/ 113 h 307"/>
                <a:gd name="T78" fmla="*/ 182 w 295"/>
                <a:gd name="T79" fmla="*/ 125 h 30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95"/>
                <a:gd name="T121" fmla="*/ 0 h 307"/>
                <a:gd name="T122" fmla="*/ 295 w 295"/>
                <a:gd name="T123" fmla="*/ 307 h 30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95" h="307">
                  <a:moveTo>
                    <a:pt x="182" y="125"/>
                  </a:moveTo>
                  <a:lnTo>
                    <a:pt x="21" y="296"/>
                  </a:lnTo>
                  <a:lnTo>
                    <a:pt x="18" y="294"/>
                  </a:lnTo>
                  <a:lnTo>
                    <a:pt x="14" y="298"/>
                  </a:lnTo>
                  <a:lnTo>
                    <a:pt x="11" y="302"/>
                  </a:lnTo>
                  <a:lnTo>
                    <a:pt x="6" y="306"/>
                  </a:lnTo>
                  <a:lnTo>
                    <a:pt x="0" y="307"/>
                  </a:lnTo>
                  <a:lnTo>
                    <a:pt x="0" y="298"/>
                  </a:lnTo>
                  <a:lnTo>
                    <a:pt x="13" y="285"/>
                  </a:lnTo>
                  <a:lnTo>
                    <a:pt x="25" y="271"/>
                  </a:lnTo>
                  <a:lnTo>
                    <a:pt x="38" y="259"/>
                  </a:lnTo>
                  <a:lnTo>
                    <a:pt x="50" y="245"/>
                  </a:lnTo>
                  <a:lnTo>
                    <a:pt x="62" y="232"/>
                  </a:lnTo>
                  <a:lnTo>
                    <a:pt x="76" y="220"/>
                  </a:lnTo>
                  <a:lnTo>
                    <a:pt x="88" y="206"/>
                  </a:lnTo>
                  <a:lnTo>
                    <a:pt x="101" y="194"/>
                  </a:lnTo>
                  <a:lnTo>
                    <a:pt x="114" y="180"/>
                  </a:lnTo>
                  <a:lnTo>
                    <a:pt x="126" y="167"/>
                  </a:lnTo>
                  <a:lnTo>
                    <a:pt x="139" y="155"/>
                  </a:lnTo>
                  <a:lnTo>
                    <a:pt x="151" y="141"/>
                  </a:lnTo>
                  <a:lnTo>
                    <a:pt x="164" y="128"/>
                  </a:lnTo>
                  <a:lnTo>
                    <a:pt x="176" y="114"/>
                  </a:lnTo>
                  <a:lnTo>
                    <a:pt x="187" y="100"/>
                  </a:lnTo>
                  <a:lnTo>
                    <a:pt x="200" y="86"/>
                  </a:lnTo>
                  <a:lnTo>
                    <a:pt x="212" y="79"/>
                  </a:lnTo>
                  <a:lnTo>
                    <a:pt x="225" y="70"/>
                  </a:lnTo>
                  <a:lnTo>
                    <a:pt x="236" y="59"/>
                  </a:lnTo>
                  <a:lnTo>
                    <a:pt x="247" y="47"/>
                  </a:lnTo>
                  <a:lnTo>
                    <a:pt x="259" y="35"/>
                  </a:lnTo>
                  <a:lnTo>
                    <a:pt x="270" y="22"/>
                  </a:lnTo>
                  <a:lnTo>
                    <a:pt x="282" y="10"/>
                  </a:lnTo>
                  <a:lnTo>
                    <a:pt x="295" y="0"/>
                  </a:lnTo>
                  <a:lnTo>
                    <a:pt x="281" y="16"/>
                  </a:lnTo>
                  <a:lnTo>
                    <a:pt x="269" y="34"/>
                  </a:lnTo>
                  <a:lnTo>
                    <a:pt x="257" y="51"/>
                  </a:lnTo>
                  <a:lnTo>
                    <a:pt x="244" y="68"/>
                  </a:lnTo>
                  <a:lnTo>
                    <a:pt x="231" y="85"/>
                  </a:lnTo>
                  <a:lnTo>
                    <a:pt x="216" y="100"/>
                  </a:lnTo>
                  <a:lnTo>
                    <a:pt x="201" y="113"/>
                  </a:lnTo>
                  <a:lnTo>
                    <a:pt x="182" y="125"/>
                  </a:lnTo>
                  <a:close/>
                </a:path>
              </a:pathLst>
            </a:custGeom>
            <a:solidFill>
              <a:srgbClr val="000000"/>
            </a:solidFill>
            <a:ln w="9525">
              <a:noFill/>
              <a:round/>
              <a:headEnd/>
              <a:tailEnd/>
            </a:ln>
          </p:spPr>
          <p:txBody>
            <a:bodyPr/>
            <a:lstStyle/>
            <a:p>
              <a:endParaRPr lang="en-US" dirty="0"/>
            </a:p>
          </p:txBody>
        </p:sp>
        <p:sp>
          <p:nvSpPr>
            <p:cNvPr id="24" name="Freeform 26"/>
            <p:cNvSpPr>
              <a:spLocks/>
            </p:cNvSpPr>
            <p:nvPr/>
          </p:nvSpPr>
          <p:spPr bwMode="auto">
            <a:xfrm>
              <a:off x="3245" y="1624"/>
              <a:ext cx="204" cy="213"/>
            </a:xfrm>
            <a:custGeom>
              <a:avLst/>
              <a:gdLst>
                <a:gd name="T0" fmla="*/ 204 w 204"/>
                <a:gd name="T1" fmla="*/ 0 h 213"/>
                <a:gd name="T2" fmla="*/ 190 w 204"/>
                <a:gd name="T3" fmla="*/ 20 h 213"/>
                <a:gd name="T4" fmla="*/ 176 w 204"/>
                <a:gd name="T5" fmla="*/ 38 h 213"/>
                <a:gd name="T6" fmla="*/ 160 w 204"/>
                <a:gd name="T7" fmla="*/ 56 h 213"/>
                <a:gd name="T8" fmla="*/ 144 w 204"/>
                <a:gd name="T9" fmla="*/ 71 h 213"/>
                <a:gd name="T10" fmla="*/ 127 w 204"/>
                <a:gd name="T11" fmla="*/ 88 h 213"/>
                <a:gd name="T12" fmla="*/ 111 w 204"/>
                <a:gd name="T13" fmla="*/ 104 h 213"/>
                <a:gd name="T14" fmla="*/ 95 w 204"/>
                <a:gd name="T15" fmla="*/ 121 h 213"/>
                <a:gd name="T16" fmla="*/ 80 w 204"/>
                <a:gd name="T17" fmla="*/ 139 h 213"/>
                <a:gd name="T18" fmla="*/ 69 w 204"/>
                <a:gd name="T19" fmla="*/ 148 h 213"/>
                <a:gd name="T20" fmla="*/ 59 w 204"/>
                <a:gd name="T21" fmla="*/ 156 h 213"/>
                <a:gd name="T22" fmla="*/ 50 w 204"/>
                <a:gd name="T23" fmla="*/ 164 h 213"/>
                <a:gd name="T24" fmla="*/ 41 w 204"/>
                <a:gd name="T25" fmla="*/ 175 h 213"/>
                <a:gd name="T26" fmla="*/ 33 w 204"/>
                <a:gd name="T27" fmla="*/ 184 h 213"/>
                <a:gd name="T28" fmla="*/ 25 w 204"/>
                <a:gd name="T29" fmla="*/ 193 h 213"/>
                <a:gd name="T30" fmla="*/ 16 w 204"/>
                <a:gd name="T31" fmla="*/ 204 h 213"/>
                <a:gd name="T32" fmla="*/ 7 w 204"/>
                <a:gd name="T33" fmla="*/ 213 h 213"/>
                <a:gd name="T34" fmla="*/ 0 w 204"/>
                <a:gd name="T35" fmla="*/ 210 h 213"/>
                <a:gd name="T36" fmla="*/ 11 w 204"/>
                <a:gd name="T37" fmla="*/ 196 h 213"/>
                <a:gd name="T38" fmla="*/ 23 w 204"/>
                <a:gd name="T39" fmla="*/ 183 h 213"/>
                <a:gd name="T40" fmla="*/ 35 w 204"/>
                <a:gd name="T41" fmla="*/ 169 h 213"/>
                <a:gd name="T42" fmla="*/ 48 w 204"/>
                <a:gd name="T43" fmla="*/ 156 h 213"/>
                <a:gd name="T44" fmla="*/ 59 w 204"/>
                <a:gd name="T45" fmla="*/ 143 h 213"/>
                <a:gd name="T46" fmla="*/ 71 w 204"/>
                <a:gd name="T47" fmla="*/ 129 h 213"/>
                <a:gd name="T48" fmla="*/ 84 w 204"/>
                <a:gd name="T49" fmla="*/ 115 h 213"/>
                <a:gd name="T50" fmla="*/ 97 w 204"/>
                <a:gd name="T51" fmla="*/ 101 h 213"/>
                <a:gd name="T52" fmla="*/ 110 w 204"/>
                <a:gd name="T53" fmla="*/ 88 h 213"/>
                <a:gd name="T54" fmla="*/ 123 w 204"/>
                <a:gd name="T55" fmla="*/ 74 h 213"/>
                <a:gd name="T56" fmla="*/ 135 w 204"/>
                <a:gd name="T57" fmla="*/ 61 h 213"/>
                <a:gd name="T58" fmla="*/ 149 w 204"/>
                <a:gd name="T59" fmla="*/ 49 h 213"/>
                <a:gd name="T60" fmla="*/ 162 w 204"/>
                <a:gd name="T61" fmla="*/ 36 h 213"/>
                <a:gd name="T62" fmla="*/ 176 w 204"/>
                <a:gd name="T63" fmla="*/ 24 h 213"/>
                <a:gd name="T64" fmla="*/ 190 w 204"/>
                <a:gd name="T65" fmla="*/ 11 h 213"/>
                <a:gd name="T66" fmla="*/ 204 w 204"/>
                <a:gd name="T67" fmla="*/ 0 h 2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4"/>
                <a:gd name="T103" fmla="*/ 0 h 213"/>
                <a:gd name="T104" fmla="*/ 204 w 204"/>
                <a:gd name="T105" fmla="*/ 213 h 21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4" h="213">
                  <a:moveTo>
                    <a:pt x="204" y="0"/>
                  </a:moveTo>
                  <a:lnTo>
                    <a:pt x="190" y="20"/>
                  </a:lnTo>
                  <a:lnTo>
                    <a:pt x="176" y="38"/>
                  </a:lnTo>
                  <a:lnTo>
                    <a:pt x="160" y="56"/>
                  </a:lnTo>
                  <a:lnTo>
                    <a:pt x="144" y="71"/>
                  </a:lnTo>
                  <a:lnTo>
                    <a:pt x="127" y="88"/>
                  </a:lnTo>
                  <a:lnTo>
                    <a:pt x="111" y="104"/>
                  </a:lnTo>
                  <a:lnTo>
                    <a:pt x="95" y="121"/>
                  </a:lnTo>
                  <a:lnTo>
                    <a:pt x="80" y="139"/>
                  </a:lnTo>
                  <a:lnTo>
                    <a:pt x="69" y="148"/>
                  </a:lnTo>
                  <a:lnTo>
                    <a:pt x="59" y="156"/>
                  </a:lnTo>
                  <a:lnTo>
                    <a:pt x="50" y="164"/>
                  </a:lnTo>
                  <a:lnTo>
                    <a:pt x="41" y="175"/>
                  </a:lnTo>
                  <a:lnTo>
                    <a:pt x="33" y="184"/>
                  </a:lnTo>
                  <a:lnTo>
                    <a:pt x="25" y="193"/>
                  </a:lnTo>
                  <a:lnTo>
                    <a:pt x="16" y="204"/>
                  </a:lnTo>
                  <a:lnTo>
                    <a:pt x="7" y="213"/>
                  </a:lnTo>
                  <a:lnTo>
                    <a:pt x="0" y="210"/>
                  </a:lnTo>
                  <a:lnTo>
                    <a:pt x="11" y="196"/>
                  </a:lnTo>
                  <a:lnTo>
                    <a:pt x="23" y="183"/>
                  </a:lnTo>
                  <a:lnTo>
                    <a:pt x="35" y="169"/>
                  </a:lnTo>
                  <a:lnTo>
                    <a:pt x="48" y="156"/>
                  </a:lnTo>
                  <a:lnTo>
                    <a:pt x="59" y="143"/>
                  </a:lnTo>
                  <a:lnTo>
                    <a:pt x="71" y="129"/>
                  </a:lnTo>
                  <a:lnTo>
                    <a:pt x="84" y="115"/>
                  </a:lnTo>
                  <a:lnTo>
                    <a:pt x="97" y="101"/>
                  </a:lnTo>
                  <a:lnTo>
                    <a:pt x="110" y="88"/>
                  </a:lnTo>
                  <a:lnTo>
                    <a:pt x="123" y="74"/>
                  </a:lnTo>
                  <a:lnTo>
                    <a:pt x="135" y="61"/>
                  </a:lnTo>
                  <a:lnTo>
                    <a:pt x="149" y="49"/>
                  </a:lnTo>
                  <a:lnTo>
                    <a:pt x="162" y="36"/>
                  </a:lnTo>
                  <a:lnTo>
                    <a:pt x="176" y="24"/>
                  </a:lnTo>
                  <a:lnTo>
                    <a:pt x="190" y="11"/>
                  </a:lnTo>
                  <a:lnTo>
                    <a:pt x="204" y="0"/>
                  </a:lnTo>
                  <a:close/>
                </a:path>
              </a:pathLst>
            </a:custGeom>
            <a:solidFill>
              <a:srgbClr val="000000"/>
            </a:solidFill>
            <a:ln w="9525">
              <a:noFill/>
              <a:round/>
              <a:headEnd/>
              <a:tailEnd/>
            </a:ln>
          </p:spPr>
          <p:txBody>
            <a:bodyPr/>
            <a:lstStyle/>
            <a:p>
              <a:endParaRPr lang="en-US" dirty="0"/>
            </a:p>
          </p:txBody>
        </p:sp>
        <p:sp>
          <p:nvSpPr>
            <p:cNvPr id="25" name="Freeform 27"/>
            <p:cNvSpPr>
              <a:spLocks/>
            </p:cNvSpPr>
            <p:nvPr/>
          </p:nvSpPr>
          <p:spPr bwMode="auto">
            <a:xfrm>
              <a:off x="2198" y="1653"/>
              <a:ext cx="80" cy="93"/>
            </a:xfrm>
            <a:custGeom>
              <a:avLst/>
              <a:gdLst>
                <a:gd name="T0" fmla="*/ 80 w 80"/>
                <a:gd name="T1" fmla="*/ 9 h 93"/>
                <a:gd name="T2" fmla="*/ 71 w 80"/>
                <a:gd name="T3" fmla="*/ 21 h 93"/>
                <a:gd name="T4" fmla="*/ 61 w 80"/>
                <a:gd name="T5" fmla="*/ 32 h 93"/>
                <a:gd name="T6" fmla="*/ 51 w 80"/>
                <a:gd name="T7" fmla="*/ 42 h 93"/>
                <a:gd name="T8" fmla="*/ 41 w 80"/>
                <a:gd name="T9" fmla="*/ 53 h 93"/>
                <a:gd name="T10" fmla="*/ 30 w 80"/>
                <a:gd name="T11" fmla="*/ 63 h 93"/>
                <a:gd name="T12" fmla="*/ 20 w 80"/>
                <a:gd name="T13" fmla="*/ 73 h 93"/>
                <a:gd name="T14" fmla="*/ 10 w 80"/>
                <a:gd name="T15" fmla="*/ 83 h 93"/>
                <a:gd name="T16" fmla="*/ 0 w 80"/>
                <a:gd name="T17" fmla="*/ 93 h 93"/>
                <a:gd name="T18" fmla="*/ 0 w 80"/>
                <a:gd name="T19" fmla="*/ 82 h 93"/>
                <a:gd name="T20" fmla="*/ 10 w 80"/>
                <a:gd name="T21" fmla="*/ 71 h 93"/>
                <a:gd name="T22" fmla="*/ 20 w 80"/>
                <a:gd name="T23" fmla="*/ 61 h 93"/>
                <a:gd name="T24" fmla="*/ 29 w 80"/>
                <a:gd name="T25" fmla="*/ 51 h 93"/>
                <a:gd name="T26" fmla="*/ 40 w 80"/>
                <a:gd name="T27" fmla="*/ 39 h 93"/>
                <a:gd name="T28" fmla="*/ 50 w 80"/>
                <a:gd name="T29" fmla="*/ 29 h 93"/>
                <a:gd name="T30" fmla="*/ 59 w 80"/>
                <a:gd name="T31" fmla="*/ 19 h 93"/>
                <a:gd name="T32" fmla="*/ 70 w 80"/>
                <a:gd name="T33" fmla="*/ 8 h 93"/>
                <a:gd name="T34" fmla="*/ 80 w 80"/>
                <a:gd name="T35" fmla="*/ 0 h 93"/>
                <a:gd name="T36" fmla="*/ 80 w 80"/>
                <a:gd name="T37" fmla="*/ 9 h 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0"/>
                <a:gd name="T58" fmla="*/ 0 h 93"/>
                <a:gd name="T59" fmla="*/ 80 w 80"/>
                <a:gd name="T60" fmla="*/ 93 h 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0" h="93">
                  <a:moveTo>
                    <a:pt x="80" y="9"/>
                  </a:moveTo>
                  <a:lnTo>
                    <a:pt x="71" y="21"/>
                  </a:lnTo>
                  <a:lnTo>
                    <a:pt x="61" y="32"/>
                  </a:lnTo>
                  <a:lnTo>
                    <a:pt x="51" y="42"/>
                  </a:lnTo>
                  <a:lnTo>
                    <a:pt x="41" y="53"/>
                  </a:lnTo>
                  <a:lnTo>
                    <a:pt x="30" y="63"/>
                  </a:lnTo>
                  <a:lnTo>
                    <a:pt x="20" y="73"/>
                  </a:lnTo>
                  <a:lnTo>
                    <a:pt x="10" y="83"/>
                  </a:lnTo>
                  <a:lnTo>
                    <a:pt x="0" y="93"/>
                  </a:lnTo>
                  <a:lnTo>
                    <a:pt x="0" y="82"/>
                  </a:lnTo>
                  <a:lnTo>
                    <a:pt x="10" y="71"/>
                  </a:lnTo>
                  <a:lnTo>
                    <a:pt x="20" y="61"/>
                  </a:lnTo>
                  <a:lnTo>
                    <a:pt x="29" y="51"/>
                  </a:lnTo>
                  <a:lnTo>
                    <a:pt x="40" y="39"/>
                  </a:lnTo>
                  <a:lnTo>
                    <a:pt x="50" y="29"/>
                  </a:lnTo>
                  <a:lnTo>
                    <a:pt x="59" y="19"/>
                  </a:lnTo>
                  <a:lnTo>
                    <a:pt x="70" y="8"/>
                  </a:lnTo>
                  <a:lnTo>
                    <a:pt x="80" y="0"/>
                  </a:lnTo>
                  <a:lnTo>
                    <a:pt x="80" y="9"/>
                  </a:lnTo>
                  <a:close/>
                </a:path>
              </a:pathLst>
            </a:custGeom>
            <a:solidFill>
              <a:srgbClr val="000000"/>
            </a:solidFill>
            <a:ln w="9525">
              <a:noFill/>
              <a:round/>
              <a:headEnd/>
              <a:tailEnd/>
            </a:ln>
          </p:spPr>
          <p:txBody>
            <a:bodyPr/>
            <a:lstStyle/>
            <a:p>
              <a:endParaRPr lang="en-US" dirty="0"/>
            </a:p>
          </p:txBody>
        </p:sp>
        <p:sp>
          <p:nvSpPr>
            <p:cNvPr id="26" name="Freeform 28"/>
            <p:cNvSpPr>
              <a:spLocks/>
            </p:cNvSpPr>
            <p:nvPr/>
          </p:nvSpPr>
          <p:spPr bwMode="auto">
            <a:xfrm>
              <a:off x="3298" y="1666"/>
              <a:ext cx="190" cy="206"/>
            </a:xfrm>
            <a:custGeom>
              <a:avLst/>
              <a:gdLst>
                <a:gd name="T0" fmla="*/ 186 w 190"/>
                <a:gd name="T1" fmla="*/ 14 h 206"/>
                <a:gd name="T2" fmla="*/ 175 w 190"/>
                <a:gd name="T3" fmla="*/ 26 h 206"/>
                <a:gd name="T4" fmla="*/ 164 w 190"/>
                <a:gd name="T5" fmla="*/ 39 h 206"/>
                <a:gd name="T6" fmla="*/ 154 w 190"/>
                <a:gd name="T7" fmla="*/ 51 h 206"/>
                <a:gd name="T8" fmla="*/ 142 w 190"/>
                <a:gd name="T9" fmla="*/ 63 h 206"/>
                <a:gd name="T10" fmla="*/ 131 w 190"/>
                <a:gd name="T11" fmla="*/ 75 h 206"/>
                <a:gd name="T12" fmla="*/ 120 w 190"/>
                <a:gd name="T13" fmla="*/ 87 h 206"/>
                <a:gd name="T14" fmla="*/ 107 w 190"/>
                <a:gd name="T15" fmla="*/ 99 h 206"/>
                <a:gd name="T16" fmla="*/ 96 w 190"/>
                <a:gd name="T17" fmla="*/ 110 h 206"/>
                <a:gd name="T18" fmla="*/ 84 w 190"/>
                <a:gd name="T19" fmla="*/ 121 h 206"/>
                <a:gd name="T20" fmla="*/ 73 w 190"/>
                <a:gd name="T21" fmla="*/ 133 h 206"/>
                <a:gd name="T22" fmla="*/ 62 w 190"/>
                <a:gd name="T23" fmla="*/ 145 h 206"/>
                <a:gd name="T24" fmla="*/ 49 w 190"/>
                <a:gd name="T25" fmla="*/ 156 h 206"/>
                <a:gd name="T26" fmla="*/ 38 w 190"/>
                <a:gd name="T27" fmla="*/ 169 h 206"/>
                <a:gd name="T28" fmla="*/ 27 w 190"/>
                <a:gd name="T29" fmla="*/ 181 h 206"/>
                <a:gd name="T30" fmla="*/ 16 w 190"/>
                <a:gd name="T31" fmla="*/ 194 h 206"/>
                <a:gd name="T32" fmla="*/ 5 w 190"/>
                <a:gd name="T33" fmla="*/ 206 h 206"/>
                <a:gd name="T34" fmla="*/ 2 w 190"/>
                <a:gd name="T35" fmla="*/ 203 h 206"/>
                <a:gd name="T36" fmla="*/ 0 w 190"/>
                <a:gd name="T37" fmla="*/ 199 h 206"/>
                <a:gd name="T38" fmla="*/ 0 w 190"/>
                <a:gd name="T39" fmla="*/ 196 h 206"/>
                <a:gd name="T40" fmla="*/ 2 w 190"/>
                <a:gd name="T41" fmla="*/ 193 h 206"/>
                <a:gd name="T42" fmla="*/ 13 w 190"/>
                <a:gd name="T43" fmla="*/ 181 h 206"/>
                <a:gd name="T44" fmla="*/ 26 w 190"/>
                <a:gd name="T45" fmla="*/ 170 h 206"/>
                <a:gd name="T46" fmla="*/ 37 w 190"/>
                <a:gd name="T47" fmla="*/ 157 h 206"/>
                <a:gd name="T48" fmla="*/ 48 w 190"/>
                <a:gd name="T49" fmla="*/ 145 h 206"/>
                <a:gd name="T50" fmla="*/ 61 w 190"/>
                <a:gd name="T51" fmla="*/ 133 h 206"/>
                <a:gd name="T52" fmla="*/ 72 w 190"/>
                <a:gd name="T53" fmla="*/ 120 h 206"/>
                <a:gd name="T54" fmla="*/ 83 w 190"/>
                <a:gd name="T55" fmla="*/ 108 h 206"/>
                <a:gd name="T56" fmla="*/ 95 w 190"/>
                <a:gd name="T57" fmla="*/ 95 h 206"/>
                <a:gd name="T58" fmla="*/ 107 w 190"/>
                <a:gd name="T59" fmla="*/ 83 h 206"/>
                <a:gd name="T60" fmla="*/ 119 w 190"/>
                <a:gd name="T61" fmla="*/ 71 h 206"/>
                <a:gd name="T62" fmla="*/ 130 w 190"/>
                <a:gd name="T63" fmla="*/ 58 h 206"/>
                <a:gd name="T64" fmla="*/ 142 w 190"/>
                <a:gd name="T65" fmla="*/ 46 h 206"/>
                <a:gd name="T66" fmla="*/ 154 w 190"/>
                <a:gd name="T67" fmla="*/ 34 h 206"/>
                <a:gd name="T68" fmla="*/ 166 w 190"/>
                <a:gd name="T69" fmla="*/ 22 h 206"/>
                <a:gd name="T70" fmla="*/ 177 w 190"/>
                <a:gd name="T71" fmla="*/ 12 h 206"/>
                <a:gd name="T72" fmla="*/ 190 w 190"/>
                <a:gd name="T73" fmla="*/ 0 h 206"/>
                <a:gd name="T74" fmla="*/ 186 w 190"/>
                <a:gd name="T75" fmla="*/ 14 h 2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0"/>
                <a:gd name="T115" fmla="*/ 0 h 206"/>
                <a:gd name="T116" fmla="*/ 190 w 190"/>
                <a:gd name="T117" fmla="*/ 206 h 2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0" h="206">
                  <a:moveTo>
                    <a:pt x="186" y="14"/>
                  </a:moveTo>
                  <a:lnTo>
                    <a:pt x="175" y="26"/>
                  </a:lnTo>
                  <a:lnTo>
                    <a:pt x="164" y="39"/>
                  </a:lnTo>
                  <a:lnTo>
                    <a:pt x="154" y="51"/>
                  </a:lnTo>
                  <a:lnTo>
                    <a:pt x="142" y="63"/>
                  </a:lnTo>
                  <a:lnTo>
                    <a:pt x="131" y="75"/>
                  </a:lnTo>
                  <a:lnTo>
                    <a:pt x="120" y="87"/>
                  </a:lnTo>
                  <a:lnTo>
                    <a:pt x="107" y="99"/>
                  </a:lnTo>
                  <a:lnTo>
                    <a:pt x="96" y="110"/>
                  </a:lnTo>
                  <a:lnTo>
                    <a:pt x="84" y="121"/>
                  </a:lnTo>
                  <a:lnTo>
                    <a:pt x="73" y="133"/>
                  </a:lnTo>
                  <a:lnTo>
                    <a:pt x="62" y="145"/>
                  </a:lnTo>
                  <a:lnTo>
                    <a:pt x="49" y="156"/>
                  </a:lnTo>
                  <a:lnTo>
                    <a:pt x="38" y="169"/>
                  </a:lnTo>
                  <a:lnTo>
                    <a:pt x="27" y="181"/>
                  </a:lnTo>
                  <a:lnTo>
                    <a:pt x="16" y="194"/>
                  </a:lnTo>
                  <a:lnTo>
                    <a:pt x="5" y="206"/>
                  </a:lnTo>
                  <a:lnTo>
                    <a:pt x="2" y="203"/>
                  </a:lnTo>
                  <a:lnTo>
                    <a:pt x="0" y="199"/>
                  </a:lnTo>
                  <a:lnTo>
                    <a:pt x="0" y="196"/>
                  </a:lnTo>
                  <a:lnTo>
                    <a:pt x="2" y="193"/>
                  </a:lnTo>
                  <a:lnTo>
                    <a:pt x="13" y="181"/>
                  </a:lnTo>
                  <a:lnTo>
                    <a:pt x="26" y="170"/>
                  </a:lnTo>
                  <a:lnTo>
                    <a:pt x="37" y="157"/>
                  </a:lnTo>
                  <a:lnTo>
                    <a:pt x="48" y="145"/>
                  </a:lnTo>
                  <a:lnTo>
                    <a:pt x="61" y="133"/>
                  </a:lnTo>
                  <a:lnTo>
                    <a:pt x="72" y="120"/>
                  </a:lnTo>
                  <a:lnTo>
                    <a:pt x="83" y="108"/>
                  </a:lnTo>
                  <a:lnTo>
                    <a:pt x="95" y="95"/>
                  </a:lnTo>
                  <a:lnTo>
                    <a:pt x="107" y="83"/>
                  </a:lnTo>
                  <a:lnTo>
                    <a:pt x="119" y="71"/>
                  </a:lnTo>
                  <a:lnTo>
                    <a:pt x="130" y="58"/>
                  </a:lnTo>
                  <a:lnTo>
                    <a:pt x="142" y="46"/>
                  </a:lnTo>
                  <a:lnTo>
                    <a:pt x="154" y="34"/>
                  </a:lnTo>
                  <a:lnTo>
                    <a:pt x="166" y="22"/>
                  </a:lnTo>
                  <a:lnTo>
                    <a:pt x="177" y="12"/>
                  </a:lnTo>
                  <a:lnTo>
                    <a:pt x="190" y="0"/>
                  </a:lnTo>
                  <a:lnTo>
                    <a:pt x="186" y="14"/>
                  </a:lnTo>
                  <a:close/>
                </a:path>
              </a:pathLst>
            </a:custGeom>
            <a:solidFill>
              <a:srgbClr val="000000"/>
            </a:solidFill>
            <a:ln w="9525">
              <a:noFill/>
              <a:round/>
              <a:headEnd/>
              <a:tailEnd/>
            </a:ln>
          </p:spPr>
          <p:txBody>
            <a:bodyPr/>
            <a:lstStyle/>
            <a:p>
              <a:endParaRPr lang="en-US" dirty="0"/>
            </a:p>
          </p:txBody>
        </p:sp>
        <p:sp>
          <p:nvSpPr>
            <p:cNvPr id="27" name="Freeform 29"/>
            <p:cNvSpPr>
              <a:spLocks/>
            </p:cNvSpPr>
            <p:nvPr/>
          </p:nvSpPr>
          <p:spPr bwMode="auto">
            <a:xfrm>
              <a:off x="3310" y="1708"/>
              <a:ext cx="215" cy="236"/>
            </a:xfrm>
            <a:custGeom>
              <a:avLst/>
              <a:gdLst>
                <a:gd name="T0" fmla="*/ 215 w 215"/>
                <a:gd name="T1" fmla="*/ 0 h 236"/>
                <a:gd name="T2" fmla="*/ 204 w 215"/>
                <a:gd name="T3" fmla="*/ 17 h 236"/>
                <a:gd name="T4" fmla="*/ 191 w 215"/>
                <a:gd name="T5" fmla="*/ 34 h 236"/>
                <a:gd name="T6" fmla="*/ 180 w 215"/>
                <a:gd name="T7" fmla="*/ 49 h 236"/>
                <a:gd name="T8" fmla="*/ 166 w 215"/>
                <a:gd name="T9" fmla="*/ 65 h 236"/>
                <a:gd name="T10" fmla="*/ 154 w 215"/>
                <a:gd name="T11" fmla="*/ 79 h 236"/>
                <a:gd name="T12" fmla="*/ 141 w 215"/>
                <a:gd name="T13" fmla="*/ 94 h 236"/>
                <a:gd name="T14" fmla="*/ 127 w 215"/>
                <a:gd name="T15" fmla="*/ 107 h 236"/>
                <a:gd name="T16" fmla="*/ 114 w 215"/>
                <a:gd name="T17" fmla="*/ 121 h 236"/>
                <a:gd name="T18" fmla="*/ 99 w 215"/>
                <a:gd name="T19" fmla="*/ 135 h 236"/>
                <a:gd name="T20" fmla="*/ 86 w 215"/>
                <a:gd name="T21" fmla="*/ 148 h 236"/>
                <a:gd name="T22" fmla="*/ 71 w 215"/>
                <a:gd name="T23" fmla="*/ 162 h 236"/>
                <a:gd name="T24" fmla="*/ 58 w 215"/>
                <a:gd name="T25" fmla="*/ 176 h 236"/>
                <a:gd name="T26" fmla="*/ 44 w 215"/>
                <a:gd name="T27" fmla="*/ 191 h 236"/>
                <a:gd name="T28" fmla="*/ 29 w 215"/>
                <a:gd name="T29" fmla="*/ 205 h 236"/>
                <a:gd name="T30" fmla="*/ 16 w 215"/>
                <a:gd name="T31" fmla="*/ 221 h 236"/>
                <a:gd name="T32" fmla="*/ 1 w 215"/>
                <a:gd name="T33" fmla="*/ 236 h 236"/>
                <a:gd name="T34" fmla="*/ 0 w 215"/>
                <a:gd name="T35" fmla="*/ 231 h 236"/>
                <a:gd name="T36" fmla="*/ 1 w 215"/>
                <a:gd name="T37" fmla="*/ 227 h 236"/>
                <a:gd name="T38" fmla="*/ 4 w 215"/>
                <a:gd name="T39" fmla="*/ 222 h 236"/>
                <a:gd name="T40" fmla="*/ 8 w 215"/>
                <a:gd name="T41" fmla="*/ 218 h 236"/>
                <a:gd name="T42" fmla="*/ 14 w 215"/>
                <a:gd name="T43" fmla="*/ 214 h 236"/>
                <a:gd name="T44" fmla="*/ 19 w 215"/>
                <a:gd name="T45" fmla="*/ 209 h 236"/>
                <a:gd name="T46" fmla="*/ 24 w 215"/>
                <a:gd name="T47" fmla="*/ 205 h 236"/>
                <a:gd name="T48" fmla="*/ 28 w 215"/>
                <a:gd name="T49" fmla="*/ 201 h 236"/>
                <a:gd name="T50" fmla="*/ 37 w 215"/>
                <a:gd name="T51" fmla="*/ 188 h 236"/>
                <a:gd name="T52" fmla="*/ 48 w 215"/>
                <a:gd name="T53" fmla="*/ 173 h 236"/>
                <a:gd name="T54" fmla="*/ 59 w 215"/>
                <a:gd name="T55" fmla="*/ 161 h 236"/>
                <a:gd name="T56" fmla="*/ 69 w 215"/>
                <a:gd name="T57" fmla="*/ 147 h 236"/>
                <a:gd name="T58" fmla="*/ 81 w 215"/>
                <a:gd name="T59" fmla="*/ 135 h 236"/>
                <a:gd name="T60" fmla="*/ 93 w 215"/>
                <a:gd name="T61" fmla="*/ 123 h 236"/>
                <a:gd name="T62" fmla="*/ 104 w 215"/>
                <a:gd name="T63" fmla="*/ 110 h 236"/>
                <a:gd name="T64" fmla="*/ 117 w 215"/>
                <a:gd name="T65" fmla="*/ 98 h 236"/>
                <a:gd name="T66" fmla="*/ 129 w 215"/>
                <a:gd name="T67" fmla="*/ 86 h 236"/>
                <a:gd name="T68" fmla="*/ 142 w 215"/>
                <a:gd name="T69" fmla="*/ 74 h 236"/>
                <a:gd name="T70" fmla="*/ 154 w 215"/>
                <a:gd name="T71" fmla="*/ 62 h 236"/>
                <a:gd name="T72" fmla="*/ 166 w 215"/>
                <a:gd name="T73" fmla="*/ 49 h 236"/>
                <a:gd name="T74" fmla="*/ 179 w 215"/>
                <a:gd name="T75" fmla="*/ 38 h 236"/>
                <a:gd name="T76" fmla="*/ 191 w 215"/>
                <a:gd name="T77" fmla="*/ 26 h 236"/>
                <a:gd name="T78" fmla="*/ 203 w 215"/>
                <a:gd name="T79" fmla="*/ 12 h 236"/>
                <a:gd name="T80" fmla="*/ 215 w 2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15"/>
                <a:gd name="T124" fmla="*/ 0 h 236"/>
                <a:gd name="T125" fmla="*/ 215 w 2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15" h="236">
                  <a:moveTo>
                    <a:pt x="215" y="0"/>
                  </a:moveTo>
                  <a:lnTo>
                    <a:pt x="204" y="17"/>
                  </a:lnTo>
                  <a:lnTo>
                    <a:pt x="191" y="34"/>
                  </a:lnTo>
                  <a:lnTo>
                    <a:pt x="180" y="49"/>
                  </a:lnTo>
                  <a:lnTo>
                    <a:pt x="166" y="65"/>
                  </a:lnTo>
                  <a:lnTo>
                    <a:pt x="154" y="79"/>
                  </a:lnTo>
                  <a:lnTo>
                    <a:pt x="141" y="94"/>
                  </a:lnTo>
                  <a:lnTo>
                    <a:pt x="127" y="107"/>
                  </a:lnTo>
                  <a:lnTo>
                    <a:pt x="114" y="121"/>
                  </a:lnTo>
                  <a:lnTo>
                    <a:pt x="99" y="135"/>
                  </a:lnTo>
                  <a:lnTo>
                    <a:pt x="86" y="148"/>
                  </a:lnTo>
                  <a:lnTo>
                    <a:pt x="71" y="162"/>
                  </a:lnTo>
                  <a:lnTo>
                    <a:pt x="58" y="176"/>
                  </a:lnTo>
                  <a:lnTo>
                    <a:pt x="44" y="191"/>
                  </a:lnTo>
                  <a:lnTo>
                    <a:pt x="29" y="205"/>
                  </a:lnTo>
                  <a:lnTo>
                    <a:pt x="16" y="221"/>
                  </a:lnTo>
                  <a:lnTo>
                    <a:pt x="1" y="236"/>
                  </a:lnTo>
                  <a:lnTo>
                    <a:pt x="0" y="231"/>
                  </a:lnTo>
                  <a:lnTo>
                    <a:pt x="1" y="227"/>
                  </a:lnTo>
                  <a:lnTo>
                    <a:pt x="4" y="222"/>
                  </a:lnTo>
                  <a:lnTo>
                    <a:pt x="8" y="218"/>
                  </a:lnTo>
                  <a:lnTo>
                    <a:pt x="14" y="214"/>
                  </a:lnTo>
                  <a:lnTo>
                    <a:pt x="19" y="209"/>
                  </a:lnTo>
                  <a:lnTo>
                    <a:pt x="24" y="205"/>
                  </a:lnTo>
                  <a:lnTo>
                    <a:pt x="28" y="201"/>
                  </a:lnTo>
                  <a:lnTo>
                    <a:pt x="37" y="188"/>
                  </a:lnTo>
                  <a:lnTo>
                    <a:pt x="48" y="173"/>
                  </a:lnTo>
                  <a:lnTo>
                    <a:pt x="59" y="161"/>
                  </a:lnTo>
                  <a:lnTo>
                    <a:pt x="69" y="147"/>
                  </a:lnTo>
                  <a:lnTo>
                    <a:pt x="81" y="135"/>
                  </a:lnTo>
                  <a:lnTo>
                    <a:pt x="93" y="123"/>
                  </a:lnTo>
                  <a:lnTo>
                    <a:pt x="104" y="110"/>
                  </a:lnTo>
                  <a:lnTo>
                    <a:pt x="117" y="98"/>
                  </a:lnTo>
                  <a:lnTo>
                    <a:pt x="129" y="86"/>
                  </a:lnTo>
                  <a:lnTo>
                    <a:pt x="142" y="74"/>
                  </a:lnTo>
                  <a:lnTo>
                    <a:pt x="154" y="62"/>
                  </a:lnTo>
                  <a:lnTo>
                    <a:pt x="166" y="49"/>
                  </a:lnTo>
                  <a:lnTo>
                    <a:pt x="179" y="38"/>
                  </a:lnTo>
                  <a:lnTo>
                    <a:pt x="191" y="26"/>
                  </a:lnTo>
                  <a:lnTo>
                    <a:pt x="203" y="12"/>
                  </a:lnTo>
                  <a:lnTo>
                    <a:pt x="215" y="0"/>
                  </a:lnTo>
                  <a:close/>
                </a:path>
              </a:pathLst>
            </a:custGeom>
            <a:solidFill>
              <a:srgbClr val="000000"/>
            </a:solidFill>
            <a:ln w="9525">
              <a:noFill/>
              <a:round/>
              <a:headEnd/>
              <a:tailEnd/>
            </a:ln>
          </p:spPr>
          <p:txBody>
            <a:bodyPr/>
            <a:lstStyle/>
            <a:p>
              <a:endParaRPr lang="en-US" dirty="0"/>
            </a:p>
          </p:txBody>
        </p:sp>
        <p:sp>
          <p:nvSpPr>
            <p:cNvPr id="28" name="Freeform 30"/>
            <p:cNvSpPr>
              <a:spLocks/>
            </p:cNvSpPr>
            <p:nvPr/>
          </p:nvSpPr>
          <p:spPr bwMode="auto">
            <a:xfrm>
              <a:off x="2349" y="1777"/>
              <a:ext cx="965" cy="1081"/>
            </a:xfrm>
            <a:custGeom>
              <a:avLst/>
              <a:gdLst>
                <a:gd name="T0" fmla="*/ 947 w 965"/>
                <a:gd name="T1" fmla="*/ 283 h 1081"/>
                <a:gd name="T2" fmla="*/ 948 w 965"/>
                <a:gd name="T3" fmla="*/ 531 h 1081"/>
                <a:gd name="T4" fmla="*/ 905 w 965"/>
                <a:gd name="T5" fmla="*/ 620 h 1081"/>
                <a:gd name="T6" fmla="*/ 882 w 965"/>
                <a:gd name="T7" fmla="*/ 660 h 1081"/>
                <a:gd name="T8" fmla="*/ 821 w 965"/>
                <a:gd name="T9" fmla="*/ 719 h 1081"/>
                <a:gd name="T10" fmla="*/ 737 w 965"/>
                <a:gd name="T11" fmla="*/ 777 h 1081"/>
                <a:gd name="T12" fmla="*/ 658 w 965"/>
                <a:gd name="T13" fmla="*/ 837 h 1081"/>
                <a:gd name="T14" fmla="*/ 608 w 965"/>
                <a:gd name="T15" fmla="*/ 918 h 1081"/>
                <a:gd name="T16" fmla="*/ 590 w 965"/>
                <a:gd name="T17" fmla="*/ 1037 h 1081"/>
                <a:gd name="T18" fmla="*/ 551 w 965"/>
                <a:gd name="T19" fmla="*/ 1069 h 1081"/>
                <a:gd name="T20" fmla="*/ 513 w 965"/>
                <a:gd name="T21" fmla="*/ 1081 h 1081"/>
                <a:gd name="T22" fmla="*/ 479 w 965"/>
                <a:gd name="T23" fmla="*/ 1074 h 1081"/>
                <a:gd name="T24" fmla="*/ 429 w 965"/>
                <a:gd name="T25" fmla="*/ 1075 h 1081"/>
                <a:gd name="T26" fmla="*/ 387 w 965"/>
                <a:gd name="T27" fmla="*/ 1075 h 1081"/>
                <a:gd name="T28" fmla="*/ 351 w 965"/>
                <a:gd name="T29" fmla="*/ 1069 h 1081"/>
                <a:gd name="T30" fmla="*/ 312 w 965"/>
                <a:gd name="T31" fmla="*/ 1059 h 1081"/>
                <a:gd name="T32" fmla="*/ 267 w 965"/>
                <a:gd name="T33" fmla="*/ 1049 h 1081"/>
                <a:gd name="T34" fmla="*/ 243 w 965"/>
                <a:gd name="T35" fmla="*/ 972 h 1081"/>
                <a:gd name="T36" fmla="*/ 268 w 965"/>
                <a:gd name="T37" fmla="*/ 833 h 1081"/>
                <a:gd name="T38" fmla="*/ 339 w 965"/>
                <a:gd name="T39" fmla="*/ 721 h 1081"/>
                <a:gd name="T40" fmla="*/ 446 w 965"/>
                <a:gd name="T41" fmla="*/ 631 h 1081"/>
                <a:gd name="T42" fmla="*/ 547 w 965"/>
                <a:gd name="T43" fmla="*/ 538 h 1081"/>
                <a:gd name="T44" fmla="*/ 613 w 965"/>
                <a:gd name="T45" fmla="*/ 425 h 1081"/>
                <a:gd name="T46" fmla="*/ 619 w 965"/>
                <a:gd name="T47" fmla="*/ 331 h 1081"/>
                <a:gd name="T48" fmla="*/ 604 w 965"/>
                <a:gd name="T49" fmla="*/ 283 h 1081"/>
                <a:gd name="T50" fmla="*/ 564 w 965"/>
                <a:gd name="T51" fmla="*/ 261 h 1081"/>
                <a:gd name="T52" fmla="*/ 522 w 965"/>
                <a:gd name="T53" fmla="*/ 258 h 1081"/>
                <a:gd name="T54" fmla="*/ 469 w 965"/>
                <a:gd name="T55" fmla="*/ 271 h 1081"/>
                <a:gd name="T56" fmla="*/ 415 w 965"/>
                <a:gd name="T57" fmla="*/ 319 h 1081"/>
                <a:gd name="T58" fmla="*/ 380 w 965"/>
                <a:gd name="T59" fmla="*/ 404 h 1081"/>
                <a:gd name="T60" fmla="*/ 365 w 965"/>
                <a:gd name="T61" fmla="*/ 512 h 1081"/>
                <a:gd name="T62" fmla="*/ 323 w 965"/>
                <a:gd name="T63" fmla="*/ 571 h 1081"/>
                <a:gd name="T64" fmla="*/ 243 w 965"/>
                <a:gd name="T65" fmla="*/ 575 h 1081"/>
                <a:gd name="T66" fmla="*/ 185 w 965"/>
                <a:gd name="T67" fmla="*/ 577 h 1081"/>
                <a:gd name="T68" fmla="*/ 142 w 965"/>
                <a:gd name="T69" fmla="*/ 568 h 1081"/>
                <a:gd name="T70" fmla="*/ 99 w 965"/>
                <a:gd name="T71" fmla="*/ 561 h 1081"/>
                <a:gd name="T72" fmla="*/ 56 w 965"/>
                <a:gd name="T73" fmla="*/ 552 h 1081"/>
                <a:gd name="T74" fmla="*/ 24 w 965"/>
                <a:gd name="T75" fmla="*/ 550 h 1081"/>
                <a:gd name="T76" fmla="*/ 4 w 965"/>
                <a:gd name="T77" fmla="*/ 550 h 1081"/>
                <a:gd name="T78" fmla="*/ 2 w 965"/>
                <a:gd name="T79" fmla="*/ 528 h 1081"/>
                <a:gd name="T80" fmla="*/ 5 w 965"/>
                <a:gd name="T81" fmla="*/ 473 h 1081"/>
                <a:gd name="T82" fmla="*/ 36 w 965"/>
                <a:gd name="T83" fmla="*/ 283 h 1081"/>
                <a:gd name="T84" fmla="*/ 120 w 965"/>
                <a:gd name="T85" fmla="*/ 150 h 1081"/>
                <a:gd name="T86" fmla="*/ 167 w 965"/>
                <a:gd name="T87" fmla="*/ 107 h 1081"/>
                <a:gd name="T88" fmla="*/ 216 w 965"/>
                <a:gd name="T89" fmla="*/ 70 h 1081"/>
                <a:gd name="T90" fmla="*/ 269 w 965"/>
                <a:gd name="T91" fmla="*/ 40 h 1081"/>
                <a:gd name="T92" fmla="*/ 345 w 965"/>
                <a:gd name="T93" fmla="*/ 15 h 1081"/>
                <a:gd name="T94" fmla="*/ 488 w 965"/>
                <a:gd name="T95" fmla="*/ 0 h 1081"/>
                <a:gd name="T96" fmla="*/ 630 w 965"/>
                <a:gd name="T97" fmla="*/ 12 h 1081"/>
                <a:gd name="T98" fmla="*/ 764 w 965"/>
                <a:gd name="T99" fmla="*/ 60 h 10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5"/>
                <a:gd name="T151" fmla="*/ 0 h 1081"/>
                <a:gd name="T152" fmla="*/ 965 w 965"/>
                <a:gd name="T153" fmla="*/ 1081 h 10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5" h="1081">
                  <a:moveTo>
                    <a:pt x="852" y="122"/>
                  </a:moveTo>
                  <a:lnTo>
                    <a:pt x="893" y="170"/>
                  </a:lnTo>
                  <a:lnTo>
                    <a:pt x="924" y="225"/>
                  </a:lnTo>
                  <a:lnTo>
                    <a:pt x="947" y="283"/>
                  </a:lnTo>
                  <a:lnTo>
                    <a:pt x="961" y="344"/>
                  </a:lnTo>
                  <a:lnTo>
                    <a:pt x="965" y="406"/>
                  </a:lnTo>
                  <a:lnTo>
                    <a:pt x="961" y="469"/>
                  </a:lnTo>
                  <a:lnTo>
                    <a:pt x="948" y="531"/>
                  </a:lnTo>
                  <a:lnTo>
                    <a:pt x="925" y="590"/>
                  </a:lnTo>
                  <a:lnTo>
                    <a:pt x="917" y="598"/>
                  </a:lnTo>
                  <a:lnTo>
                    <a:pt x="910" y="608"/>
                  </a:lnTo>
                  <a:lnTo>
                    <a:pt x="905" y="620"/>
                  </a:lnTo>
                  <a:lnTo>
                    <a:pt x="901" y="631"/>
                  </a:lnTo>
                  <a:lnTo>
                    <a:pt x="896" y="643"/>
                  </a:lnTo>
                  <a:lnTo>
                    <a:pt x="890" y="652"/>
                  </a:lnTo>
                  <a:lnTo>
                    <a:pt x="882" y="660"/>
                  </a:lnTo>
                  <a:lnTo>
                    <a:pt x="871" y="666"/>
                  </a:lnTo>
                  <a:lnTo>
                    <a:pt x="856" y="686"/>
                  </a:lnTo>
                  <a:lnTo>
                    <a:pt x="839" y="704"/>
                  </a:lnTo>
                  <a:lnTo>
                    <a:pt x="821" y="719"/>
                  </a:lnTo>
                  <a:lnTo>
                    <a:pt x="800" y="735"/>
                  </a:lnTo>
                  <a:lnTo>
                    <a:pt x="779" y="749"/>
                  </a:lnTo>
                  <a:lnTo>
                    <a:pt x="759" y="763"/>
                  </a:lnTo>
                  <a:lnTo>
                    <a:pt x="737" y="777"/>
                  </a:lnTo>
                  <a:lnTo>
                    <a:pt x="716" y="791"/>
                  </a:lnTo>
                  <a:lnTo>
                    <a:pt x="696" y="806"/>
                  </a:lnTo>
                  <a:lnTo>
                    <a:pt x="677" y="820"/>
                  </a:lnTo>
                  <a:lnTo>
                    <a:pt x="658" y="837"/>
                  </a:lnTo>
                  <a:lnTo>
                    <a:pt x="642" y="854"/>
                  </a:lnTo>
                  <a:lnTo>
                    <a:pt x="628" y="874"/>
                  </a:lnTo>
                  <a:lnTo>
                    <a:pt x="616" y="895"/>
                  </a:lnTo>
                  <a:lnTo>
                    <a:pt x="608" y="918"/>
                  </a:lnTo>
                  <a:lnTo>
                    <a:pt x="602" y="944"/>
                  </a:lnTo>
                  <a:lnTo>
                    <a:pt x="595" y="973"/>
                  </a:lnTo>
                  <a:lnTo>
                    <a:pt x="593" y="1005"/>
                  </a:lnTo>
                  <a:lnTo>
                    <a:pt x="590" y="1037"/>
                  </a:lnTo>
                  <a:lnTo>
                    <a:pt x="583" y="1066"/>
                  </a:lnTo>
                  <a:lnTo>
                    <a:pt x="572" y="1065"/>
                  </a:lnTo>
                  <a:lnTo>
                    <a:pt x="560" y="1066"/>
                  </a:lnTo>
                  <a:lnTo>
                    <a:pt x="551" y="1069"/>
                  </a:lnTo>
                  <a:lnTo>
                    <a:pt x="542" y="1073"/>
                  </a:lnTo>
                  <a:lnTo>
                    <a:pt x="532" y="1078"/>
                  </a:lnTo>
                  <a:lnTo>
                    <a:pt x="523" y="1081"/>
                  </a:lnTo>
                  <a:lnTo>
                    <a:pt x="513" y="1081"/>
                  </a:lnTo>
                  <a:lnTo>
                    <a:pt x="502" y="1079"/>
                  </a:lnTo>
                  <a:lnTo>
                    <a:pt x="502" y="1075"/>
                  </a:lnTo>
                  <a:lnTo>
                    <a:pt x="491" y="1074"/>
                  </a:lnTo>
                  <a:lnTo>
                    <a:pt x="479" y="1074"/>
                  </a:lnTo>
                  <a:lnTo>
                    <a:pt x="466" y="1074"/>
                  </a:lnTo>
                  <a:lnTo>
                    <a:pt x="454" y="1075"/>
                  </a:lnTo>
                  <a:lnTo>
                    <a:pt x="441" y="1075"/>
                  </a:lnTo>
                  <a:lnTo>
                    <a:pt x="429" y="1075"/>
                  </a:lnTo>
                  <a:lnTo>
                    <a:pt x="417" y="1074"/>
                  </a:lnTo>
                  <a:lnTo>
                    <a:pt x="404" y="1072"/>
                  </a:lnTo>
                  <a:lnTo>
                    <a:pt x="396" y="1074"/>
                  </a:lnTo>
                  <a:lnTo>
                    <a:pt x="387" y="1075"/>
                  </a:lnTo>
                  <a:lnTo>
                    <a:pt x="378" y="1074"/>
                  </a:lnTo>
                  <a:lnTo>
                    <a:pt x="369" y="1073"/>
                  </a:lnTo>
                  <a:lnTo>
                    <a:pt x="361" y="1071"/>
                  </a:lnTo>
                  <a:lnTo>
                    <a:pt x="351" y="1069"/>
                  </a:lnTo>
                  <a:lnTo>
                    <a:pt x="342" y="1068"/>
                  </a:lnTo>
                  <a:lnTo>
                    <a:pt x="333" y="1068"/>
                  </a:lnTo>
                  <a:lnTo>
                    <a:pt x="323" y="1063"/>
                  </a:lnTo>
                  <a:lnTo>
                    <a:pt x="312" y="1059"/>
                  </a:lnTo>
                  <a:lnTo>
                    <a:pt x="301" y="1056"/>
                  </a:lnTo>
                  <a:lnTo>
                    <a:pt x="289" y="1054"/>
                  </a:lnTo>
                  <a:lnTo>
                    <a:pt x="278" y="1051"/>
                  </a:lnTo>
                  <a:lnTo>
                    <a:pt x="267" y="1049"/>
                  </a:lnTo>
                  <a:lnTo>
                    <a:pt x="256" y="1046"/>
                  </a:lnTo>
                  <a:lnTo>
                    <a:pt x="245" y="1042"/>
                  </a:lnTo>
                  <a:lnTo>
                    <a:pt x="243" y="1007"/>
                  </a:lnTo>
                  <a:lnTo>
                    <a:pt x="243" y="972"/>
                  </a:lnTo>
                  <a:lnTo>
                    <a:pt x="246" y="936"/>
                  </a:lnTo>
                  <a:lnTo>
                    <a:pt x="251" y="901"/>
                  </a:lnTo>
                  <a:lnTo>
                    <a:pt x="258" y="867"/>
                  </a:lnTo>
                  <a:lnTo>
                    <a:pt x="268" y="833"/>
                  </a:lnTo>
                  <a:lnTo>
                    <a:pt x="279" y="801"/>
                  </a:lnTo>
                  <a:lnTo>
                    <a:pt x="294" y="770"/>
                  </a:lnTo>
                  <a:lnTo>
                    <a:pt x="315" y="745"/>
                  </a:lnTo>
                  <a:lnTo>
                    <a:pt x="339" y="721"/>
                  </a:lnTo>
                  <a:lnTo>
                    <a:pt x="365" y="698"/>
                  </a:lnTo>
                  <a:lnTo>
                    <a:pt x="391" y="676"/>
                  </a:lnTo>
                  <a:lnTo>
                    <a:pt x="419" y="654"/>
                  </a:lnTo>
                  <a:lnTo>
                    <a:pt x="446" y="631"/>
                  </a:lnTo>
                  <a:lnTo>
                    <a:pt x="472" y="610"/>
                  </a:lnTo>
                  <a:lnTo>
                    <a:pt x="498" y="586"/>
                  </a:lnTo>
                  <a:lnTo>
                    <a:pt x="523" y="562"/>
                  </a:lnTo>
                  <a:lnTo>
                    <a:pt x="547" y="538"/>
                  </a:lnTo>
                  <a:lnTo>
                    <a:pt x="567" y="511"/>
                  </a:lnTo>
                  <a:lnTo>
                    <a:pt x="586" y="484"/>
                  </a:lnTo>
                  <a:lnTo>
                    <a:pt x="602" y="456"/>
                  </a:lnTo>
                  <a:lnTo>
                    <a:pt x="613" y="425"/>
                  </a:lnTo>
                  <a:lnTo>
                    <a:pt x="621" y="391"/>
                  </a:lnTo>
                  <a:lnTo>
                    <a:pt x="624" y="355"/>
                  </a:lnTo>
                  <a:lnTo>
                    <a:pt x="622" y="343"/>
                  </a:lnTo>
                  <a:lnTo>
                    <a:pt x="619" y="331"/>
                  </a:lnTo>
                  <a:lnTo>
                    <a:pt x="617" y="318"/>
                  </a:lnTo>
                  <a:lnTo>
                    <a:pt x="614" y="306"/>
                  </a:lnTo>
                  <a:lnTo>
                    <a:pt x="610" y="294"/>
                  </a:lnTo>
                  <a:lnTo>
                    <a:pt x="604" y="283"/>
                  </a:lnTo>
                  <a:lnTo>
                    <a:pt x="595" y="274"/>
                  </a:lnTo>
                  <a:lnTo>
                    <a:pt x="584" y="265"/>
                  </a:lnTo>
                  <a:lnTo>
                    <a:pt x="574" y="263"/>
                  </a:lnTo>
                  <a:lnTo>
                    <a:pt x="564" y="261"/>
                  </a:lnTo>
                  <a:lnTo>
                    <a:pt x="554" y="260"/>
                  </a:lnTo>
                  <a:lnTo>
                    <a:pt x="544" y="259"/>
                  </a:lnTo>
                  <a:lnTo>
                    <a:pt x="532" y="258"/>
                  </a:lnTo>
                  <a:lnTo>
                    <a:pt x="522" y="258"/>
                  </a:lnTo>
                  <a:lnTo>
                    <a:pt x="513" y="258"/>
                  </a:lnTo>
                  <a:lnTo>
                    <a:pt x="502" y="259"/>
                  </a:lnTo>
                  <a:lnTo>
                    <a:pt x="486" y="263"/>
                  </a:lnTo>
                  <a:lnTo>
                    <a:pt x="469" y="271"/>
                  </a:lnTo>
                  <a:lnTo>
                    <a:pt x="455" y="280"/>
                  </a:lnTo>
                  <a:lnTo>
                    <a:pt x="440" y="291"/>
                  </a:lnTo>
                  <a:lnTo>
                    <a:pt x="427" y="305"/>
                  </a:lnTo>
                  <a:lnTo>
                    <a:pt x="415" y="319"/>
                  </a:lnTo>
                  <a:lnTo>
                    <a:pt x="404" y="335"/>
                  </a:lnTo>
                  <a:lnTo>
                    <a:pt x="396" y="351"/>
                  </a:lnTo>
                  <a:lnTo>
                    <a:pt x="387" y="377"/>
                  </a:lnTo>
                  <a:lnTo>
                    <a:pt x="380" y="404"/>
                  </a:lnTo>
                  <a:lnTo>
                    <a:pt x="375" y="431"/>
                  </a:lnTo>
                  <a:lnTo>
                    <a:pt x="371" y="458"/>
                  </a:lnTo>
                  <a:lnTo>
                    <a:pt x="368" y="484"/>
                  </a:lnTo>
                  <a:lnTo>
                    <a:pt x="365" y="512"/>
                  </a:lnTo>
                  <a:lnTo>
                    <a:pt x="363" y="539"/>
                  </a:lnTo>
                  <a:lnTo>
                    <a:pt x="360" y="565"/>
                  </a:lnTo>
                  <a:lnTo>
                    <a:pt x="341" y="569"/>
                  </a:lnTo>
                  <a:lnTo>
                    <a:pt x="323" y="571"/>
                  </a:lnTo>
                  <a:lnTo>
                    <a:pt x="302" y="572"/>
                  </a:lnTo>
                  <a:lnTo>
                    <a:pt x="282" y="573"/>
                  </a:lnTo>
                  <a:lnTo>
                    <a:pt x="263" y="573"/>
                  </a:lnTo>
                  <a:lnTo>
                    <a:pt x="243" y="575"/>
                  </a:lnTo>
                  <a:lnTo>
                    <a:pt x="224" y="577"/>
                  </a:lnTo>
                  <a:lnTo>
                    <a:pt x="208" y="583"/>
                  </a:lnTo>
                  <a:lnTo>
                    <a:pt x="197" y="580"/>
                  </a:lnTo>
                  <a:lnTo>
                    <a:pt x="185" y="577"/>
                  </a:lnTo>
                  <a:lnTo>
                    <a:pt x="175" y="574"/>
                  </a:lnTo>
                  <a:lnTo>
                    <a:pt x="163" y="572"/>
                  </a:lnTo>
                  <a:lnTo>
                    <a:pt x="153" y="570"/>
                  </a:lnTo>
                  <a:lnTo>
                    <a:pt x="142" y="568"/>
                  </a:lnTo>
                  <a:lnTo>
                    <a:pt x="131" y="566"/>
                  </a:lnTo>
                  <a:lnTo>
                    <a:pt x="121" y="564"/>
                  </a:lnTo>
                  <a:lnTo>
                    <a:pt x="110" y="563"/>
                  </a:lnTo>
                  <a:lnTo>
                    <a:pt x="99" y="561"/>
                  </a:lnTo>
                  <a:lnTo>
                    <a:pt x="88" y="559"/>
                  </a:lnTo>
                  <a:lnTo>
                    <a:pt x="78" y="557"/>
                  </a:lnTo>
                  <a:lnTo>
                    <a:pt x="66" y="555"/>
                  </a:lnTo>
                  <a:lnTo>
                    <a:pt x="56" y="552"/>
                  </a:lnTo>
                  <a:lnTo>
                    <a:pt x="45" y="550"/>
                  </a:lnTo>
                  <a:lnTo>
                    <a:pt x="33" y="546"/>
                  </a:lnTo>
                  <a:lnTo>
                    <a:pt x="29" y="548"/>
                  </a:lnTo>
                  <a:lnTo>
                    <a:pt x="24" y="550"/>
                  </a:lnTo>
                  <a:lnTo>
                    <a:pt x="18" y="551"/>
                  </a:lnTo>
                  <a:lnTo>
                    <a:pt x="13" y="552"/>
                  </a:lnTo>
                  <a:lnTo>
                    <a:pt x="8" y="552"/>
                  </a:lnTo>
                  <a:lnTo>
                    <a:pt x="4" y="550"/>
                  </a:lnTo>
                  <a:lnTo>
                    <a:pt x="1" y="544"/>
                  </a:lnTo>
                  <a:lnTo>
                    <a:pt x="0" y="538"/>
                  </a:lnTo>
                  <a:lnTo>
                    <a:pt x="0" y="528"/>
                  </a:lnTo>
                  <a:lnTo>
                    <a:pt x="2" y="528"/>
                  </a:lnTo>
                  <a:lnTo>
                    <a:pt x="3" y="527"/>
                  </a:lnTo>
                  <a:lnTo>
                    <a:pt x="5" y="525"/>
                  </a:lnTo>
                  <a:lnTo>
                    <a:pt x="6" y="524"/>
                  </a:lnTo>
                  <a:lnTo>
                    <a:pt x="5" y="473"/>
                  </a:lnTo>
                  <a:lnTo>
                    <a:pt x="7" y="422"/>
                  </a:lnTo>
                  <a:lnTo>
                    <a:pt x="14" y="375"/>
                  </a:lnTo>
                  <a:lnTo>
                    <a:pt x="23" y="327"/>
                  </a:lnTo>
                  <a:lnTo>
                    <a:pt x="36" y="283"/>
                  </a:lnTo>
                  <a:lnTo>
                    <a:pt x="55" y="240"/>
                  </a:lnTo>
                  <a:lnTo>
                    <a:pt x="79" y="199"/>
                  </a:lnTo>
                  <a:lnTo>
                    <a:pt x="109" y="161"/>
                  </a:lnTo>
                  <a:lnTo>
                    <a:pt x="120" y="150"/>
                  </a:lnTo>
                  <a:lnTo>
                    <a:pt x="131" y="138"/>
                  </a:lnTo>
                  <a:lnTo>
                    <a:pt x="144" y="128"/>
                  </a:lnTo>
                  <a:lnTo>
                    <a:pt x="155" y="117"/>
                  </a:lnTo>
                  <a:lnTo>
                    <a:pt x="167" y="107"/>
                  </a:lnTo>
                  <a:lnTo>
                    <a:pt x="179" y="97"/>
                  </a:lnTo>
                  <a:lnTo>
                    <a:pt x="191" y="88"/>
                  </a:lnTo>
                  <a:lnTo>
                    <a:pt x="204" y="78"/>
                  </a:lnTo>
                  <a:lnTo>
                    <a:pt x="216" y="70"/>
                  </a:lnTo>
                  <a:lnTo>
                    <a:pt x="230" y="62"/>
                  </a:lnTo>
                  <a:lnTo>
                    <a:pt x="242" y="55"/>
                  </a:lnTo>
                  <a:lnTo>
                    <a:pt x="255" y="47"/>
                  </a:lnTo>
                  <a:lnTo>
                    <a:pt x="269" y="40"/>
                  </a:lnTo>
                  <a:lnTo>
                    <a:pt x="282" y="34"/>
                  </a:lnTo>
                  <a:lnTo>
                    <a:pt x="297" y="29"/>
                  </a:lnTo>
                  <a:lnTo>
                    <a:pt x="311" y="24"/>
                  </a:lnTo>
                  <a:lnTo>
                    <a:pt x="345" y="15"/>
                  </a:lnTo>
                  <a:lnTo>
                    <a:pt x="380" y="9"/>
                  </a:lnTo>
                  <a:lnTo>
                    <a:pt x="417" y="5"/>
                  </a:lnTo>
                  <a:lnTo>
                    <a:pt x="452" y="1"/>
                  </a:lnTo>
                  <a:lnTo>
                    <a:pt x="488" y="0"/>
                  </a:lnTo>
                  <a:lnTo>
                    <a:pt x="524" y="0"/>
                  </a:lnTo>
                  <a:lnTo>
                    <a:pt x="560" y="2"/>
                  </a:lnTo>
                  <a:lnTo>
                    <a:pt x="595" y="6"/>
                  </a:lnTo>
                  <a:lnTo>
                    <a:pt x="630" y="12"/>
                  </a:lnTo>
                  <a:lnTo>
                    <a:pt x="665" y="22"/>
                  </a:lnTo>
                  <a:lnTo>
                    <a:pt x="699" y="32"/>
                  </a:lnTo>
                  <a:lnTo>
                    <a:pt x="732" y="44"/>
                  </a:lnTo>
                  <a:lnTo>
                    <a:pt x="764" y="60"/>
                  </a:lnTo>
                  <a:lnTo>
                    <a:pt x="795" y="78"/>
                  </a:lnTo>
                  <a:lnTo>
                    <a:pt x="824" y="99"/>
                  </a:lnTo>
                  <a:lnTo>
                    <a:pt x="852" y="122"/>
                  </a:lnTo>
                  <a:close/>
                </a:path>
              </a:pathLst>
            </a:custGeom>
            <a:solidFill>
              <a:srgbClr val="000000"/>
            </a:solidFill>
            <a:ln w="9525">
              <a:noFill/>
              <a:round/>
              <a:headEnd/>
              <a:tailEnd/>
            </a:ln>
          </p:spPr>
          <p:txBody>
            <a:bodyPr/>
            <a:lstStyle/>
            <a:p>
              <a:endParaRPr lang="en-US" dirty="0"/>
            </a:p>
          </p:txBody>
        </p:sp>
        <p:sp>
          <p:nvSpPr>
            <p:cNvPr id="29" name="Freeform 31"/>
            <p:cNvSpPr>
              <a:spLocks/>
            </p:cNvSpPr>
            <p:nvPr/>
          </p:nvSpPr>
          <p:spPr bwMode="auto">
            <a:xfrm>
              <a:off x="3356" y="1785"/>
              <a:ext cx="174" cy="186"/>
            </a:xfrm>
            <a:custGeom>
              <a:avLst/>
              <a:gdLst>
                <a:gd name="T0" fmla="*/ 174 w 174"/>
                <a:gd name="T1" fmla="*/ 0 h 186"/>
                <a:gd name="T2" fmla="*/ 164 w 174"/>
                <a:gd name="T3" fmla="*/ 14 h 186"/>
                <a:gd name="T4" fmla="*/ 154 w 174"/>
                <a:gd name="T5" fmla="*/ 26 h 186"/>
                <a:gd name="T6" fmla="*/ 143 w 174"/>
                <a:gd name="T7" fmla="*/ 38 h 186"/>
                <a:gd name="T8" fmla="*/ 133 w 174"/>
                <a:gd name="T9" fmla="*/ 51 h 186"/>
                <a:gd name="T10" fmla="*/ 123 w 174"/>
                <a:gd name="T11" fmla="*/ 62 h 186"/>
                <a:gd name="T12" fmla="*/ 112 w 174"/>
                <a:gd name="T13" fmla="*/ 74 h 186"/>
                <a:gd name="T14" fmla="*/ 103 w 174"/>
                <a:gd name="T15" fmla="*/ 85 h 186"/>
                <a:gd name="T16" fmla="*/ 93 w 174"/>
                <a:gd name="T17" fmla="*/ 96 h 186"/>
                <a:gd name="T18" fmla="*/ 82 w 174"/>
                <a:gd name="T19" fmla="*/ 108 h 186"/>
                <a:gd name="T20" fmla="*/ 71 w 174"/>
                <a:gd name="T21" fmla="*/ 119 h 186"/>
                <a:gd name="T22" fmla="*/ 61 w 174"/>
                <a:gd name="T23" fmla="*/ 130 h 186"/>
                <a:gd name="T24" fmla="*/ 49 w 174"/>
                <a:gd name="T25" fmla="*/ 141 h 186"/>
                <a:gd name="T26" fmla="*/ 38 w 174"/>
                <a:gd name="T27" fmla="*/ 152 h 186"/>
                <a:gd name="T28" fmla="*/ 26 w 174"/>
                <a:gd name="T29" fmla="*/ 163 h 186"/>
                <a:gd name="T30" fmla="*/ 14 w 174"/>
                <a:gd name="T31" fmla="*/ 175 h 186"/>
                <a:gd name="T32" fmla="*/ 2 w 174"/>
                <a:gd name="T33" fmla="*/ 186 h 186"/>
                <a:gd name="T34" fmla="*/ 0 w 174"/>
                <a:gd name="T35" fmla="*/ 184 h 186"/>
                <a:gd name="T36" fmla="*/ 0 w 174"/>
                <a:gd name="T37" fmla="*/ 182 h 186"/>
                <a:gd name="T38" fmla="*/ 0 w 174"/>
                <a:gd name="T39" fmla="*/ 180 h 186"/>
                <a:gd name="T40" fmla="*/ 0 w 174"/>
                <a:gd name="T41" fmla="*/ 177 h 186"/>
                <a:gd name="T42" fmla="*/ 11 w 174"/>
                <a:gd name="T43" fmla="*/ 167 h 186"/>
                <a:gd name="T44" fmla="*/ 22 w 174"/>
                <a:gd name="T45" fmla="*/ 155 h 186"/>
                <a:gd name="T46" fmla="*/ 33 w 174"/>
                <a:gd name="T47" fmla="*/ 145 h 186"/>
                <a:gd name="T48" fmla="*/ 43 w 174"/>
                <a:gd name="T49" fmla="*/ 133 h 186"/>
                <a:gd name="T50" fmla="*/ 53 w 174"/>
                <a:gd name="T51" fmla="*/ 121 h 186"/>
                <a:gd name="T52" fmla="*/ 64 w 174"/>
                <a:gd name="T53" fmla="*/ 110 h 186"/>
                <a:gd name="T54" fmla="*/ 74 w 174"/>
                <a:gd name="T55" fmla="*/ 98 h 186"/>
                <a:gd name="T56" fmla="*/ 84 w 174"/>
                <a:gd name="T57" fmla="*/ 86 h 186"/>
                <a:gd name="T58" fmla="*/ 95 w 174"/>
                <a:gd name="T59" fmla="*/ 75 h 186"/>
                <a:gd name="T60" fmla="*/ 106 w 174"/>
                <a:gd name="T61" fmla="*/ 63 h 186"/>
                <a:gd name="T62" fmla="*/ 116 w 174"/>
                <a:gd name="T63" fmla="*/ 52 h 186"/>
                <a:gd name="T64" fmla="*/ 127 w 174"/>
                <a:gd name="T65" fmla="*/ 40 h 186"/>
                <a:gd name="T66" fmla="*/ 138 w 174"/>
                <a:gd name="T67" fmla="*/ 30 h 186"/>
                <a:gd name="T68" fmla="*/ 149 w 174"/>
                <a:gd name="T69" fmla="*/ 20 h 186"/>
                <a:gd name="T70" fmla="*/ 162 w 174"/>
                <a:gd name="T71" fmla="*/ 9 h 186"/>
                <a:gd name="T72" fmla="*/ 174 w 174"/>
                <a:gd name="T73" fmla="*/ 0 h 1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4"/>
                <a:gd name="T112" fmla="*/ 0 h 186"/>
                <a:gd name="T113" fmla="*/ 174 w 174"/>
                <a:gd name="T114" fmla="*/ 186 h 1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4" h="186">
                  <a:moveTo>
                    <a:pt x="174" y="0"/>
                  </a:moveTo>
                  <a:lnTo>
                    <a:pt x="164" y="14"/>
                  </a:lnTo>
                  <a:lnTo>
                    <a:pt x="154" y="26"/>
                  </a:lnTo>
                  <a:lnTo>
                    <a:pt x="143" y="38"/>
                  </a:lnTo>
                  <a:lnTo>
                    <a:pt x="133" y="51"/>
                  </a:lnTo>
                  <a:lnTo>
                    <a:pt x="123" y="62"/>
                  </a:lnTo>
                  <a:lnTo>
                    <a:pt x="112" y="74"/>
                  </a:lnTo>
                  <a:lnTo>
                    <a:pt x="103" y="85"/>
                  </a:lnTo>
                  <a:lnTo>
                    <a:pt x="93" y="96"/>
                  </a:lnTo>
                  <a:lnTo>
                    <a:pt x="82" y="108"/>
                  </a:lnTo>
                  <a:lnTo>
                    <a:pt x="71" y="119"/>
                  </a:lnTo>
                  <a:lnTo>
                    <a:pt x="61" y="130"/>
                  </a:lnTo>
                  <a:lnTo>
                    <a:pt x="49" y="141"/>
                  </a:lnTo>
                  <a:lnTo>
                    <a:pt x="38" y="152"/>
                  </a:lnTo>
                  <a:lnTo>
                    <a:pt x="26" y="163"/>
                  </a:lnTo>
                  <a:lnTo>
                    <a:pt x="14" y="175"/>
                  </a:lnTo>
                  <a:lnTo>
                    <a:pt x="2" y="186"/>
                  </a:lnTo>
                  <a:lnTo>
                    <a:pt x="0" y="184"/>
                  </a:lnTo>
                  <a:lnTo>
                    <a:pt x="0" y="182"/>
                  </a:lnTo>
                  <a:lnTo>
                    <a:pt x="0" y="180"/>
                  </a:lnTo>
                  <a:lnTo>
                    <a:pt x="0" y="177"/>
                  </a:lnTo>
                  <a:lnTo>
                    <a:pt x="11" y="167"/>
                  </a:lnTo>
                  <a:lnTo>
                    <a:pt x="22" y="155"/>
                  </a:lnTo>
                  <a:lnTo>
                    <a:pt x="33" y="145"/>
                  </a:lnTo>
                  <a:lnTo>
                    <a:pt x="43" y="133"/>
                  </a:lnTo>
                  <a:lnTo>
                    <a:pt x="53" y="121"/>
                  </a:lnTo>
                  <a:lnTo>
                    <a:pt x="64" y="110"/>
                  </a:lnTo>
                  <a:lnTo>
                    <a:pt x="74" y="98"/>
                  </a:lnTo>
                  <a:lnTo>
                    <a:pt x="84" y="86"/>
                  </a:lnTo>
                  <a:lnTo>
                    <a:pt x="95" y="75"/>
                  </a:lnTo>
                  <a:lnTo>
                    <a:pt x="106" y="63"/>
                  </a:lnTo>
                  <a:lnTo>
                    <a:pt x="116" y="52"/>
                  </a:lnTo>
                  <a:lnTo>
                    <a:pt x="127" y="40"/>
                  </a:lnTo>
                  <a:lnTo>
                    <a:pt x="138" y="30"/>
                  </a:lnTo>
                  <a:lnTo>
                    <a:pt x="149" y="20"/>
                  </a:lnTo>
                  <a:lnTo>
                    <a:pt x="162" y="9"/>
                  </a:lnTo>
                  <a:lnTo>
                    <a:pt x="174" y="0"/>
                  </a:lnTo>
                  <a:close/>
                </a:path>
              </a:pathLst>
            </a:custGeom>
            <a:solidFill>
              <a:srgbClr val="000000"/>
            </a:solidFill>
            <a:ln w="9525">
              <a:noFill/>
              <a:round/>
              <a:headEnd/>
              <a:tailEnd/>
            </a:ln>
          </p:spPr>
          <p:txBody>
            <a:bodyPr/>
            <a:lstStyle/>
            <a:p>
              <a:endParaRPr lang="en-US" dirty="0"/>
            </a:p>
          </p:txBody>
        </p:sp>
        <p:sp>
          <p:nvSpPr>
            <p:cNvPr id="30" name="Freeform 32"/>
            <p:cNvSpPr>
              <a:spLocks/>
            </p:cNvSpPr>
            <p:nvPr/>
          </p:nvSpPr>
          <p:spPr bwMode="auto">
            <a:xfrm>
              <a:off x="2867" y="1815"/>
              <a:ext cx="13" cy="13"/>
            </a:xfrm>
            <a:custGeom>
              <a:avLst/>
              <a:gdLst>
                <a:gd name="T0" fmla="*/ 0 w 13"/>
                <a:gd name="T1" fmla="*/ 0 h 13"/>
                <a:gd name="T2" fmla="*/ 13 w 13"/>
                <a:gd name="T3" fmla="*/ 13 h 13"/>
                <a:gd name="T4" fmla="*/ 0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0"/>
                  </a:moveTo>
                  <a:lnTo>
                    <a:pt x="13" y="13"/>
                  </a:lnTo>
                  <a:lnTo>
                    <a:pt x="0" y="0"/>
                  </a:lnTo>
                  <a:close/>
                </a:path>
              </a:pathLst>
            </a:custGeom>
            <a:solidFill>
              <a:srgbClr val="BFDDFF"/>
            </a:solidFill>
            <a:ln w="9525">
              <a:noFill/>
              <a:round/>
              <a:headEnd/>
              <a:tailEnd/>
            </a:ln>
          </p:spPr>
          <p:txBody>
            <a:bodyPr/>
            <a:lstStyle/>
            <a:p>
              <a:endParaRPr lang="en-US" dirty="0"/>
            </a:p>
          </p:txBody>
        </p:sp>
        <p:sp>
          <p:nvSpPr>
            <p:cNvPr id="31" name="Freeform 33"/>
            <p:cNvSpPr>
              <a:spLocks/>
            </p:cNvSpPr>
            <p:nvPr/>
          </p:nvSpPr>
          <p:spPr bwMode="auto">
            <a:xfrm>
              <a:off x="2753" y="1818"/>
              <a:ext cx="131" cy="131"/>
            </a:xfrm>
            <a:custGeom>
              <a:avLst/>
              <a:gdLst>
                <a:gd name="T0" fmla="*/ 131 w 131"/>
                <a:gd name="T1" fmla="*/ 126 h 131"/>
                <a:gd name="T2" fmla="*/ 125 w 131"/>
                <a:gd name="T3" fmla="*/ 131 h 131"/>
                <a:gd name="T4" fmla="*/ 109 w 131"/>
                <a:gd name="T5" fmla="*/ 116 h 131"/>
                <a:gd name="T6" fmla="*/ 92 w 131"/>
                <a:gd name="T7" fmla="*/ 100 h 131"/>
                <a:gd name="T8" fmla="*/ 77 w 131"/>
                <a:gd name="T9" fmla="*/ 84 h 131"/>
                <a:gd name="T10" fmla="*/ 60 w 131"/>
                <a:gd name="T11" fmla="*/ 67 h 131"/>
                <a:gd name="T12" fmla="*/ 45 w 131"/>
                <a:gd name="T13" fmla="*/ 51 h 131"/>
                <a:gd name="T14" fmla="*/ 29 w 131"/>
                <a:gd name="T15" fmla="*/ 33 h 131"/>
                <a:gd name="T16" fmla="*/ 15 w 131"/>
                <a:gd name="T17" fmla="*/ 17 h 131"/>
                <a:gd name="T18" fmla="*/ 0 w 131"/>
                <a:gd name="T19" fmla="*/ 0 h 131"/>
                <a:gd name="T20" fmla="*/ 6 w 131"/>
                <a:gd name="T21" fmla="*/ 0 h 131"/>
                <a:gd name="T22" fmla="*/ 13 w 131"/>
                <a:gd name="T23" fmla="*/ 3 h 131"/>
                <a:gd name="T24" fmla="*/ 19 w 131"/>
                <a:gd name="T25" fmla="*/ 9 h 131"/>
                <a:gd name="T26" fmla="*/ 22 w 131"/>
                <a:gd name="T27" fmla="*/ 15 h 131"/>
                <a:gd name="T28" fmla="*/ 36 w 131"/>
                <a:gd name="T29" fmla="*/ 28 h 131"/>
                <a:gd name="T30" fmla="*/ 51 w 131"/>
                <a:gd name="T31" fmla="*/ 42 h 131"/>
                <a:gd name="T32" fmla="*/ 65 w 131"/>
                <a:gd name="T33" fmla="*/ 55 h 131"/>
                <a:gd name="T34" fmla="*/ 79 w 131"/>
                <a:gd name="T35" fmla="*/ 68 h 131"/>
                <a:gd name="T36" fmla="*/ 92 w 131"/>
                <a:gd name="T37" fmla="*/ 82 h 131"/>
                <a:gd name="T38" fmla="*/ 106 w 131"/>
                <a:gd name="T39" fmla="*/ 96 h 131"/>
                <a:gd name="T40" fmla="*/ 118 w 131"/>
                <a:gd name="T41" fmla="*/ 111 h 131"/>
                <a:gd name="T42" fmla="*/ 131 w 131"/>
                <a:gd name="T43" fmla="*/ 126 h 1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1"/>
                <a:gd name="T67" fmla="*/ 0 h 131"/>
                <a:gd name="T68" fmla="*/ 131 w 131"/>
                <a:gd name="T69" fmla="*/ 131 h 1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1" h="131">
                  <a:moveTo>
                    <a:pt x="131" y="126"/>
                  </a:moveTo>
                  <a:lnTo>
                    <a:pt x="125" y="131"/>
                  </a:lnTo>
                  <a:lnTo>
                    <a:pt x="109" y="116"/>
                  </a:lnTo>
                  <a:lnTo>
                    <a:pt x="92" y="100"/>
                  </a:lnTo>
                  <a:lnTo>
                    <a:pt x="77" y="84"/>
                  </a:lnTo>
                  <a:lnTo>
                    <a:pt x="60" y="67"/>
                  </a:lnTo>
                  <a:lnTo>
                    <a:pt x="45" y="51"/>
                  </a:lnTo>
                  <a:lnTo>
                    <a:pt x="29" y="33"/>
                  </a:lnTo>
                  <a:lnTo>
                    <a:pt x="15" y="17"/>
                  </a:lnTo>
                  <a:lnTo>
                    <a:pt x="0" y="0"/>
                  </a:lnTo>
                  <a:lnTo>
                    <a:pt x="6" y="0"/>
                  </a:lnTo>
                  <a:lnTo>
                    <a:pt x="13" y="3"/>
                  </a:lnTo>
                  <a:lnTo>
                    <a:pt x="19" y="9"/>
                  </a:lnTo>
                  <a:lnTo>
                    <a:pt x="22" y="15"/>
                  </a:lnTo>
                  <a:lnTo>
                    <a:pt x="36" y="28"/>
                  </a:lnTo>
                  <a:lnTo>
                    <a:pt x="51" y="42"/>
                  </a:lnTo>
                  <a:lnTo>
                    <a:pt x="65" y="55"/>
                  </a:lnTo>
                  <a:lnTo>
                    <a:pt x="79" y="68"/>
                  </a:lnTo>
                  <a:lnTo>
                    <a:pt x="92" y="82"/>
                  </a:lnTo>
                  <a:lnTo>
                    <a:pt x="106" y="96"/>
                  </a:lnTo>
                  <a:lnTo>
                    <a:pt x="118" y="111"/>
                  </a:lnTo>
                  <a:lnTo>
                    <a:pt x="131" y="126"/>
                  </a:lnTo>
                  <a:close/>
                </a:path>
              </a:pathLst>
            </a:custGeom>
            <a:solidFill>
              <a:srgbClr val="BFDDFF"/>
            </a:solidFill>
            <a:ln w="9525">
              <a:noFill/>
              <a:round/>
              <a:headEnd/>
              <a:tailEnd/>
            </a:ln>
          </p:spPr>
          <p:txBody>
            <a:bodyPr/>
            <a:lstStyle/>
            <a:p>
              <a:endParaRPr lang="en-US" dirty="0"/>
            </a:p>
          </p:txBody>
        </p:sp>
        <p:sp>
          <p:nvSpPr>
            <p:cNvPr id="32" name="Freeform 34"/>
            <p:cNvSpPr>
              <a:spLocks/>
            </p:cNvSpPr>
            <p:nvPr/>
          </p:nvSpPr>
          <p:spPr bwMode="auto">
            <a:xfrm>
              <a:off x="2951" y="1828"/>
              <a:ext cx="287" cy="298"/>
            </a:xfrm>
            <a:custGeom>
              <a:avLst/>
              <a:gdLst>
                <a:gd name="T0" fmla="*/ 152 w 287"/>
                <a:gd name="T1" fmla="*/ 145 h 298"/>
                <a:gd name="T2" fmla="*/ 161 w 287"/>
                <a:gd name="T3" fmla="*/ 150 h 298"/>
                <a:gd name="T4" fmla="*/ 168 w 287"/>
                <a:gd name="T5" fmla="*/ 157 h 298"/>
                <a:gd name="T6" fmla="*/ 175 w 287"/>
                <a:gd name="T7" fmla="*/ 164 h 298"/>
                <a:gd name="T8" fmla="*/ 182 w 287"/>
                <a:gd name="T9" fmla="*/ 171 h 298"/>
                <a:gd name="T10" fmla="*/ 189 w 287"/>
                <a:gd name="T11" fmla="*/ 178 h 298"/>
                <a:gd name="T12" fmla="*/ 196 w 287"/>
                <a:gd name="T13" fmla="*/ 187 h 298"/>
                <a:gd name="T14" fmla="*/ 204 w 287"/>
                <a:gd name="T15" fmla="*/ 194 h 298"/>
                <a:gd name="T16" fmla="*/ 212 w 287"/>
                <a:gd name="T17" fmla="*/ 200 h 298"/>
                <a:gd name="T18" fmla="*/ 224 w 287"/>
                <a:gd name="T19" fmla="*/ 211 h 298"/>
                <a:gd name="T20" fmla="*/ 236 w 287"/>
                <a:gd name="T21" fmla="*/ 222 h 298"/>
                <a:gd name="T22" fmla="*/ 250 w 287"/>
                <a:gd name="T23" fmla="*/ 233 h 298"/>
                <a:gd name="T24" fmla="*/ 262 w 287"/>
                <a:gd name="T25" fmla="*/ 243 h 298"/>
                <a:gd name="T26" fmla="*/ 273 w 287"/>
                <a:gd name="T27" fmla="*/ 256 h 298"/>
                <a:gd name="T28" fmla="*/ 283 w 287"/>
                <a:gd name="T29" fmla="*/ 268 h 298"/>
                <a:gd name="T30" fmla="*/ 287 w 287"/>
                <a:gd name="T31" fmla="*/ 283 h 298"/>
                <a:gd name="T32" fmla="*/ 287 w 287"/>
                <a:gd name="T33" fmla="*/ 298 h 298"/>
                <a:gd name="T34" fmla="*/ 274 w 287"/>
                <a:gd name="T35" fmla="*/ 286 h 298"/>
                <a:gd name="T36" fmla="*/ 261 w 287"/>
                <a:gd name="T37" fmla="*/ 273 h 298"/>
                <a:gd name="T38" fmla="*/ 249 w 287"/>
                <a:gd name="T39" fmla="*/ 261 h 298"/>
                <a:gd name="T40" fmla="*/ 236 w 287"/>
                <a:gd name="T41" fmla="*/ 249 h 298"/>
                <a:gd name="T42" fmla="*/ 223 w 287"/>
                <a:gd name="T43" fmla="*/ 236 h 298"/>
                <a:gd name="T44" fmla="*/ 210 w 287"/>
                <a:gd name="T45" fmla="*/ 224 h 298"/>
                <a:gd name="T46" fmla="*/ 198 w 287"/>
                <a:gd name="T47" fmla="*/ 211 h 298"/>
                <a:gd name="T48" fmla="*/ 186 w 287"/>
                <a:gd name="T49" fmla="*/ 200 h 298"/>
                <a:gd name="T50" fmla="*/ 172 w 287"/>
                <a:gd name="T51" fmla="*/ 188 h 298"/>
                <a:gd name="T52" fmla="*/ 160 w 287"/>
                <a:gd name="T53" fmla="*/ 175 h 298"/>
                <a:gd name="T54" fmla="*/ 147 w 287"/>
                <a:gd name="T55" fmla="*/ 163 h 298"/>
                <a:gd name="T56" fmla="*/ 135 w 287"/>
                <a:gd name="T57" fmla="*/ 150 h 298"/>
                <a:gd name="T58" fmla="*/ 123 w 287"/>
                <a:gd name="T59" fmla="*/ 137 h 298"/>
                <a:gd name="T60" fmla="*/ 110 w 287"/>
                <a:gd name="T61" fmla="*/ 125 h 298"/>
                <a:gd name="T62" fmla="*/ 99 w 287"/>
                <a:gd name="T63" fmla="*/ 112 h 298"/>
                <a:gd name="T64" fmla="*/ 86 w 287"/>
                <a:gd name="T65" fmla="*/ 99 h 298"/>
                <a:gd name="T66" fmla="*/ 86 w 287"/>
                <a:gd name="T67" fmla="*/ 93 h 298"/>
                <a:gd name="T68" fmla="*/ 0 w 287"/>
                <a:gd name="T69" fmla="*/ 6 h 298"/>
                <a:gd name="T70" fmla="*/ 0 w 287"/>
                <a:gd name="T71" fmla="*/ 0 h 298"/>
                <a:gd name="T72" fmla="*/ 17 w 287"/>
                <a:gd name="T73" fmla="*/ 19 h 298"/>
                <a:gd name="T74" fmla="*/ 37 w 287"/>
                <a:gd name="T75" fmla="*/ 37 h 298"/>
                <a:gd name="T76" fmla="*/ 56 w 287"/>
                <a:gd name="T77" fmla="*/ 53 h 298"/>
                <a:gd name="T78" fmla="*/ 77 w 287"/>
                <a:gd name="T79" fmla="*/ 70 h 298"/>
                <a:gd name="T80" fmla="*/ 98 w 287"/>
                <a:gd name="T81" fmla="*/ 87 h 298"/>
                <a:gd name="T82" fmla="*/ 117 w 287"/>
                <a:gd name="T83" fmla="*/ 105 h 298"/>
                <a:gd name="T84" fmla="*/ 136 w 287"/>
                <a:gd name="T85" fmla="*/ 124 h 298"/>
                <a:gd name="T86" fmla="*/ 152 w 287"/>
                <a:gd name="T87" fmla="*/ 145 h 2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7"/>
                <a:gd name="T133" fmla="*/ 0 h 298"/>
                <a:gd name="T134" fmla="*/ 287 w 287"/>
                <a:gd name="T135" fmla="*/ 298 h 2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7" h="298">
                  <a:moveTo>
                    <a:pt x="152" y="145"/>
                  </a:moveTo>
                  <a:lnTo>
                    <a:pt x="161" y="150"/>
                  </a:lnTo>
                  <a:lnTo>
                    <a:pt x="168" y="157"/>
                  </a:lnTo>
                  <a:lnTo>
                    <a:pt x="175" y="164"/>
                  </a:lnTo>
                  <a:lnTo>
                    <a:pt x="182" y="171"/>
                  </a:lnTo>
                  <a:lnTo>
                    <a:pt x="189" y="178"/>
                  </a:lnTo>
                  <a:lnTo>
                    <a:pt x="196" y="187"/>
                  </a:lnTo>
                  <a:lnTo>
                    <a:pt x="204" y="194"/>
                  </a:lnTo>
                  <a:lnTo>
                    <a:pt x="212" y="200"/>
                  </a:lnTo>
                  <a:lnTo>
                    <a:pt x="224" y="211"/>
                  </a:lnTo>
                  <a:lnTo>
                    <a:pt x="236" y="222"/>
                  </a:lnTo>
                  <a:lnTo>
                    <a:pt x="250" y="233"/>
                  </a:lnTo>
                  <a:lnTo>
                    <a:pt x="262" y="243"/>
                  </a:lnTo>
                  <a:lnTo>
                    <a:pt x="273" y="256"/>
                  </a:lnTo>
                  <a:lnTo>
                    <a:pt x="283" y="268"/>
                  </a:lnTo>
                  <a:lnTo>
                    <a:pt x="287" y="283"/>
                  </a:lnTo>
                  <a:lnTo>
                    <a:pt x="287" y="298"/>
                  </a:lnTo>
                  <a:lnTo>
                    <a:pt x="274" y="286"/>
                  </a:lnTo>
                  <a:lnTo>
                    <a:pt x="261" y="273"/>
                  </a:lnTo>
                  <a:lnTo>
                    <a:pt x="249" y="261"/>
                  </a:lnTo>
                  <a:lnTo>
                    <a:pt x="236" y="249"/>
                  </a:lnTo>
                  <a:lnTo>
                    <a:pt x="223" y="236"/>
                  </a:lnTo>
                  <a:lnTo>
                    <a:pt x="210" y="224"/>
                  </a:lnTo>
                  <a:lnTo>
                    <a:pt x="198" y="211"/>
                  </a:lnTo>
                  <a:lnTo>
                    <a:pt x="186" y="200"/>
                  </a:lnTo>
                  <a:lnTo>
                    <a:pt x="172" y="188"/>
                  </a:lnTo>
                  <a:lnTo>
                    <a:pt x="160" y="175"/>
                  </a:lnTo>
                  <a:lnTo>
                    <a:pt x="147" y="163"/>
                  </a:lnTo>
                  <a:lnTo>
                    <a:pt x="135" y="150"/>
                  </a:lnTo>
                  <a:lnTo>
                    <a:pt x="123" y="137"/>
                  </a:lnTo>
                  <a:lnTo>
                    <a:pt x="110" y="125"/>
                  </a:lnTo>
                  <a:lnTo>
                    <a:pt x="99" y="112"/>
                  </a:lnTo>
                  <a:lnTo>
                    <a:pt x="86" y="99"/>
                  </a:lnTo>
                  <a:lnTo>
                    <a:pt x="86" y="93"/>
                  </a:lnTo>
                  <a:lnTo>
                    <a:pt x="0" y="6"/>
                  </a:lnTo>
                  <a:lnTo>
                    <a:pt x="0" y="0"/>
                  </a:lnTo>
                  <a:lnTo>
                    <a:pt x="17" y="19"/>
                  </a:lnTo>
                  <a:lnTo>
                    <a:pt x="37" y="37"/>
                  </a:lnTo>
                  <a:lnTo>
                    <a:pt x="56" y="53"/>
                  </a:lnTo>
                  <a:lnTo>
                    <a:pt x="77" y="70"/>
                  </a:lnTo>
                  <a:lnTo>
                    <a:pt x="98" y="87"/>
                  </a:lnTo>
                  <a:lnTo>
                    <a:pt x="117" y="105"/>
                  </a:lnTo>
                  <a:lnTo>
                    <a:pt x="136" y="124"/>
                  </a:lnTo>
                  <a:lnTo>
                    <a:pt x="152" y="145"/>
                  </a:lnTo>
                  <a:close/>
                </a:path>
              </a:pathLst>
            </a:custGeom>
            <a:solidFill>
              <a:srgbClr val="BFDDFF"/>
            </a:solidFill>
            <a:ln w="9525">
              <a:noFill/>
              <a:round/>
              <a:headEnd/>
              <a:tailEnd/>
            </a:ln>
          </p:spPr>
          <p:txBody>
            <a:bodyPr/>
            <a:lstStyle/>
            <a:p>
              <a:endParaRPr lang="en-US" dirty="0"/>
            </a:p>
          </p:txBody>
        </p:sp>
        <p:sp>
          <p:nvSpPr>
            <p:cNvPr id="33" name="Freeform 35"/>
            <p:cNvSpPr>
              <a:spLocks/>
            </p:cNvSpPr>
            <p:nvPr/>
          </p:nvSpPr>
          <p:spPr bwMode="auto">
            <a:xfrm>
              <a:off x="3364" y="1828"/>
              <a:ext cx="194" cy="211"/>
            </a:xfrm>
            <a:custGeom>
              <a:avLst/>
              <a:gdLst>
                <a:gd name="T0" fmla="*/ 194 w 194"/>
                <a:gd name="T1" fmla="*/ 0 h 211"/>
                <a:gd name="T2" fmla="*/ 181 w 194"/>
                <a:gd name="T3" fmla="*/ 23 h 211"/>
                <a:gd name="T4" fmla="*/ 163 w 194"/>
                <a:gd name="T5" fmla="*/ 46 h 211"/>
                <a:gd name="T6" fmla="*/ 145 w 194"/>
                <a:gd name="T7" fmla="*/ 68 h 211"/>
                <a:gd name="T8" fmla="*/ 124 w 194"/>
                <a:gd name="T9" fmla="*/ 89 h 211"/>
                <a:gd name="T10" fmla="*/ 102 w 194"/>
                <a:gd name="T11" fmla="*/ 110 h 211"/>
                <a:gd name="T12" fmla="*/ 81 w 194"/>
                <a:gd name="T13" fmla="*/ 131 h 211"/>
                <a:gd name="T14" fmla="*/ 61 w 194"/>
                <a:gd name="T15" fmla="*/ 153 h 211"/>
                <a:gd name="T16" fmla="*/ 42 w 194"/>
                <a:gd name="T17" fmla="*/ 176 h 211"/>
                <a:gd name="T18" fmla="*/ 38 w 194"/>
                <a:gd name="T19" fmla="*/ 181 h 211"/>
                <a:gd name="T20" fmla="*/ 34 w 194"/>
                <a:gd name="T21" fmla="*/ 187 h 211"/>
                <a:gd name="T22" fmla="*/ 31 w 194"/>
                <a:gd name="T23" fmla="*/ 191 h 211"/>
                <a:gd name="T24" fmla="*/ 27 w 194"/>
                <a:gd name="T25" fmla="*/ 195 h 211"/>
                <a:gd name="T26" fmla="*/ 22 w 194"/>
                <a:gd name="T27" fmla="*/ 200 h 211"/>
                <a:gd name="T28" fmla="*/ 17 w 194"/>
                <a:gd name="T29" fmla="*/ 203 h 211"/>
                <a:gd name="T30" fmla="*/ 12 w 194"/>
                <a:gd name="T31" fmla="*/ 207 h 211"/>
                <a:gd name="T32" fmla="*/ 7 w 194"/>
                <a:gd name="T33" fmla="*/ 211 h 211"/>
                <a:gd name="T34" fmla="*/ 6 w 194"/>
                <a:gd name="T35" fmla="*/ 209 h 211"/>
                <a:gd name="T36" fmla="*/ 4 w 194"/>
                <a:gd name="T37" fmla="*/ 209 h 211"/>
                <a:gd name="T38" fmla="*/ 2 w 194"/>
                <a:gd name="T39" fmla="*/ 209 h 211"/>
                <a:gd name="T40" fmla="*/ 0 w 194"/>
                <a:gd name="T41" fmla="*/ 209 h 211"/>
                <a:gd name="T42" fmla="*/ 3 w 194"/>
                <a:gd name="T43" fmla="*/ 204 h 211"/>
                <a:gd name="T44" fmla="*/ 6 w 194"/>
                <a:gd name="T45" fmla="*/ 200 h 211"/>
                <a:gd name="T46" fmla="*/ 10 w 194"/>
                <a:gd name="T47" fmla="*/ 195 h 211"/>
                <a:gd name="T48" fmla="*/ 15 w 194"/>
                <a:gd name="T49" fmla="*/ 190 h 211"/>
                <a:gd name="T50" fmla="*/ 21 w 194"/>
                <a:gd name="T51" fmla="*/ 186 h 211"/>
                <a:gd name="T52" fmla="*/ 25 w 194"/>
                <a:gd name="T53" fmla="*/ 180 h 211"/>
                <a:gd name="T54" fmla="*/ 29 w 194"/>
                <a:gd name="T55" fmla="*/ 175 h 211"/>
                <a:gd name="T56" fmla="*/ 32 w 194"/>
                <a:gd name="T57" fmla="*/ 170 h 211"/>
                <a:gd name="T58" fmla="*/ 50 w 194"/>
                <a:gd name="T59" fmla="*/ 148 h 211"/>
                <a:gd name="T60" fmla="*/ 69 w 194"/>
                <a:gd name="T61" fmla="*/ 127 h 211"/>
                <a:gd name="T62" fmla="*/ 90 w 194"/>
                <a:gd name="T63" fmla="*/ 105 h 211"/>
                <a:gd name="T64" fmla="*/ 110 w 194"/>
                <a:gd name="T65" fmla="*/ 83 h 211"/>
                <a:gd name="T66" fmla="*/ 131 w 194"/>
                <a:gd name="T67" fmla="*/ 62 h 211"/>
                <a:gd name="T68" fmla="*/ 153 w 194"/>
                <a:gd name="T69" fmla="*/ 40 h 211"/>
                <a:gd name="T70" fmla="*/ 173 w 194"/>
                <a:gd name="T71" fmla="*/ 19 h 211"/>
                <a:gd name="T72" fmla="*/ 194 w 194"/>
                <a:gd name="T73" fmla="*/ 0 h 2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4"/>
                <a:gd name="T112" fmla="*/ 0 h 211"/>
                <a:gd name="T113" fmla="*/ 194 w 194"/>
                <a:gd name="T114" fmla="*/ 211 h 2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4" h="211">
                  <a:moveTo>
                    <a:pt x="194" y="0"/>
                  </a:moveTo>
                  <a:lnTo>
                    <a:pt x="181" y="23"/>
                  </a:lnTo>
                  <a:lnTo>
                    <a:pt x="163" y="46"/>
                  </a:lnTo>
                  <a:lnTo>
                    <a:pt x="145" y="68"/>
                  </a:lnTo>
                  <a:lnTo>
                    <a:pt x="124" y="89"/>
                  </a:lnTo>
                  <a:lnTo>
                    <a:pt x="102" y="110"/>
                  </a:lnTo>
                  <a:lnTo>
                    <a:pt x="81" y="131"/>
                  </a:lnTo>
                  <a:lnTo>
                    <a:pt x="61" y="153"/>
                  </a:lnTo>
                  <a:lnTo>
                    <a:pt x="42" y="176"/>
                  </a:lnTo>
                  <a:lnTo>
                    <a:pt x="38" y="181"/>
                  </a:lnTo>
                  <a:lnTo>
                    <a:pt x="34" y="187"/>
                  </a:lnTo>
                  <a:lnTo>
                    <a:pt x="31" y="191"/>
                  </a:lnTo>
                  <a:lnTo>
                    <a:pt x="27" y="195"/>
                  </a:lnTo>
                  <a:lnTo>
                    <a:pt x="22" y="200"/>
                  </a:lnTo>
                  <a:lnTo>
                    <a:pt x="17" y="203"/>
                  </a:lnTo>
                  <a:lnTo>
                    <a:pt x="12" y="207"/>
                  </a:lnTo>
                  <a:lnTo>
                    <a:pt x="7" y="211"/>
                  </a:lnTo>
                  <a:lnTo>
                    <a:pt x="6" y="209"/>
                  </a:lnTo>
                  <a:lnTo>
                    <a:pt x="4" y="209"/>
                  </a:lnTo>
                  <a:lnTo>
                    <a:pt x="2" y="209"/>
                  </a:lnTo>
                  <a:lnTo>
                    <a:pt x="0" y="209"/>
                  </a:lnTo>
                  <a:lnTo>
                    <a:pt x="3" y="204"/>
                  </a:lnTo>
                  <a:lnTo>
                    <a:pt x="6" y="200"/>
                  </a:lnTo>
                  <a:lnTo>
                    <a:pt x="10" y="195"/>
                  </a:lnTo>
                  <a:lnTo>
                    <a:pt x="15" y="190"/>
                  </a:lnTo>
                  <a:lnTo>
                    <a:pt x="21" y="186"/>
                  </a:lnTo>
                  <a:lnTo>
                    <a:pt x="25" y="180"/>
                  </a:lnTo>
                  <a:lnTo>
                    <a:pt x="29" y="175"/>
                  </a:lnTo>
                  <a:lnTo>
                    <a:pt x="32" y="170"/>
                  </a:lnTo>
                  <a:lnTo>
                    <a:pt x="50" y="148"/>
                  </a:lnTo>
                  <a:lnTo>
                    <a:pt x="69" y="127"/>
                  </a:lnTo>
                  <a:lnTo>
                    <a:pt x="90" y="105"/>
                  </a:lnTo>
                  <a:lnTo>
                    <a:pt x="110" y="83"/>
                  </a:lnTo>
                  <a:lnTo>
                    <a:pt x="131" y="62"/>
                  </a:lnTo>
                  <a:lnTo>
                    <a:pt x="153" y="40"/>
                  </a:lnTo>
                  <a:lnTo>
                    <a:pt x="173" y="19"/>
                  </a:lnTo>
                  <a:lnTo>
                    <a:pt x="194" y="0"/>
                  </a:lnTo>
                  <a:close/>
                </a:path>
              </a:pathLst>
            </a:custGeom>
            <a:solidFill>
              <a:srgbClr val="000000"/>
            </a:solidFill>
            <a:ln w="9525">
              <a:noFill/>
              <a:round/>
              <a:headEnd/>
              <a:tailEnd/>
            </a:ln>
          </p:spPr>
          <p:txBody>
            <a:bodyPr/>
            <a:lstStyle/>
            <a:p>
              <a:endParaRPr lang="en-US" dirty="0"/>
            </a:p>
          </p:txBody>
        </p:sp>
        <p:sp>
          <p:nvSpPr>
            <p:cNvPr id="34" name="Freeform 36"/>
            <p:cNvSpPr>
              <a:spLocks/>
            </p:cNvSpPr>
            <p:nvPr/>
          </p:nvSpPr>
          <p:spPr bwMode="auto">
            <a:xfrm>
              <a:off x="2703" y="1830"/>
              <a:ext cx="146" cy="137"/>
            </a:xfrm>
            <a:custGeom>
              <a:avLst/>
              <a:gdLst>
                <a:gd name="T0" fmla="*/ 33 w 146"/>
                <a:gd name="T1" fmla="*/ 24 h 137"/>
                <a:gd name="T2" fmla="*/ 31 w 146"/>
                <a:gd name="T3" fmla="*/ 26 h 137"/>
                <a:gd name="T4" fmla="*/ 46 w 146"/>
                <a:gd name="T5" fmla="*/ 40 h 137"/>
                <a:gd name="T6" fmla="*/ 62 w 146"/>
                <a:gd name="T7" fmla="*/ 53 h 137"/>
                <a:gd name="T8" fmla="*/ 77 w 146"/>
                <a:gd name="T9" fmla="*/ 66 h 137"/>
                <a:gd name="T10" fmla="*/ 93 w 146"/>
                <a:gd name="T11" fmla="*/ 78 h 137"/>
                <a:gd name="T12" fmla="*/ 107 w 146"/>
                <a:gd name="T13" fmla="*/ 91 h 137"/>
                <a:gd name="T14" fmla="*/ 121 w 146"/>
                <a:gd name="T15" fmla="*/ 105 h 137"/>
                <a:gd name="T16" fmla="*/ 135 w 146"/>
                <a:gd name="T17" fmla="*/ 119 h 137"/>
                <a:gd name="T18" fmla="*/ 146 w 146"/>
                <a:gd name="T19" fmla="*/ 137 h 137"/>
                <a:gd name="T20" fmla="*/ 119 w 146"/>
                <a:gd name="T21" fmla="*/ 132 h 137"/>
                <a:gd name="T22" fmla="*/ 105 w 146"/>
                <a:gd name="T23" fmla="*/ 115 h 137"/>
                <a:gd name="T24" fmla="*/ 89 w 146"/>
                <a:gd name="T25" fmla="*/ 99 h 137"/>
                <a:gd name="T26" fmla="*/ 74 w 146"/>
                <a:gd name="T27" fmla="*/ 83 h 137"/>
                <a:gd name="T28" fmla="*/ 58 w 146"/>
                <a:gd name="T29" fmla="*/ 68 h 137"/>
                <a:gd name="T30" fmla="*/ 43 w 146"/>
                <a:gd name="T31" fmla="*/ 52 h 137"/>
                <a:gd name="T32" fmla="*/ 28 w 146"/>
                <a:gd name="T33" fmla="*/ 36 h 137"/>
                <a:gd name="T34" fmla="*/ 13 w 146"/>
                <a:gd name="T35" fmla="*/ 18 h 137"/>
                <a:gd name="T36" fmla="*/ 0 w 146"/>
                <a:gd name="T37" fmla="*/ 0 h 137"/>
                <a:gd name="T38" fmla="*/ 5 w 146"/>
                <a:gd name="T39" fmla="*/ 1 h 137"/>
                <a:gd name="T40" fmla="*/ 10 w 146"/>
                <a:gd name="T41" fmla="*/ 2 h 137"/>
                <a:gd name="T42" fmla="*/ 14 w 146"/>
                <a:gd name="T43" fmla="*/ 5 h 137"/>
                <a:gd name="T44" fmla="*/ 18 w 146"/>
                <a:gd name="T45" fmla="*/ 8 h 137"/>
                <a:gd name="T46" fmla="*/ 22 w 146"/>
                <a:gd name="T47" fmla="*/ 12 h 137"/>
                <a:gd name="T48" fmla="*/ 26 w 146"/>
                <a:gd name="T49" fmla="*/ 16 h 137"/>
                <a:gd name="T50" fmla="*/ 30 w 146"/>
                <a:gd name="T51" fmla="*/ 20 h 137"/>
                <a:gd name="T52" fmla="*/ 33 w 146"/>
                <a:gd name="T53" fmla="*/ 24 h 1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6"/>
                <a:gd name="T82" fmla="*/ 0 h 137"/>
                <a:gd name="T83" fmla="*/ 146 w 146"/>
                <a:gd name="T84" fmla="*/ 137 h 13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6" h="137">
                  <a:moveTo>
                    <a:pt x="33" y="24"/>
                  </a:moveTo>
                  <a:lnTo>
                    <a:pt x="31" y="26"/>
                  </a:lnTo>
                  <a:lnTo>
                    <a:pt x="46" y="40"/>
                  </a:lnTo>
                  <a:lnTo>
                    <a:pt x="62" y="53"/>
                  </a:lnTo>
                  <a:lnTo>
                    <a:pt x="77" y="66"/>
                  </a:lnTo>
                  <a:lnTo>
                    <a:pt x="93" y="78"/>
                  </a:lnTo>
                  <a:lnTo>
                    <a:pt x="107" y="91"/>
                  </a:lnTo>
                  <a:lnTo>
                    <a:pt x="121" y="105"/>
                  </a:lnTo>
                  <a:lnTo>
                    <a:pt x="135" y="119"/>
                  </a:lnTo>
                  <a:lnTo>
                    <a:pt x="146" y="137"/>
                  </a:lnTo>
                  <a:lnTo>
                    <a:pt x="119" y="132"/>
                  </a:lnTo>
                  <a:lnTo>
                    <a:pt x="105" y="115"/>
                  </a:lnTo>
                  <a:lnTo>
                    <a:pt x="89" y="99"/>
                  </a:lnTo>
                  <a:lnTo>
                    <a:pt x="74" y="83"/>
                  </a:lnTo>
                  <a:lnTo>
                    <a:pt x="58" y="68"/>
                  </a:lnTo>
                  <a:lnTo>
                    <a:pt x="43" y="52"/>
                  </a:lnTo>
                  <a:lnTo>
                    <a:pt x="28" y="36"/>
                  </a:lnTo>
                  <a:lnTo>
                    <a:pt x="13" y="18"/>
                  </a:lnTo>
                  <a:lnTo>
                    <a:pt x="0" y="0"/>
                  </a:lnTo>
                  <a:lnTo>
                    <a:pt x="5" y="1"/>
                  </a:lnTo>
                  <a:lnTo>
                    <a:pt x="10" y="2"/>
                  </a:lnTo>
                  <a:lnTo>
                    <a:pt x="14" y="5"/>
                  </a:lnTo>
                  <a:lnTo>
                    <a:pt x="18" y="8"/>
                  </a:lnTo>
                  <a:lnTo>
                    <a:pt x="22" y="12"/>
                  </a:lnTo>
                  <a:lnTo>
                    <a:pt x="26" y="16"/>
                  </a:lnTo>
                  <a:lnTo>
                    <a:pt x="30" y="20"/>
                  </a:lnTo>
                  <a:lnTo>
                    <a:pt x="33" y="24"/>
                  </a:lnTo>
                  <a:close/>
                </a:path>
              </a:pathLst>
            </a:custGeom>
            <a:solidFill>
              <a:srgbClr val="BFDDFF"/>
            </a:solidFill>
            <a:ln w="9525">
              <a:noFill/>
              <a:round/>
              <a:headEnd/>
              <a:tailEnd/>
            </a:ln>
          </p:spPr>
          <p:txBody>
            <a:bodyPr/>
            <a:lstStyle/>
            <a:p>
              <a:endParaRPr lang="en-US" dirty="0"/>
            </a:p>
          </p:txBody>
        </p:sp>
        <p:sp>
          <p:nvSpPr>
            <p:cNvPr id="35" name="Freeform 37"/>
            <p:cNvSpPr>
              <a:spLocks/>
            </p:cNvSpPr>
            <p:nvPr/>
          </p:nvSpPr>
          <p:spPr bwMode="auto">
            <a:xfrm>
              <a:off x="2829" y="1830"/>
              <a:ext cx="408" cy="413"/>
            </a:xfrm>
            <a:custGeom>
              <a:avLst/>
              <a:gdLst>
                <a:gd name="T0" fmla="*/ 408 w 408"/>
                <a:gd name="T1" fmla="*/ 400 h 413"/>
                <a:gd name="T2" fmla="*/ 408 w 408"/>
                <a:gd name="T3" fmla="*/ 404 h 413"/>
                <a:gd name="T4" fmla="*/ 407 w 408"/>
                <a:gd name="T5" fmla="*/ 407 h 413"/>
                <a:gd name="T6" fmla="*/ 405 w 408"/>
                <a:gd name="T7" fmla="*/ 409 h 413"/>
                <a:gd name="T8" fmla="*/ 403 w 408"/>
                <a:gd name="T9" fmla="*/ 411 h 413"/>
                <a:gd name="T10" fmla="*/ 405 w 408"/>
                <a:gd name="T11" fmla="*/ 413 h 413"/>
                <a:gd name="T12" fmla="*/ 397 w 408"/>
                <a:gd name="T13" fmla="*/ 409 h 413"/>
                <a:gd name="T14" fmla="*/ 390 w 408"/>
                <a:gd name="T15" fmla="*/ 404 h 413"/>
                <a:gd name="T16" fmla="*/ 382 w 408"/>
                <a:gd name="T17" fmla="*/ 397 h 413"/>
                <a:gd name="T18" fmla="*/ 374 w 408"/>
                <a:gd name="T19" fmla="*/ 389 h 413"/>
                <a:gd name="T20" fmla="*/ 365 w 408"/>
                <a:gd name="T21" fmla="*/ 381 h 413"/>
                <a:gd name="T22" fmla="*/ 358 w 408"/>
                <a:gd name="T23" fmla="*/ 372 h 413"/>
                <a:gd name="T24" fmla="*/ 352 w 408"/>
                <a:gd name="T25" fmla="*/ 362 h 413"/>
                <a:gd name="T26" fmla="*/ 348 w 408"/>
                <a:gd name="T27" fmla="*/ 353 h 413"/>
                <a:gd name="T28" fmla="*/ 330 w 408"/>
                <a:gd name="T29" fmla="*/ 337 h 413"/>
                <a:gd name="T30" fmla="*/ 313 w 408"/>
                <a:gd name="T31" fmla="*/ 321 h 413"/>
                <a:gd name="T32" fmla="*/ 295 w 408"/>
                <a:gd name="T33" fmla="*/ 304 h 413"/>
                <a:gd name="T34" fmla="*/ 279 w 408"/>
                <a:gd name="T35" fmla="*/ 287 h 413"/>
                <a:gd name="T36" fmla="*/ 262 w 408"/>
                <a:gd name="T37" fmla="*/ 270 h 413"/>
                <a:gd name="T38" fmla="*/ 246 w 408"/>
                <a:gd name="T39" fmla="*/ 253 h 413"/>
                <a:gd name="T40" fmla="*/ 229 w 408"/>
                <a:gd name="T41" fmla="*/ 235 h 413"/>
                <a:gd name="T42" fmla="*/ 212 w 408"/>
                <a:gd name="T43" fmla="*/ 218 h 413"/>
                <a:gd name="T44" fmla="*/ 195 w 408"/>
                <a:gd name="T45" fmla="*/ 200 h 413"/>
                <a:gd name="T46" fmla="*/ 178 w 408"/>
                <a:gd name="T47" fmla="*/ 182 h 413"/>
                <a:gd name="T48" fmla="*/ 162 w 408"/>
                <a:gd name="T49" fmla="*/ 166 h 413"/>
                <a:gd name="T50" fmla="*/ 144 w 408"/>
                <a:gd name="T51" fmla="*/ 149 h 413"/>
                <a:gd name="T52" fmla="*/ 128 w 408"/>
                <a:gd name="T53" fmla="*/ 133 h 413"/>
                <a:gd name="T54" fmla="*/ 109 w 408"/>
                <a:gd name="T55" fmla="*/ 116 h 413"/>
                <a:gd name="T56" fmla="*/ 92 w 408"/>
                <a:gd name="T57" fmla="*/ 101 h 413"/>
                <a:gd name="T58" fmla="*/ 73 w 408"/>
                <a:gd name="T59" fmla="*/ 86 h 413"/>
                <a:gd name="T60" fmla="*/ 65 w 408"/>
                <a:gd name="T61" fmla="*/ 73 h 413"/>
                <a:gd name="T62" fmla="*/ 56 w 408"/>
                <a:gd name="T63" fmla="*/ 62 h 413"/>
                <a:gd name="T64" fmla="*/ 47 w 408"/>
                <a:gd name="T65" fmla="*/ 51 h 413"/>
                <a:gd name="T66" fmla="*/ 38 w 408"/>
                <a:gd name="T67" fmla="*/ 41 h 413"/>
                <a:gd name="T68" fmla="*/ 29 w 408"/>
                <a:gd name="T69" fmla="*/ 32 h 413"/>
                <a:gd name="T70" fmla="*/ 18 w 408"/>
                <a:gd name="T71" fmla="*/ 22 h 413"/>
                <a:gd name="T72" fmla="*/ 9 w 408"/>
                <a:gd name="T73" fmla="*/ 11 h 413"/>
                <a:gd name="T74" fmla="*/ 0 w 408"/>
                <a:gd name="T75" fmla="*/ 0 h 413"/>
                <a:gd name="T76" fmla="*/ 26 w 408"/>
                <a:gd name="T77" fmla="*/ 22 h 413"/>
                <a:gd name="T78" fmla="*/ 53 w 408"/>
                <a:gd name="T79" fmla="*/ 45 h 413"/>
                <a:gd name="T80" fmla="*/ 80 w 408"/>
                <a:gd name="T81" fmla="*/ 69 h 413"/>
                <a:gd name="T82" fmla="*/ 106 w 408"/>
                <a:gd name="T83" fmla="*/ 94 h 413"/>
                <a:gd name="T84" fmla="*/ 132 w 408"/>
                <a:gd name="T85" fmla="*/ 118 h 413"/>
                <a:gd name="T86" fmla="*/ 158 w 408"/>
                <a:gd name="T87" fmla="*/ 143 h 413"/>
                <a:gd name="T88" fmla="*/ 183 w 408"/>
                <a:gd name="T89" fmla="*/ 169 h 413"/>
                <a:gd name="T90" fmla="*/ 208 w 408"/>
                <a:gd name="T91" fmla="*/ 194 h 413"/>
                <a:gd name="T92" fmla="*/ 233 w 408"/>
                <a:gd name="T93" fmla="*/ 220 h 413"/>
                <a:gd name="T94" fmla="*/ 258 w 408"/>
                <a:gd name="T95" fmla="*/ 246 h 413"/>
                <a:gd name="T96" fmla="*/ 283 w 408"/>
                <a:gd name="T97" fmla="*/ 272 h 413"/>
                <a:gd name="T98" fmla="*/ 308 w 408"/>
                <a:gd name="T99" fmla="*/ 298 h 413"/>
                <a:gd name="T100" fmla="*/ 332 w 408"/>
                <a:gd name="T101" fmla="*/ 324 h 413"/>
                <a:gd name="T102" fmla="*/ 357 w 408"/>
                <a:gd name="T103" fmla="*/ 350 h 413"/>
                <a:gd name="T104" fmla="*/ 383 w 408"/>
                <a:gd name="T105" fmla="*/ 375 h 413"/>
                <a:gd name="T106" fmla="*/ 408 w 408"/>
                <a:gd name="T107" fmla="*/ 400 h 4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08"/>
                <a:gd name="T163" fmla="*/ 0 h 413"/>
                <a:gd name="T164" fmla="*/ 408 w 408"/>
                <a:gd name="T165" fmla="*/ 413 h 41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08" h="413">
                  <a:moveTo>
                    <a:pt x="408" y="400"/>
                  </a:moveTo>
                  <a:lnTo>
                    <a:pt x="408" y="404"/>
                  </a:lnTo>
                  <a:lnTo>
                    <a:pt x="407" y="407"/>
                  </a:lnTo>
                  <a:lnTo>
                    <a:pt x="405" y="409"/>
                  </a:lnTo>
                  <a:lnTo>
                    <a:pt x="403" y="411"/>
                  </a:lnTo>
                  <a:lnTo>
                    <a:pt x="405" y="413"/>
                  </a:lnTo>
                  <a:lnTo>
                    <a:pt x="397" y="409"/>
                  </a:lnTo>
                  <a:lnTo>
                    <a:pt x="390" y="404"/>
                  </a:lnTo>
                  <a:lnTo>
                    <a:pt x="382" y="397"/>
                  </a:lnTo>
                  <a:lnTo>
                    <a:pt x="374" y="389"/>
                  </a:lnTo>
                  <a:lnTo>
                    <a:pt x="365" y="381"/>
                  </a:lnTo>
                  <a:lnTo>
                    <a:pt x="358" y="372"/>
                  </a:lnTo>
                  <a:lnTo>
                    <a:pt x="352" y="362"/>
                  </a:lnTo>
                  <a:lnTo>
                    <a:pt x="348" y="353"/>
                  </a:lnTo>
                  <a:lnTo>
                    <a:pt x="330" y="337"/>
                  </a:lnTo>
                  <a:lnTo>
                    <a:pt x="313" y="321"/>
                  </a:lnTo>
                  <a:lnTo>
                    <a:pt x="295" y="304"/>
                  </a:lnTo>
                  <a:lnTo>
                    <a:pt x="279" y="287"/>
                  </a:lnTo>
                  <a:lnTo>
                    <a:pt x="262" y="270"/>
                  </a:lnTo>
                  <a:lnTo>
                    <a:pt x="246" y="253"/>
                  </a:lnTo>
                  <a:lnTo>
                    <a:pt x="229" y="235"/>
                  </a:lnTo>
                  <a:lnTo>
                    <a:pt x="212" y="218"/>
                  </a:lnTo>
                  <a:lnTo>
                    <a:pt x="195" y="200"/>
                  </a:lnTo>
                  <a:lnTo>
                    <a:pt x="178" y="182"/>
                  </a:lnTo>
                  <a:lnTo>
                    <a:pt x="162" y="166"/>
                  </a:lnTo>
                  <a:lnTo>
                    <a:pt x="144" y="149"/>
                  </a:lnTo>
                  <a:lnTo>
                    <a:pt x="128" y="133"/>
                  </a:lnTo>
                  <a:lnTo>
                    <a:pt x="109" y="116"/>
                  </a:lnTo>
                  <a:lnTo>
                    <a:pt x="92" y="101"/>
                  </a:lnTo>
                  <a:lnTo>
                    <a:pt x="73" y="86"/>
                  </a:lnTo>
                  <a:lnTo>
                    <a:pt x="65" y="73"/>
                  </a:lnTo>
                  <a:lnTo>
                    <a:pt x="56" y="62"/>
                  </a:lnTo>
                  <a:lnTo>
                    <a:pt x="47" y="51"/>
                  </a:lnTo>
                  <a:lnTo>
                    <a:pt x="38" y="41"/>
                  </a:lnTo>
                  <a:lnTo>
                    <a:pt x="29" y="32"/>
                  </a:lnTo>
                  <a:lnTo>
                    <a:pt x="18" y="22"/>
                  </a:lnTo>
                  <a:lnTo>
                    <a:pt x="9" y="11"/>
                  </a:lnTo>
                  <a:lnTo>
                    <a:pt x="0" y="0"/>
                  </a:lnTo>
                  <a:lnTo>
                    <a:pt x="26" y="22"/>
                  </a:lnTo>
                  <a:lnTo>
                    <a:pt x="53" y="45"/>
                  </a:lnTo>
                  <a:lnTo>
                    <a:pt x="80" y="69"/>
                  </a:lnTo>
                  <a:lnTo>
                    <a:pt x="106" y="94"/>
                  </a:lnTo>
                  <a:lnTo>
                    <a:pt x="132" y="118"/>
                  </a:lnTo>
                  <a:lnTo>
                    <a:pt x="158" y="143"/>
                  </a:lnTo>
                  <a:lnTo>
                    <a:pt x="183" y="169"/>
                  </a:lnTo>
                  <a:lnTo>
                    <a:pt x="208" y="194"/>
                  </a:lnTo>
                  <a:lnTo>
                    <a:pt x="233" y="220"/>
                  </a:lnTo>
                  <a:lnTo>
                    <a:pt x="258" y="246"/>
                  </a:lnTo>
                  <a:lnTo>
                    <a:pt x="283" y="272"/>
                  </a:lnTo>
                  <a:lnTo>
                    <a:pt x="308" y="298"/>
                  </a:lnTo>
                  <a:lnTo>
                    <a:pt x="332" y="324"/>
                  </a:lnTo>
                  <a:lnTo>
                    <a:pt x="357" y="350"/>
                  </a:lnTo>
                  <a:lnTo>
                    <a:pt x="383" y="375"/>
                  </a:lnTo>
                  <a:lnTo>
                    <a:pt x="408" y="400"/>
                  </a:lnTo>
                  <a:close/>
                </a:path>
              </a:pathLst>
            </a:custGeom>
            <a:solidFill>
              <a:srgbClr val="BFDDFF"/>
            </a:solidFill>
            <a:ln w="9525">
              <a:noFill/>
              <a:round/>
              <a:headEnd/>
              <a:tailEnd/>
            </a:ln>
          </p:spPr>
          <p:txBody>
            <a:bodyPr/>
            <a:lstStyle/>
            <a:p>
              <a:endParaRPr lang="en-US" dirty="0"/>
            </a:p>
          </p:txBody>
        </p:sp>
        <p:sp>
          <p:nvSpPr>
            <p:cNvPr id="36" name="Freeform 38"/>
            <p:cNvSpPr>
              <a:spLocks/>
            </p:cNvSpPr>
            <p:nvPr/>
          </p:nvSpPr>
          <p:spPr bwMode="auto">
            <a:xfrm>
              <a:off x="2896" y="1841"/>
              <a:ext cx="348" cy="356"/>
            </a:xfrm>
            <a:custGeom>
              <a:avLst/>
              <a:gdLst>
                <a:gd name="T0" fmla="*/ 120 w 348"/>
                <a:gd name="T1" fmla="*/ 106 h 356"/>
                <a:gd name="T2" fmla="*/ 133 w 348"/>
                <a:gd name="T3" fmla="*/ 119 h 356"/>
                <a:gd name="T4" fmla="*/ 145 w 348"/>
                <a:gd name="T5" fmla="*/ 130 h 356"/>
                <a:gd name="T6" fmla="*/ 158 w 348"/>
                <a:gd name="T7" fmla="*/ 143 h 356"/>
                <a:gd name="T8" fmla="*/ 170 w 348"/>
                <a:gd name="T9" fmla="*/ 155 h 356"/>
                <a:gd name="T10" fmla="*/ 182 w 348"/>
                <a:gd name="T11" fmla="*/ 166 h 356"/>
                <a:gd name="T12" fmla="*/ 194 w 348"/>
                <a:gd name="T13" fmla="*/ 179 h 356"/>
                <a:gd name="T14" fmla="*/ 205 w 348"/>
                <a:gd name="T15" fmla="*/ 190 h 356"/>
                <a:gd name="T16" fmla="*/ 217 w 348"/>
                <a:gd name="T17" fmla="*/ 201 h 356"/>
                <a:gd name="T18" fmla="*/ 228 w 348"/>
                <a:gd name="T19" fmla="*/ 214 h 356"/>
                <a:gd name="T20" fmla="*/ 239 w 348"/>
                <a:gd name="T21" fmla="*/ 226 h 356"/>
                <a:gd name="T22" fmla="*/ 251 w 348"/>
                <a:gd name="T23" fmla="*/ 238 h 356"/>
                <a:gd name="T24" fmla="*/ 262 w 348"/>
                <a:gd name="T25" fmla="*/ 250 h 356"/>
                <a:gd name="T26" fmla="*/ 274 w 348"/>
                <a:gd name="T27" fmla="*/ 262 h 356"/>
                <a:gd name="T28" fmla="*/ 285 w 348"/>
                <a:gd name="T29" fmla="*/ 275 h 356"/>
                <a:gd name="T30" fmla="*/ 297 w 348"/>
                <a:gd name="T31" fmla="*/ 288 h 356"/>
                <a:gd name="T32" fmla="*/ 309 w 348"/>
                <a:gd name="T33" fmla="*/ 301 h 356"/>
                <a:gd name="T34" fmla="*/ 316 w 348"/>
                <a:gd name="T35" fmla="*/ 305 h 356"/>
                <a:gd name="T36" fmla="*/ 323 w 348"/>
                <a:gd name="T37" fmla="*/ 309 h 356"/>
                <a:gd name="T38" fmla="*/ 329 w 348"/>
                <a:gd name="T39" fmla="*/ 314 h 356"/>
                <a:gd name="T40" fmla="*/ 337 w 348"/>
                <a:gd name="T41" fmla="*/ 319 h 356"/>
                <a:gd name="T42" fmla="*/ 342 w 348"/>
                <a:gd name="T43" fmla="*/ 325 h 356"/>
                <a:gd name="T44" fmla="*/ 346 w 348"/>
                <a:gd name="T45" fmla="*/ 333 h 356"/>
                <a:gd name="T46" fmla="*/ 348 w 348"/>
                <a:gd name="T47" fmla="*/ 341 h 356"/>
                <a:gd name="T48" fmla="*/ 347 w 348"/>
                <a:gd name="T49" fmla="*/ 351 h 356"/>
                <a:gd name="T50" fmla="*/ 342 w 348"/>
                <a:gd name="T51" fmla="*/ 356 h 356"/>
                <a:gd name="T52" fmla="*/ 325 w 348"/>
                <a:gd name="T53" fmla="*/ 342 h 356"/>
                <a:gd name="T54" fmla="*/ 309 w 348"/>
                <a:gd name="T55" fmla="*/ 325 h 356"/>
                <a:gd name="T56" fmla="*/ 291 w 348"/>
                <a:gd name="T57" fmla="*/ 307 h 356"/>
                <a:gd name="T58" fmla="*/ 274 w 348"/>
                <a:gd name="T59" fmla="*/ 287 h 356"/>
                <a:gd name="T60" fmla="*/ 256 w 348"/>
                <a:gd name="T61" fmla="*/ 268 h 356"/>
                <a:gd name="T62" fmla="*/ 238 w 348"/>
                <a:gd name="T63" fmla="*/ 249 h 356"/>
                <a:gd name="T64" fmla="*/ 220 w 348"/>
                <a:gd name="T65" fmla="*/ 231 h 356"/>
                <a:gd name="T66" fmla="*/ 201 w 348"/>
                <a:gd name="T67" fmla="*/ 217 h 356"/>
                <a:gd name="T68" fmla="*/ 188 w 348"/>
                <a:gd name="T69" fmla="*/ 202 h 356"/>
                <a:gd name="T70" fmla="*/ 175 w 348"/>
                <a:gd name="T71" fmla="*/ 189 h 356"/>
                <a:gd name="T72" fmla="*/ 162 w 348"/>
                <a:gd name="T73" fmla="*/ 176 h 356"/>
                <a:gd name="T74" fmla="*/ 150 w 348"/>
                <a:gd name="T75" fmla="*/ 163 h 356"/>
                <a:gd name="T76" fmla="*/ 136 w 348"/>
                <a:gd name="T77" fmla="*/ 150 h 356"/>
                <a:gd name="T78" fmla="*/ 124 w 348"/>
                <a:gd name="T79" fmla="*/ 137 h 356"/>
                <a:gd name="T80" fmla="*/ 110 w 348"/>
                <a:gd name="T81" fmla="*/ 124 h 356"/>
                <a:gd name="T82" fmla="*/ 98 w 348"/>
                <a:gd name="T83" fmla="*/ 112 h 356"/>
                <a:gd name="T84" fmla="*/ 86 w 348"/>
                <a:gd name="T85" fmla="*/ 98 h 356"/>
                <a:gd name="T86" fmla="*/ 73 w 348"/>
                <a:gd name="T87" fmla="*/ 85 h 356"/>
                <a:gd name="T88" fmla="*/ 61 w 348"/>
                <a:gd name="T89" fmla="*/ 71 h 356"/>
                <a:gd name="T90" fmla="*/ 48 w 348"/>
                <a:gd name="T91" fmla="*/ 58 h 356"/>
                <a:gd name="T92" fmla="*/ 36 w 348"/>
                <a:gd name="T93" fmla="*/ 44 h 356"/>
                <a:gd name="T94" fmla="*/ 24 w 348"/>
                <a:gd name="T95" fmla="*/ 30 h 356"/>
                <a:gd name="T96" fmla="*/ 12 w 348"/>
                <a:gd name="T97" fmla="*/ 15 h 356"/>
                <a:gd name="T98" fmla="*/ 0 w 348"/>
                <a:gd name="T99" fmla="*/ 0 h 356"/>
                <a:gd name="T100" fmla="*/ 17 w 348"/>
                <a:gd name="T101" fmla="*/ 8 h 356"/>
                <a:gd name="T102" fmla="*/ 34 w 348"/>
                <a:gd name="T103" fmla="*/ 20 h 356"/>
                <a:gd name="T104" fmla="*/ 49 w 348"/>
                <a:gd name="T105" fmla="*/ 33 h 356"/>
                <a:gd name="T106" fmla="*/ 63 w 348"/>
                <a:gd name="T107" fmla="*/ 47 h 356"/>
                <a:gd name="T108" fmla="*/ 77 w 348"/>
                <a:gd name="T109" fmla="*/ 63 h 356"/>
                <a:gd name="T110" fmla="*/ 91 w 348"/>
                <a:gd name="T111" fmla="*/ 78 h 356"/>
                <a:gd name="T112" fmla="*/ 105 w 348"/>
                <a:gd name="T113" fmla="*/ 93 h 356"/>
                <a:gd name="T114" fmla="*/ 120 w 348"/>
                <a:gd name="T115" fmla="*/ 106 h 3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48"/>
                <a:gd name="T175" fmla="*/ 0 h 356"/>
                <a:gd name="T176" fmla="*/ 348 w 348"/>
                <a:gd name="T177" fmla="*/ 356 h 35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48" h="356">
                  <a:moveTo>
                    <a:pt x="120" y="106"/>
                  </a:moveTo>
                  <a:lnTo>
                    <a:pt x="133" y="119"/>
                  </a:lnTo>
                  <a:lnTo>
                    <a:pt x="145" y="130"/>
                  </a:lnTo>
                  <a:lnTo>
                    <a:pt x="158" y="143"/>
                  </a:lnTo>
                  <a:lnTo>
                    <a:pt x="170" y="155"/>
                  </a:lnTo>
                  <a:lnTo>
                    <a:pt x="182" y="166"/>
                  </a:lnTo>
                  <a:lnTo>
                    <a:pt x="194" y="179"/>
                  </a:lnTo>
                  <a:lnTo>
                    <a:pt x="205" y="190"/>
                  </a:lnTo>
                  <a:lnTo>
                    <a:pt x="217" y="201"/>
                  </a:lnTo>
                  <a:lnTo>
                    <a:pt x="228" y="214"/>
                  </a:lnTo>
                  <a:lnTo>
                    <a:pt x="239" y="226"/>
                  </a:lnTo>
                  <a:lnTo>
                    <a:pt x="251" y="238"/>
                  </a:lnTo>
                  <a:lnTo>
                    <a:pt x="262" y="250"/>
                  </a:lnTo>
                  <a:lnTo>
                    <a:pt x="274" y="262"/>
                  </a:lnTo>
                  <a:lnTo>
                    <a:pt x="285" y="275"/>
                  </a:lnTo>
                  <a:lnTo>
                    <a:pt x="297" y="288"/>
                  </a:lnTo>
                  <a:lnTo>
                    <a:pt x="309" y="301"/>
                  </a:lnTo>
                  <a:lnTo>
                    <a:pt x="316" y="305"/>
                  </a:lnTo>
                  <a:lnTo>
                    <a:pt x="323" y="309"/>
                  </a:lnTo>
                  <a:lnTo>
                    <a:pt x="329" y="314"/>
                  </a:lnTo>
                  <a:lnTo>
                    <a:pt x="337" y="319"/>
                  </a:lnTo>
                  <a:lnTo>
                    <a:pt x="342" y="325"/>
                  </a:lnTo>
                  <a:lnTo>
                    <a:pt x="346" y="333"/>
                  </a:lnTo>
                  <a:lnTo>
                    <a:pt x="348" y="341"/>
                  </a:lnTo>
                  <a:lnTo>
                    <a:pt x="347" y="351"/>
                  </a:lnTo>
                  <a:lnTo>
                    <a:pt x="342" y="356"/>
                  </a:lnTo>
                  <a:lnTo>
                    <a:pt x="325" y="342"/>
                  </a:lnTo>
                  <a:lnTo>
                    <a:pt x="309" y="325"/>
                  </a:lnTo>
                  <a:lnTo>
                    <a:pt x="291" y="307"/>
                  </a:lnTo>
                  <a:lnTo>
                    <a:pt x="274" y="287"/>
                  </a:lnTo>
                  <a:lnTo>
                    <a:pt x="256" y="268"/>
                  </a:lnTo>
                  <a:lnTo>
                    <a:pt x="238" y="249"/>
                  </a:lnTo>
                  <a:lnTo>
                    <a:pt x="220" y="231"/>
                  </a:lnTo>
                  <a:lnTo>
                    <a:pt x="201" y="217"/>
                  </a:lnTo>
                  <a:lnTo>
                    <a:pt x="188" y="202"/>
                  </a:lnTo>
                  <a:lnTo>
                    <a:pt x="175" y="189"/>
                  </a:lnTo>
                  <a:lnTo>
                    <a:pt x="162" y="176"/>
                  </a:lnTo>
                  <a:lnTo>
                    <a:pt x="150" y="163"/>
                  </a:lnTo>
                  <a:lnTo>
                    <a:pt x="136" y="150"/>
                  </a:lnTo>
                  <a:lnTo>
                    <a:pt x="124" y="137"/>
                  </a:lnTo>
                  <a:lnTo>
                    <a:pt x="110" y="124"/>
                  </a:lnTo>
                  <a:lnTo>
                    <a:pt x="98" y="112"/>
                  </a:lnTo>
                  <a:lnTo>
                    <a:pt x="86" y="98"/>
                  </a:lnTo>
                  <a:lnTo>
                    <a:pt x="73" y="85"/>
                  </a:lnTo>
                  <a:lnTo>
                    <a:pt x="61" y="71"/>
                  </a:lnTo>
                  <a:lnTo>
                    <a:pt x="48" y="58"/>
                  </a:lnTo>
                  <a:lnTo>
                    <a:pt x="36" y="44"/>
                  </a:lnTo>
                  <a:lnTo>
                    <a:pt x="24" y="30"/>
                  </a:lnTo>
                  <a:lnTo>
                    <a:pt x="12" y="15"/>
                  </a:lnTo>
                  <a:lnTo>
                    <a:pt x="0" y="0"/>
                  </a:lnTo>
                  <a:lnTo>
                    <a:pt x="17" y="8"/>
                  </a:lnTo>
                  <a:lnTo>
                    <a:pt x="34" y="20"/>
                  </a:lnTo>
                  <a:lnTo>
                    <a:pt x="49" y="33"/>
                  </a:lnTo>
                  <a:lnTo>
                    <a:pt x="63" y="47"/>
                  </a:lnTo>
                  <a:lnTo>
                    <a:pt x="77" y="63"/>
                  </a:lnTo>
                  <a:lnTo>
                    <a:pt x="91" y="78"/>
                  </a:lnTo>
                  <a:lnTo>
                    <a:pt x="105" y="93"/>
                  </a:lnTo>
                  <a:lnTo>
                    <a:pt x="120" y="106"/>
                  </a:lnTo>
                  <a:close/>
                </a:path>
              </a:pathLst>
            </a:custGeom>
            <a:solidFill>
              <a:srgbClr val="BFDDFF"/>
            </a:solidFill>
            <a:ln w="9525">
              <a:noFill/>
              <a:round/>
              <a:headEnd/>
              <a:tailEnd/>
            </a:ln>
          </p:spPr>
          <p:txBody>
            <a:bodyPr/>
            <a:lstStyle/>
            <a:p>
              <a:endParaRPr lang="en-US" dirty="0"/>
            </a:p>
          </p:txBody>
        </p:sp>
        <p:sp>
          <p:nvSpPr>
            <p:cNvPr id="37" name="Freeform 39"/>
            <p:cNvSpPr>
              <a:spLocks/>
            </p:cNvSpPr>
            <p:nvPr/>
          </p:nvSpPr>
          <p:spPr bwMode="auto">
            <a:xfrm>
              <a:off x="2656" y="1843"/>
              <a:ext cx="133" cy="131"/>
            </a:xfrm>
            <a:custGeom>
              <a:avLst/>
              <a:gdLst>
                <a:gd name="T0" fmla="*/ 11 w 133"/>
                <a:gd name="T1" fmla="*/ 2 h 131"/>
                <a:gd name="T2" fmla="*/ 25 w 133"/>
                <a:gd name="T3" fmla="*/ 18 h 131"/>
                <a:gd name="T4" fmla="*/ 39 w 133"/>
                <a:gd name="T5" fmla="*/ 33 h 131"/>
                <a:gd name="T6" fmla="*/ 56 w 133"/>
                <a:gd name="T7" fmla="*/ 49 h 131"/>
                <a:gd name="T8" fmla="*/ 72 w 133"/>
                <a:gd name="T9" fmla="*/ 63 h 131"/>
                <a:gd name="T10" fmla="*/ 89 w 133"/>
                <a:gd name="T11" fmla="*/ 78 h 131"/>
                <a:gd name="T12" fmla="*/ 104 w 133"/>
                <a:gd name="T13" fmla="*/ 93 h 131"/>
                <a:gd name="T14" fmla="*/ 120 w 133"/>
                <a:gd name="T15" fmla="*/ 109 h 131"/>
                <a:gd name="T16" fmla="*/ 133 w 133"/>
                <a:gd name="T17" fmla="*/ 124 h 131"/>
                <a:gd name="T18" fmla="*/ 126 w 133"/>
                <a:gd name="T19" fmla="*/ 130 h 131"/>
                <a:gd name="T20" fmla="*/ 120 w 133"/>
                <a:gd name="T21" fmla="*/ 131 h 131"/>
                <a:gd name="T22" fmla="*/ 115 w 133"/>
                <a:gd name="T23" fmla="*/ 129 h 131"/>
                <a:gd name="T24" fmla="*/ 110 w 133"/>
                <a:gd name="T25" fmla="*/ 124 h 131"/>
                <a:gd name="T26" fmla="*/ 105 w 133"/>
                <a:gd name="T27" fmla="*/ 118 h 131"/>
                <a:gd name="T28" fmla="*/ 100 w 133"/>
                <a:gd name="T29" fmla="*/ 111 h 131"/>
                <a:gd name="T30" fmla="*/ 96 w 133"/>
                <a:gd name="T31" fmla="*/ 104 h 131"/>
                <a:gd name="T32" fmla="*/ 91 w 133"/>
                <a:gd name="T33" fmla="*/ 100 h 131"/>
                <a:gd name="T34" fmla="*/ 79 w 133"/>
                <a:gd name="T35" fmla="*/ 90 h 131"/>
                <a:gd name="T36" fmla="*/ 67 w 133"/>
                <a:gd name="T37" fmla="*/ 79 h 131"/>
                <a:gd name="T38" fmla="*/ 56 w 133"/>
                <a:gd name="T39" fmla="*/ 66 h 131"/>
                <a:gd name="T40" fmla="*/ 44 w 133"/>
                <a:gd name="T41" fmla="*/ 54 h 131"/>
                <a:gd name="T42" fmla="*/ 34 w 133"/>
                <a:gd name="T43" fmla="*/ 41 h 131"/>
                <a:gd name="T44" fmla="*/ 23 w 133"/>
                <a:gd name="T45" fmla="*/ 28 h 131"/>
                <a:gd name="T46" fmla="*/ 11 w 133"/>
                <a:gd name="T47" fmla="*/ 15 h 131"/>
                <a:gd name="T48" fmla="*/ 0 w 133"/>
                <a:gd name="T49" fmla="*/ 2 h 131"/>
                <a:gd name="T50" fmla="*/ 2 w 133"/>
                <a:gd name="T51" fmla="*/ 0 h 131"/>
                <a:gd name="T52" fmla="*/ 5 w 133"/>
                <a:gd name="T53" fmla="*/ 0 h 131"/>
                <a:gd name="T54" fmla="*/ 8 w 133"/>
                <a:gd name="T55" fmla="*/ 1 h 131"/>
                <a:gd name="T56" fmla="*/ 11 w 133"/>
                <a:gd name="T57" fmla="*/ 2 h 1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3"/>
                <a:gd name="T88" fmla="*/ 0 h 131"/>
                <a:gd name="T89" fmla="*/ 133 w 133"/>
                <a:gd name="T90" fmla="*/ 131 h 13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3" h="131">
                  <a:moveTo>
                    <a:pt x="11" y="2"/>
                  </a:moveTo>
                  <a:lnTo>
                    <a:pt x="25" y="18"/>
                  </a:lnTo>
                  <a:lnTo>
                    <a:pt x="39" y="33"/>
                  </a:lnTo>
                  <a:lnTo>
                    <a:pt x="56" y="49"/>
                  </a:lnTo>
                  <a:lnTo>
                    <a:pt x="72" y="63"/>
                  </a:lnTo>
                  <a:lnTo>
                    <a:pt x="89" y="78"/>
                  </a:lnTo>
                  <a:lnTo>
                    <a:pt x="104" y="93"/>
                  </a:lnTo>
                  <a:lnTo>
                    <a:pt x="120" y="109"/>
                  </a:lnTo>
                  <a:lnTo>
                    <a:pt x="133" y="124"/>
                  </a:lnTo>
                  <a:lnTo>
                    <a:pt x="126" y="130"/>
                  </a:lnTo>
                  <a:lnTo>
                    <a:pt x="120" y="131"/>
                  </a:lnTo>
                  <a:lnTo>
                    <a:pt x="115" y="129"/>
                  </a:lnTo>
                  <a:lnTo>
                    <a:pt x="110" y="124"/>
                  </a:lnTo>
                  <a:lnTo>
                    <a:pt x="105" y="118"/>
                  </a:lnTo>
                  <a:lnTo>
                    <a:pt x="100" y="111"/>
                  </a:lnTo>
                  <a:lnTo>
                    <a:pt x="96" y="104"/>
                  </a:lnTo>
                  <a:lnTo>
                    <a:pt x="91" y="100"/>
                  </a:lnTo>
                  <a:lnTo>
                    <a:pt x="79" y="90"/>
                  </a:lnTo>
                  <a:lnTo>
                    <a:pt x="67" y="79"/>
                  </a:lnTo>
                  <a:lnTo>
                    <a:pt x="56" y="66"/>
                  </a:lnTo>
                  <a:lnTo>
                    <a:pt x="44" y="54"/>
                  </a:lnTo>
                  <a:lnTo>
                    <a:pt x="34" y="41"/>
                  </a:lnTo>
                  <a:lnTo>
                    <a:pt x="23" y="28"/>
                  </a:lnTo>
                  <a:lnTo>
                    <a:pt x="11" y="15"/>
                  </a:lnTo>
                  <a:lnTo>
                    <a:pt x="0" y="2"/>
                  </a:lnTo>
                  <a:lnTo>
                    <a:pt x="2" y="0"/>
                  </a:lnTo>
                  <a:lnTo>
                    <a:pt x="5" y="0"/>
                  </a:lnTo>
                  <a:lnTo>
                    <a:pt x="8" y="1"/>
                  </a:lnTo>
                  <a:lnTo>
                    <a:pt x="11" y="2"/>
                  </a:lnTo>
                  <a:close/>
                </a:path>
              </a:pathLst>
            </a:custGeom>
            <a:solidFill>
              <a:srgbClr val="BFDDFF"/>
            </a:solidFill>
            <a:ln w="9525">
              <a:noFill/>
              <a:round/>
              <a:headEnd/>
              <a:tailEnd/>
            </a:ln>
          </p:spPr>
          <p:txBody>
            <a:bodyPr/>
            <a:lstStyle/>
            <a:p>
              <a:endParaRPr lang="en-US" dirty="0"/>
            </a:p>
          </p:txBody>
        </p:sp>
        <p:sp>
          <p:nvSpPr>
            <p:cNvPr id="38" name="Freeform 40"/>
            <p:cNvSpPr>
              <a:spLocks/>
            </p:cNvSpPr>
            <p:nvPr/>
          </p:nvSpPr>
          <p:spPr bwMode="auto">
            <a:xfrm>
              <a:off x="3037" y="1856"/>
              <a:ext cx="175" cy="180"/>
            </a:xfrm>
            <a:custGeom>
              <a:avLst/>
              <a:gdLst>
                <a:gd name="T0" fmla="*/ 175 w 175"/>
                <a:gd name="T1" fmla="*/ 180 h 180"/>
                <a:gd name="T2" fmla="*/ 165 w 175"/>
                <a:gd name="T3" fmla="*/ 169 h 180"/>
                <a:gd name="T4" fmla="*/ 154 w 175"/>
                <a:gd name="T5" fmla="*/ 156 h 180"/>
                <a:gd name="T6" fmla="*/ 144 w 175"/>
                <a:gd name="T7" fmla="*/ 145 h 180"/>
                <a:gd name="T8" fmla="*/ 133 w 175"/>
                <a:gd name="T9" fmla="*/ 134 h 180"/>
                <a:gd name="T10" fmla="*/ 122 w 175"/>
                <a:gd name="T11" fmla="*/ 122 h 180"/>
                <a:gd name="T12" fmla="*/ 111 w 175"/>
                <a:gd name="T13" fmla="*/ 111 h 180"/>
                <a:gd name="T14" fmla="*/ 101 w 175"/>
                <a:gd name="T15" fmla="*/ 100 h 180"/>
                <a:gd name="T16" fmla="*/ 89 w 175"/>
                <a:gd name="T17" fmla="*/ 89 h 180"/>
                <a:gd name="T18" fmla="*/ 78 w 175"/>
                <a:gd name="T19" fmla="*/ 78 h 180"/>
                <a:gd name="T20" fmla="*/ 68 w 175"/>
                <a:gd name="T21" fmla="*/ 68 h 180"/>
                <a:gd name="T22" fmla="*/ 56 w 175"/>
                <a:gd name="T23" fmla="*/ 56 h 180"/>
                <a:gd name="T24" fmla="*/ 45 w 175"/>
                <a:gd name="T25" fmla="*/ 45 h 180"/>
                <a:gd name="T26" fmla="*/ 33 w 175"/>
                <a:gd name="T27" fmla="*/ 35 h 180"/>
                <a:gd name="T28" fmla="*/ 22 w 175"/>
                <a:gd name="T29" fmla="*/ 24 h 180"/>
                <a:gd name="T30" fmla="*/ 12 w 175"/>
                <a:gd name="T31" fmla="*/ 13 h 180"/>
                <a:gd name="T32" fmla="*/ 0 w 175"/>
                <a:gd name="T33" fmla="*/ 3 h 180"/>
                <a:gd name="T34" fmla="*/ 2 w 175"/>
                <a:gd name="T35" fmla="*/ 0 h 180"/>
                <a:gd name="T36" fmla="*/ 15 w 175"/>
                <a:gd name="T37" fmla="*/ 8 h 180"/>
                <a:gd name="T38" fmla="*/ 28 w 175"/>
                <a:gd name="T39" fmla="*/ 16 h 180"/>
                <a:gd name="T40" fmla="*/ 41 w 175"/>
                <a:gd name="T41" fmla="*/ 24 h 180"/>
                <a:gd name="T42" fmla="*/ 54 w 175"/>
                <a:gd name="T43" fmla="*/ 34 h 180"/>
                <a:gd name="T44" fmla="*/ 66 w 175"/>
                <a:gd name="T45" fmla="*/ 43 h 180"/>
                <a:gd name="T46" fmla="*/ 79 w 175"/>
                <a:gd name="T47" fmla="*/ 53 h 180"/>
                <a:gd name="T48" fmla="*/ 91 w 175"/>
                <a:gd name="T49" fmla="*/ 65 h 180"/>
                <a:gd name="T50" fmla="*/ 104 w 175"/>
                <a:gd name="T51" fmla="*/ 76 h 180"/>
                <a:gd name="T52" fmla="*/ 115 w 175"/>
                <a:gd name="T53" fmla="*/ 87 h 180"/>
                <a:gd name="T54" fmla="*/ 125 w 175"/>
                <a:gd name="T55" fmla="*/ 100 h 180"/>
                <a:gd name="T56" fmla="*/ 136 w 175"/>
                <a:gd name="T57" fmla="*/ 112 h 180"/>
                <a:gd name="T58" fmla="*/ 146 w 175"/>
                <a:gd name="T59" fmla="*/ 125 h 180"/>
                <a:gd name="T60" fmla="*/ 154 w 175"/>
                <a:gd name="T61" fmla="*/ 139 h 180"/>
                <a:gd name="T62" fmla="*/ 163 w 175"/>
                <a:gd name="T63" fmla="*/ 152 h 180"/>
                <a:gd name="T64" fmla="*/ 169 w 175"/>
                <a:gd name="T65" fmla="*/ 166 h 180"/>
                <a:gd name="T66" fmla="*/ 175 w 175"/>
                <a:gd name="T67" fmla="*/ 180 h 1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5"/>
                <a:gd name="T103" fmla="*/ 0 h 180"/>
                <a:gd name="T104" fmla="*/ 175 w 175"/>
                <a:gd name="T105" fmla="*/ 180 h 1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5" h="180">
                  <a:moveTo>
                    <a:pt x="175" y="180"/>
                  </a:moveTo>
                  <a:lnTo>
                    <a:pt x="165" y="169"/>
                  </a:lnTo>
                  <a:lnTo>
                    <a:pt x="154" y="156"/>
                  </a:lnTo>
                  <a:lnTo>
                    <a:pt x="144" y="145"/>
                  </a:lnTo>
                  <a:lnTo>
                    <a:pt x="133" y="134"/>
                  </a:lnTo>
                  <a:lnTo>
                    <a:pt x="122" y="122"/>
                  </a:lnTo>
                  <a:lnTo>
                    <a:pt x="111" y="111"/>
                  </a:lnTo>
                  <a:lnTo>
                    <a:pt x="101" y="100"/>
                  </a:lnTo>
                  <a:lnTo>
                    <a:pt x="89" y="89"/>
                  </a:lnTo>
                  <a:lnTo>
                    <a:pt x="78" y="78"/>
                  </a:lnTo>
                  <a:lnTo>
                    <a:pt x="68" y="68"/>
                  </a:lnTo>
                  <a:lnTo>
                    <a:pt x="56" y="56"/>
                  </a:lnTo>
                  <a:lnTo>
                    <a:pt x="45" y="45"/>
                  </a:lnTo>
                  <a:lnTo>
                    <a:pt x="33" y="35"/>
                  </a:lnTo>
                  <a:lnTo>
                    <a:pt x="22" y="24"/>
                  </a:lnTo>
                  <a:lnTo>
                    <a:pt x="12" y="13"/>
                  </a:lnTo>
                  <a:lnTo>
                    <a:pt x="0" y="3"/>
                  </a:lnTo>
                  <a:lnTo>
                    <a:pt x="2" y="0"/>
                  </a:lnTo>
                  <a:lnTo>
                    <a:pt x="15" y="8"/>
                  </a:lnTo>
                  <a:lnTo>
                    <a:pt x="28" y="16"/>
                  </a:lnTo>
                  <a:lnTo>
                    <a:pt x="41" y="24"/>
                  </a:lnTo>
                  <a:lnTo>
                    <a:pt x="54" y="34"/>
                  </a:lnTo>
                  <a:lnTo>
                    <a:pt x="66" y="43"/>
                  </a:lnTo>
                  <a:lnTo>
                    <a:pt x="79" y="53"/>
                  </a:lnTo>
                  <a:lnTo>
                    <a:pt x="91" y="65"/>
                  </a:lnTo>
                  <a:lnTo>
                    <a:pt x="104" y="76"/>
                  </a:lnTo>
                  <a:lnTo>
                    <a:pt x="115" y="87"/>
                  </a:lnTo>
                  <a:lnTo>
                    <a:pt x="125" y="100"/>
                  </a:lnTo>
                  <a:lnTo>
                    <a:pt x="136" y="112"/>
                  </a:lnTo>
                  <a:lnTo>
                    <a:pt x="146" y="125"/>
                  </a:lnTo>
                  <a:lnTo>
                    <a:pt x="154" y="139"/>
                  </a:lnTo>
                  <a:lnTo>
                    <a:pt x="163" y="152"/>
                  </a:lnTo>
                  <a:lnTo>
                    <a:pt x="169" y="166"/>
                  </a:lnTo>
                  <a:lnTo>
                    <a:pt x="175" y="180"/>
                  </a:lnTo>
                  <a:close/>
                </a:path>
              </a:pathLst>
            </a:custGeom>
            <a:solidFill>
              <a:srgbClr val="BFDDFF"/>
            </a:solidFill>
            <a:ln w="9525">
              <a:noFill/>
              <a:round/>
              <a:headEnd/>
              <a:tailEnd/>
            </a:ln>
          </p:spPr>
          <p:txBody>
            <a:bodyPr/>
            <a:lstStyle/>
            <a:p>
              <a:endParaRPr lang="en-US" dirty="0"/>
            </a:p>
          </p:txBody>
        </p:sp>
        <p:sp>
          <p:nvSpPr>
            <p:cNvPr id="39" name="Freeform 41"/>
            <p:cNvSpPr>
              <a:spLocks/>
            </p:cNvSpPr>
            <p:nvPr/>
          </p:nvSpPr>
          <p:spPr bwMode="auto">
            <a:xfrm>
              <a:off x="2610" y="1861"/>
              <a:ext cx="135" cy="128"/>
            </a:xfrm>
            <a:custGeom>
              <a:avLst/>
              <a:gdLst>
                <a:gd name="T0" fmla="*/ 86 w 135"/>
                <a:gd name="T1" fmla="*/ 71 h 128"/>
                <a:gd name="T2" fmla="*/ 92 w 135"/>
                <a:gd name="T3" fmla="*/ 78 h 128"/>
                <a:gd name="T4" fmla="*/ 98 w 135"/>
                <a:gd name="T5" fmla="*/ 84 h 128"/>
                <a:gd name="T6" fmla="*/ 104 w 135"/>
                <a:gd name="T7" fmla="*/ 91 h 128"/>
                <a:gd name="T8" fmla="*/ 110 w 135"/>
                <a:gd name="T9" fmla="*/ 96 h 128"/>
                <a:gd name="T10" fmla="*/ 117 w 135"/>
                <a:gd name="T11" fmla="*/ 102 h 128"/>
                <a:gd name="T12" fmla="*/ 124 w 135"/>
                <a:gd name="T13" fmla="*/ 108 h 128"/>
                <a:gd name="T14" fmla="*/ 130 w 135"/>
                <a:gd name="T15" fmla="*/ 115 h 128"/>
                <a:gd name="T16" fmla="*/ 135 w 135"/>
                <a:gd name="T17" fmla="*/ 124 h 128"/>
                <a:gd name="T18" fmla="*/ 120 w 135"/>
                <a:gd name="T19" fmla="*/ 128 h 128"/>
                <a:gd name="T20" fmla="*/ 72 w 135"/>
                <a:gd name="T21" fmla="*/ 82 h 128"/>
                <a:gd name="T22" fmla="*/ 75 w 135"/>
                <a:gd name="T23" fmla="*/ 79 h 128"/>
                <a:gd name="T24" fmla="*/ 66 w 135"/>
                <a:gd name="T25" fmla="*/ 74 h 128"/>
                <a:gd name="T26" fmla="*/ 58 w 135"/>
                <a:gd name="T27" fmla="*/ 68 h 128"/>
                <a:gd name="T28" fmla="*/ 52 w 135"/>
                <a:gd name="T29" fmla="*/ 61 h 128"/>
                <a:gd name="T30" fmla="*/ 46 w 135"/>
                <a:gd name="T31" fmla="*/ 52 h 128"/>
                <a:gd name="T32" fmla="*/ 40 w 135"/>
                <a:gd name="T33" fmla="*/ 45 h 128"/>
                <a:gd name="T34" fmla="*/ 33 w 135"/>
                <a:gd name="T35" fmla="*/ 37 h 128"/>
                <a:gd name="T36" fmla="*/ 25 w 135"/>
                <a:gd name="T37" fmla="*/ 30 h 128"/>
                <a:gd name="T38" fmla="*/ 17 w 135"/>
                <a:gd name="T39" fmla="*/ 23 h 128"/>
                <a:gd name="T40" fmla="*/ 0 w 135"/>
                <a:gd name="T41" fmla="*/ 5 h 128"/>
                <a:gd name="T42" fmla="*/ 9 w 135"/>
                <a:gd name="T43" fmla="*/ 0 h 128"/>
                <a:gd name="T44" fmla="*/ 18 w 135"/>
                <a:gd name="T45" fmla="*/ 8 h 128"/>
                <a:gd name="T46" fmla="*/ 27 w 135"/>
                <a:gd name="T47" fmla="*/ 16 h 128"/>
                <a:gd name="T48" fmla="*/ 37 w 135"/>
                <a:gd name="T49" fmla="*/ 26 h 128"/>
                <a:gd name="T50" fmla="*/ 46 w 135"/>
                <a:gd name="T51" fmla="*/ 37 h 128"/>
                <a:gd name="T52" fmla="*/ 55 w 135"/>
                <a:gd name="T53" fmla="*/ 46 h 128"/>
                <a:gd name="T54" fmla="*/ 65 w 135"/>
                <a:gd name="T55" fmla="*/ 55 h 128"/>
                <a:gd name="T56" fmla="*/ 75 w 135"/>
                <a:gd name="T57" fmla="*/ 64 h 128"/>
                <a:gd name="T58" fmla="*/ 86 w 135"/>
                <a:gd name="T59" fmla="*/ 71 h 1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5"/>
                <a:gd name="T91" fmla="*/ 0 h 128"/>
                <a:gd name="T92" fmla="*/ 135 w 135"/>
                <a:gd name="T93" fmla="*/ 128 h 12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5" h="128">
                  <a:moveTo>
                    <a:pt x="86" y="71"/>
                  </a:moveTo>
                  <a:lnTo>
                    <a:pt x="92" y="78"/>
                  </a:lnTo>
                  <a:lnTo>
                    <a:pt x="98" y="84"/>
                  </a:lnTo>
                  <a:lnTo>
                    <a:pt x="104" y="91"/>
                  </a:lnTo>
                  <a:lnTo>
                    <a:pt x="110" y="96"/>
                  </a:lnTo>
                  <a:lnTo>
                    <a:pt x="117" y="102"/>
                  </a:lnTo>
                  <a:lnTo>
                    <a:pt x="124" y="108"/>
                  </a:lnTo>
                  <a:lnTo>
                    <a:pt x="130" y="115"/>
                  </a:lnTo>
                  <a:lnTo>
                    <a:pt x="135" y="124"/>
                  </a:lnTo>
                  <a:lnTo>
                    <a:pt x="120" y="128"/>
                  </a:lnTo>
                  <a:lnTo>
                    <a:pt x="72" y="82"/>
                  </a:lnTo>
                  <a:lnTo>
                    <a:pt x="75" y="79"/>
                  </a:lnTo>
                  <a:lnTo>
                    <a:pt x="66" y="74"/>
                  </a:lnTo>
                  <a:lnTo>
                    <a:pt x="58" y="68"/>
                  </a:lnTo>
                  <a:lnTo>
                    <a:pt x="52" y="61"/>
                  </a:lnTo>
                  <a:lnTo>
                    <a:pt x="46" y="52"/>
                  </a:lnTo>
                  <a:lnTo>
                    <a:pt x="40" y="45"/>
                  </a:lnTo>
                  <a:lnTo>
                    <a:pt x="33" y="37"/>
                  </a:lnTo>
                  <a:lnTo>
                    <a:pt x="25" y="30"/>
                  </a:lnTo>
                  <a:lnTo>
                    <a:pt x="17" y="23"/>
                  </a:lnTo>
                  <a:lnTo>
                    <a:pt x="0" y="5"/>
                  </a:lnTo>
                  <a:lnTo>
                    <a:pt x="9" y="0"/>
                  </a:lnTo>
                  <a:lnTo>
                    <a:pt x="18" y="8"/>
                  </a:lnTo>
                  <a:lnTo>
                    <a:pt x="27" y="16"/>
                  </a:lnTo>
                  <a:lnTo>
                    <a:pt x="37" y="26"/>
                  </a:lnTo>
                  <a:lnTo>
                    <a:pt x="46" y="37"/>
                  </a:lnTo>
                  <a:lnTo>
                    <a:pt x="55" y="46"/>
                  </a:lnTo>
                  <a:lnTo>
                    <a:pt x="65" y="55"/>
                  </a:lnTo>
                  <a:lnTo>
                    <a:pt x="75" y="64"/>
                  </a:lnTo>
                  <a:lnTo>
                    <a:pt x="86" y="71"/>
                  </a:lnTo>
                  <a:close/>
                </a:path>
              </a:pathLst>
            </a:custGeom>
            <a:solidFill>
              <a:srgbClr val="BFDDFF"/>
            </a:solidFill>
            <a:ln w="9525">
              <a:noFill/>
              <a:round/>
              <a:headEnd/>
              <a:tailEnd/>
            </a:ln>
          </p:spPr>
          <p:txBody>
            <a:bodyPr/>
            <a:lstStyle/>
            <a:p>
              <a:endParaRPr lang="en-US" dirty="0"/>
            </a:p>
          </p:txBody>
        </p:sp>
        <p:sp>
          <p:nvSpPr>
            <p:cNvPr id="40" name="Freeform 42"/>
            <p:cNvSpPr>
              <a:spLocks/>
            </p:cNvSpPr>
            <p:nvPr/>
          </p:nvSpPr>
          <p:spPr bwMode="auto">
            <a:xfrm>
              <a:off x="2574" y="1884"/>
              <a:ext cx="135" cy="127"/>
            </a:xfrm>
            <a:custGeom>
              <a:avLst/>
              <a:gdLst>
                <a:gd name="T0" fmla="*/ 95 w 135"/>
                <a:gd name="T1" fmla="*/ 81 h 127"/>
                <a:gd name="T2" fmla="*/ 101 w 135"/>
                <a:gd name="T3" fmla="*/ 85 h 127"/>
                <a:gd name="T4" fmla="*/ 106 w 135"/>
                <a:gd name="T5" fmla="*/ 89 h 127"/>
                <a:gd name="T6" fmla="*/ 111 w 135"/>
                <a:gd name="T7" fmla="*/ 94 h 127"/>
                <a:gd name="T8" fmla="*/ 116 w 135"/>
                <a:gd name="T9" fmla="*/ 99 h 127"/>
                <a:gd name="T10" fmla="*/ 121 w 135"/>
                <a:gd name="T11" fmla="*/ 104 h 127"/>
                <a:gd name="T12" fmla="*/ 126 w 135"/>
                <a:gd name="T13" fmla="*/ 109 h 127"/>
                <a:gd name="T14" fmla="*/ 131 w 135"/>
                <a:gd name="T15" fmla="*/ 114 h 127"/>
                <a:gd name="T16" fmla="*/ 135 w 135"/>
                <a:gd name="T17" fmla="*/ 119 h 127"/>
                <a:gd name="T18" fmla="*/ 123 w 135"/>
                <a:gd name="T19" fmla="*/ 127 h 127"/>
                <a:gd name="T20" fmla="*/ 106 w 135"/>
                <a:gd name="T21" fmla="*/ 113 h 127"/>
                <a:gd name="T22" fmla="*/ 89 w 135"/>
                <a:gd name="T23" fmla="*/ 97 h 127"/>
                <a:gd name="T24" fmla="*/ 72 w 135"/>
                <a:gd name="T25" fmla="*/ 83 h 127"/>
                <a:gd name="T26" fmla="*/ 56 w 135"/>
                <a:gd name="T27" fmla="*/ 68 h 127"/>
                <a:gd name="T28" fmla="*/ 40 w 135"/>
                <a:gd name="T29" fmla="*/ 52 h 127"/>
                <a:gd name="T30" fmla="*/ 25 w 135"/>
                <a:gd name="T31" fmla="*/ 35 h 127"/>
                <a:gd name="T32" fmla="*/ 12 w 135"/>
                <a:gd name="T33" fmla="*/ 19 h 127"/>
                <a:gd name="T34" fmla="*/ 0 w 135"/>
                <a:gd name="T35" fmla="*/ 0 h 127"/>
                <a:gd name="T36" fmla="*/ 14 w 135"/>
                <a:gd name="T37" fmla="*/ 8 h 127"/>
                <a:gd name="T38" fmla="*/ 26 w 135"/>
                <a:gd name="T39" fmla="*/ 17 h 127"/>
                <a:gd name="T40" fmla="*/ 38 w 135"/>
                <a:gd name="T41" fmla="*/ 26 h 127"/>
                <a:gd name="T42" fmla="*/ 50 w 135"/>
                <a:gd name="T43" fmla="*/ 38 h 127"/>
                <a:gd name="T44" fmla="*/ 60 w 135"/>
                <a:gd name="T45" fmla="*/ 48 h 127"/>
                <a:gd name="T46" fmla="*/ 72 w 135"/>
                <a:gd name="T47" fmla="*/ 59 h 127"/>
                <a:gd name="T48" fmla="*/ 84 w 135"/>
                <a:gd name="T49" fmla="*/ 71 h 127"/>
                <a:gd name="T50" fmla="*/ 95 w 135"/>
                <a:gd name="T51" fmla="*/ 81 h 1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5"/>
                <a:gd name="T79" fmla="*/ 0 h 127"/>
                <a:gd name="T80" fmla="*/ 135 w 135"/>
                <a:gd name="T81" fmla="*/ 127 h 1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5" h="127">
                  <a:moveTo>
                    <a:pt x="95" y="81"/>
                  </a:moveTo>
                  <a:lnTo>
                    <a:pt x="101" y="85"/>
                  </a:lnTo>
                  <a:lnTo>
                    <a:pt x="106" y="89"/>
                  </a:lnTo>
                  <a:lnTo>
                    <a:pt x="111" y="94"/>
                  </a:lnTo>
                  <a:lnTo>
                    <a:pt x="116" y="99"/>
                  </a:lnTo>
                  <a:lnTo>
                    <a:pt x="121" y="104"/>
                  </a:lnTo>
                  <a:lnTo>
                    <a:pt x="126" y="109"/>
                  </a:lnTo>
                  <a:lnTo>
                    <a:pt x="131" y="114"/>
                  </a:lnTo>
                  <a:lnTo>
                    <a:pt x="135" y="119"/>
                  </a:lnTo>
                  <a:lnTo>
                    <a:pt x="123" y="127"/>
                  </a:lnTo>
                  <a:lnTo>
                    <a:pt x="106" y="113"/>
                  </a:lnTo>
                  <a:lnTo>
                    <a:pt x="89" y="97"/>
                  </a:lnTo>
                  <a:lnTo>
                    <a:pt x="72" y="83"/>
                  </a:lnTo>
                  <a:lnTo>
                    <a:pt x="56" y="68"/>
                  </a:lnTo>
                  <a:lnTo>
                    <a:pt x="40" y="52"/>
                  </a:lnTo>
                  <a:lnTo>
                    <a:pt x="25" y="35"/>
                  </a:lnTo>
                  <a:lnTo>
                    <a:pt x="12" y="19"/>
                  </a:lnTo>
                  <a:lnTo>
                    <a:pt x="0" y="0"/>
                  </a:lnTo>
                  <a:lnTo>
                    <a:pt x="14" y="8"/>
                  </a:lnTo>
                  <a:lnTo>
                    <a:pt x="26" y="17"/>
                  </a:lnTo>
                  <a:lnTo>
                    <a:pt x="38" y="26"/>
                  </a:lnTo>
                  <a:lnTo>
                    <a:pt x="50" y="38"/>
                  </a:lnTo>
                  <a:lnTo>
                    <a:pt x="60" y="48"/>
                  </a:lnTo>
                  <a:lnTo>
                    <a:pt x="72" y="59"/>
                  </a:lnTo>
                  <a:lnTo>
                    <a:pt x="84" y="71"/>
                  </a:lnTo>
                  <a:lnTo>
                    <a:pt x="95" y="81"/>
                  </a:lnTo>
                  <a:close/>
                </a:path>
              </a:pathLst>
            </a:custGeom>
            <a:solidFill>
              <a:srgbClr val="BFDDFF"/>
            </a:solidFill>
            <a:ln w="9525">
              <a:noFill/>
              <a:round/>
              <a:headEnd/>
              <a:tailEnd/>
            </a:ln>
          </p:spPr>
          <p:txBody>
            <a:bodyPr/>
            <a:lstStyle/>
            <a:p>
              <a:endParaRPr lang="en-US" dirty="0"/>
            </a:p>
          </p:txBody>
        </p:sp>
        <p:sp>
          <p:nvSpPr>
            <p:cNvPr id="41" name="Freeform 43"/>
            <p:cNvSpPr>
              <a:spLocks/>
            </p:cNvSpPr>
            <p:nvPr/>
          </p:nvSpPr>
          <p:spPr bwMode="auto">
            <a:xfrm>
              <a:off x="3377" y="1909"/>
              <a:ext cx="177" cy="193"/>
            </a:xfrm>
            <a:custGeom>
              <a:avLst/>
              <a:gdLst>
                <a:gd name="T0" fmla="*/ 177 w 177"/>
                <a:gd name="T1" fmla="*/ 0 h 193"/>
                <a:gd name="T2" fmla="*/ 165 w 177"/>
                <a:gd name="T3" fmla="*/ 26 h 193"/>
                <a:gd name="T4" fmla="*/ 148 w 177"/>
                <a:gd name="T5" fmla="*/ 49 h 193"/>
                <a:gd name="T6" fmla="*/ 130 w 177"/>
                <a:gd name="T7" fmla="*/ 69 h 193"/>
                <a:gd name="T8" fmla="*/ 111 w 177"/>
                <a:gd name="T9" fmla="*/ 88 h 193"/>
                <a:gd name="T10" fmla="*/ 91 w 177"/>
                <a:gd name="T11" fmla="*/ 107 h 193"/>
                <a:gd name="T12" fmla="*/ 71 w 177"/>
                <a:gd name="T13" fmla="*/ 126 h 193"/>
                <a:gd name="T14" fmla="*/ 50 w 177"/>
                <a:gd name="T15" fmla="*/ 147 h 193"/>
                <a:gd name="T16" fmla="*/ 31 w 177"/>
                <a:gd name="T17" fmla="*/ 171 h 193"/>
                <a:gd name="T18" fmla="*/ 27 w 177"/>
                <a:gd name="T19" fmla="*/ 174 h 193"/>
                <a:gd name="T20" fmla="*/ 23 w 177"/>
                <a:gd name="T21" fmla="*/ 177 h 193"/>
                <a:gd name="T22" fmla="*/ 20 w 177"/>
                <a:gd name="T23" fmla="*/ 181 h 193"/>
                <a:gd name="T24" fmla="*/ 17 w 177"/>
                <a:gd name="T25" fmla="*/ 185 h 193"/>
                <a:gd name="T26" fmla="*/ 13 w 177"/>
                <a:gd name="T27" fmla="*/ 189 h 193"/>
                <a:gd name="T28" fmla="*/ 10 w 177"/>
                <a:gd name="T29" fmla="*/ 192 h 193"/>
                <a:gd name="T30" fmla="*/ 5 w 177"/>
                <a:gd name="T31" fmla="*/ 193 h 193"/>
                <a:gd name="T32" fmla="*/ 0 w 177"/>
                <a:gd name="T33" fmla="*/ 193 h 193"/>
                <a:gd name="T34" fmla="*/ 0 w 177"/>
                <a:gd name="T35" fmla="*/ 186 h 193"/>
                <a:gd name="T36" fmla="*/ 13 w 177"/>
                <a:gd name="T37" fmla="*/ 174 h 193"/>
                <a:gd name="T38" fmla="*/ 24 w 177"/>
                <a:gd name="T39" fmla="*/ 162 h 193"/>
                <a:gd name="T40" fmla="*/ 35 w 177"/>
                <a:gd name="T41" fmla="*/ 150 h 193"/>
                <a:gd name="T42" fmla="*/ 47 w 177"/>
                <a:gd name="T43" fmla="*/ 139 h 193"/>
                <a:gd name="T44" fmla="*/ 57 w 177"/>
                <a:gd name="T45" fmla="*/ 126 h 193"/>
                <a:gd name="T46" fmla="*/ 68 w 177"/>
                <a:gd name="T47" fmla="*/ 115 h 193"/>
                <a:gd name="T48" fmla="*/ 80 w 177"/>
                <a:gd name="T49" fmla="*/ 103 h 193"/>
                <a:gd name="T50" fmla="*/ 90 w 177"/>
                <a:gd name="T51" fmla="*/ 91 h 193"/>
                <a:gd name="T52" fmla="*/ 101 w 177"/>
                <a:gd name="T53" fmla="*/ 80 h 193"/>
                <a:gd name="T54" fmla="*/ 112 w 177"/>
                <a:gd name="T55" fmla="*/ 68 h 193"/>
                <a:gd name="T56" fmla="*/ 122 w 177"/>
                <a:gd name="T57" fmla="*/ 57 h 193"/>
                <a:gd name="T58" fmla="*/ 134 w 177"/>
                <a:gd name="T59" fmla="*/ 46 h 193"/>
                <a:gd name="T60" fmla="*/ 144 w 177"/>
                <a:gd name="T61" fmla="*/ 34 h 193"/>
                <a:gd name="T62" fmla="*/ 155 w 177"/>
                <a:gd name="T63" fmla="*/ 23 h 193"/>
                <a:gd name="T64" fmla="*/ 166 w 177"/>
                <a:gd name="T65" fmla="*/ 12 h 193"/>
                <a:gd name="T66" fmla="*/ 177 w 177"/>
                <a:gd name="T67" fmla="*/ 0 h 1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7"/>
                <a:gd name="T103" fmla="*/ 0 h 193"/>
                <a:gd name="T104" fmla="*/ 177 w 177"/>
                <a:gd name="T105" fmla="*/ 193 h 1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7" h="193">
                  <a:moveTo>
                    <a:pt x="177" y="0"/>
                  </a:moveTo>
                  <a:lnTo>
                    <a:pt x="165" y="26"/>
                  </a:lnTo>
                  <a:lnTo>
                    <a:pt x="148" y="49"/>
                  </a:lnTo>
                  <a:lnTo>
                    <a:pt x="130" y="69"/>
                  </a:lnTo>
                  <a:lnTo>
                    <a:pt x="111" y="88"/>
                  </a:lnTo>
                  <a:lnTo>
                    <a:pt x="91" y="107"/>
                  </a:lnTo>
                  <a:lnTo>
                    <a:pt x="71" y="126"/>
                  </a:lnTo>
                  <a:lnTo>
                    <a:pt x="50" y="147"/>
                  </a:lnTo>
                  <a:lnTo>
                    <a:pt x="31" y="171"/>
                  </a:lnTo>
                  <a:lnTo>
                    <a:pt x="27" y="174"/>
                  </a:lnTo>
                  <a:lnTo>
                    <a:pt x="23" y="177"/>
                  </a:lnTo>
                  <a:lnTo>
                    <a:pt x="20" y="181"/>
                  </a:lnTo>
                  <a:lnTo>
                    <a:pt x="17" y="185"/>
                  </a:lnTo>
                  <a:lnTo>
                    <a:pt x="13" y="189"/>
                  </a:lnTo>
                  <a:lnTo>
                    <a:pt x="10" y="192"/>
                  </a:lnTo>
                  <a:lnTo>
                    <a:pt x="5" y="193"/>
                  </a:lnTo>
                  <a:lnTo>
                    <a:pt x="0" y="193"/>
                  </a:lnTo>
                  <a:lnTo>
                    <a:pt x="0" y="186"/>
                  </a:lnTo>
                  <a:lnTo>
                    <a:pt x="13" y="174"/>
                  </a:lnTo>
                  <a:lnTo>
                    <a:pt x="24" y="162"/>
                  </a:lnTo>
                  <a:lnTo>
                    <a:pt x="35" y="150"/>
                  </a:lnTo>
                  <a:lnTo>
                    <a:pt x="47" y="139"/>
                  </a:lnTo>
                  <a:lnTo>
                    <a:pt x="57" y="126"/>
                  </a:lnTo>
                  <a:lnTo>
                    <a:pt x="68" y="115"/>
                  </a:lnTo>
                  <a:lnTo>
                    <a:pt x="80" y="103"/>
                  </a:lnTo>
                  <a:lnTo>
                    <a:pt x="90" y="91"/>
                  </a:lnTo>
                  <a:lnTo>
                    <a:pt x="101" y="80"/>
                  </a:lnTo>
                  <a:lnTo>
                    <a:pt x="112" y="68"/>
                  </a:lnTo>
                  <a:lnTo>
                    <a:pt x="122" y="57"/>
                  </a:lnTo>
                  <a:lnTo>
                    <a:pt x="134" y="46"/>
                  </a:lnTo>
                  <a:lnTo>
                    <a:pt x="144" y="34"/>
                  </a:lnTo>
                  <a:lnTo>
                    <a:pt x="155" y="23"/>
                  </a:lnTo>
                  <a:lnTo>
                    <a:pt x="166" y="12"/>
                  </a:lnTo>
                  <a:lnTo>
                    <a:pt x="177" y="0"/>
                  </a:lnTo>
                  <a:close/>
                </a:path>
              </a:pathLst>
            </a:custGeom>
            <a:solidFill>
              <a:srgbClr val="000000"/>
            </a:solidFill>
            <a:ln w="9525">
              <a:noFill/>
              <a:round/>
              <a:headEnd/>
              <a:tailEnd/>
            </a:ln>
          </p:spPr>
          <p:txBody>
            <a:bodyPr/>
            <a:lstStyle/>
            <a:p>
              <a:endParaRPr lang="en-US" dirty="0"/>
            </a:p>
          </p:txBody>
        </p:sp>
        <p:sp>
          <p:nvSpPr>
            <p:cNvPr id="42" name="Freeform 44"/>
            <p:cNvSpPr>
              <a:spLocks/>
            </p:cNvSpPr>
            <p:nvPr/>
          </p:nvSpPr>
          <p:spPr bwMode="auto">
            <a:xfrm>
              <a:off x="2536" y="1916"/>
              <a:ext cx="140" cy="131"/>
            </a:xfrm>
            <a:custGeom>
              <a:avLst/>
              <a:gdLst>
                <a:gd name="T0" fmla="*/ 140 w 140"/>
                <a:gd name="T1" fmla="*/ 112 h 131"/>
                <a:gd name="T2" fmla="*/ 139 w 140"/>
                <a:gd name="T3" fmla="*/ 117 h 131"/>
                <a:gd name="T4" fmla="*/ 137 w 140"/>
                <a:gd name="T5" fmla="*/ 122 h 131"/>
                <a:gd name="T6" fmla="*/ 133 w 140"/>
                <a:gd name="T7" fmla="*/ 126 h 131"/>
                <a:gd name="T8" fmla="*/ 128 w 140"/>
                <a:gd name="T9" fmla="*/ 131 h 131"/>
                <a:gd name="T10" fmla="*/ 114 w 140"/>
                <a:gd name="T11" fmla="*/ 115 h 131"/>
                <a:gd name="T12" fmla="*/ 98 w 140"/>
                <a:gd name="T13" fmla="*/ 100 h 131"/>
                <a:gd name="T14" fmla="*/ 82 w 140"/>
                <a:gd name="T15" fmla="*/ 84 h 131"/>
                <a:gd name="T16" fmla="*/ 65 w 140"/>
                <a:gd name="T17" fmla="*/ 69 h 131"/>
                <a:gd name="T18" fmla="*/ 49 w 140"/>
                <a:gd name="T19" fmla="*/ 54 h 131"/>
                <a:gd name="T20" fmla="*/ 31 w 140"/>
                <a:gd name="T21" fmla="*/ 39 h 131"/>
                <a:gd name="T22" fmla="*/ 16 w 140"/>
                <a:gd name="T23" fmla="*/ 22 h 131"/>
                <a:gd name="T24" fmla="*/ 0 w 140"/>
                <a:gd name="T25" fmla="*/ 5 h 131"/>
                <a:gd name="T26" fmla="*/ 2 w 140"/>
                <a:gd name="T27" fmla="*/ 0 h 131"/>
                <a:gd name="T28" fmla="*/ 21 w 140"/>
                <a:gd name="T29" fmla="*/ 12 h 131"/>
                <a:gd name="T30" fmla="*/ 38 w 140"/>
                <a:gd name="T31" fmla="*/ 25 h 131"/>
                <a:gd name="T32" fmla="*/ 56 w 140"/>
                <a:gd name="T33" fmla="*/ 40 h 131"/>
                <a:gd name="T34" fmla="*/ 73 w 140"/>
                <a:gd name="T35" fmla="*/ 54 h 131"/>
                <a:gd name="T36" fmla="*/ 89 w 140"/>
                <a:gd name="T37" fmla="*/ 69 h 131"/>
                <a:gd name="T38" fmla="*/ 106 w 140"/>
                <a:gd name="T39" fmla="*/ 84 h 131"/>
                <a:gd name="T40" fmla="*/ 122 w 140"/>
                <a:gd name="T41" fmla="*/ 99 h 131"/>
                <a:gd name="T42" fmla="*/ 140 w 140"/>
                <a:gd name="T43" fmla="*/ 112 h 1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0"/>
                <a:gd name="T67" fmla="*/ 0 h 131"/>
                <a:gd name="T68" fmla="*/ 140 w 140"/>
                <a:gd name="T69" fmla="*/ 131 h 1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0" h="131">
                  <a:moveTo>
                    <a:pt x="140" y="112"/>
                  </a:moveTo>
                  <a:lnTo>
                    <a:pt x="139" y="117"/>
                  </a:lnTo>
                  <a:lnTo>
                    <a:pt x="137" y="122"/>
                  </a:lnTo>
                  <a:lnTo>
                    <a:pt x="133" y="126"/>
                  </a:lnTo>
                  <a:lnTo>
                    <a:pt x="128" y="131"/>
                  </a:lnTo>
                  <a:lnTo>
                    <a:pt x="114" y="115"/>
                  </a:lnTo>
                  <a:lnTo>
                    <a:pt x="98" y="100"/>
                  </a:lnTo>
                  <a:lnTo>
                    <a:pt x="82" y="84"/>
                  </a:lnTo>
                  <a:lnTo>
                    <a:pt x="65" y="69"/>
                  </a:lnTo>
                  <a:lnTo>
                    <a:pt x="49" y="54"/>
                  </a:lnTo>
                  <a:lnTo>
                    <a:pt x="31" y="39"/>
                  </a:lnTo>
                  <a:lnTo>
                    <a:pt x="16" y="22"/>
                  </a:lnTo>
                  <a:lnTo>
                    <a:pt x="0" y="5"/>
                  </a:lnTo>
                  <a:lnTo>
                    <a:pt x="2" y="0"/>
                  </a:lnTo>
                  <a:lnTo>
                    <a:pt x="21" y="12"/>
                  </a:lnTo>
                  <a:lnTo>
                    <a:pt x="38" y="25"/>
                  </a:lnTo>
                  <a:lnTo>
                    <a:pt x="56" y="40"/>
                  </a:lnTo>
                  <a:lnTo>
                    <a:pt x="73" y="54"/>
                  </a:lnTo>
                  <a:lnTo>
                    <a:pt x="89" y="69"/>
                  </a:lnTo>
                  <a:lnTo>
                    <a:pt x="106" y="84"/>
                  </a:lnTo>
                  <a:lnTo>
                    <a:pt x="122" y="99"/>
                  </a:lnTo>
                  <a:lnTo>
                    <a:pt x="140" y="112"/>
                  </a:lnTo>
                  <a:close/>
                </a:path>
              </a:pathLst>
            </a:custGeom>
            <a:solidFill>
              <a:srgbClr val="BFDDFF"/>
            </a:solidFill>
            <a:ln w="9525">
              <a:noFill/>
              <a:round/>
              <a:headEnd/>
              <a:tailEnd/>
            </a:ln>
          </p:spPr>
          <p:txBody>
            <a:bodyPr/>
            <a:lstStyle/>
            <a:p>
              <a:endParaRPr lang="en-US" dirty="0"/>
            </a:p>
          </p:txBody>
        </p:sp>
        <p:sp>
          <p:nvSpPr>
            <p:cNvPr id="43" name="Freeform 45"/>
            <p:cNvSpPr>
              <a:spLocks/>
            </p:cNvSpPr>
            <p:nvPr/>
          </p:nvSpPr>
          <p:spPr bwMode="auto">
            <a:xfrm>
              <a:off x="2497" y="1947"/>
              <a:ext cx="153" cy="133"/>
            </a:xfrm>
            <a:custGeom>
              <a:avLst/>
              <a:gdLst>
                <a:gd name="T0" fmla="*/ 139 w 153"/>
                <a:gd name="T1" fmla="*/ 107 h 133"/>
                <a:gd name="T2" fmla="*/ 144 w 153"/>
                <a:gd name="T3" fmla="*/ 113 h 133"/>
                <a:gd name="T4" fmla="*/ 150 w 153"/>
                <a:gd name="T5" fmla="*/ 118 h 133"/>
                <a:gd name="T6" fmla="*/ 153 w 153"/>
                <a:gd name="T7" fmla="*/ 123 h 133"/>
                <a:gd name="T8" fmla="*/ 146 w 153"/>
                <a:gd name="T9" fmla="*/ 131 h 133"/>
                <a:gd name="T10" fmla="*/ 144 w 153"/>
                <a:gd name="T11" fmla="*/ 133 h 133"/>
                <a:gd name="T12" fmla="*/ 126 w 153"/>
                <a:gd name="T13" fmla="*/ 117 h 133"/>
                <a:gd name="T14" fmla="*/ 108 w 153"/>
                <a:gd name="T15" fmla="*/ 101 h 133"/>
                <a:gd name="T16" fmla="*/ 90 w 153"/>
                <a:gd name="T17" fmla="*/ 85 h 133"/>
                <a:gd name="T18" fmla="*/ 72 w 153"/>
                <a:gd name="T19" fmla="*/ 68 h 133"/>
                <a:gd name="T20" fmla="*/ 54 w 153"/>
                <a:gd name="T21" fmla="*/ 51 h 133"/>
                <a:gd name="T22" fmla="*/ 35 w 153"/>
                <a:gd name="T23" fmla="*/ 34 h 133"/>
                <a:gd name="T24" fmla="*/ 18 w 153"/>
                <a:gd name="T25" fmla="*/ 17 h 133"/>
                <a:gd name="T26" fmla="*/ 0 w 153"/>
                <a:gd name="T27" fmla="*/ 0 h 133"/>
                <a:gd name="T28" fmla="*/ 19 w 153"/>
                <a:gd name="T29" fmla="*/ 11 h 133"/>
                <a:gd name="T30" fmla="*/ 37 w 153"/>
                <a:gd name="T31" fmla="*/ 23 h 133"/>
                <a:gd name="T32" fmla="*/ 55 w 153"/>
                <a:gd name="T33" fmla="*/ 37 h 133"/>
                <a:gd name="T34" fmla="*/ 72 w 153"/>
                <a:gd name="T35" fmla="*/ 50 h 133"/>
                <a:gd name="T36" fmla="*/ 90 w 153"/>
                <a:gd name="T37" fmla="*/ 63 h 133"/>
                <a:gd name="T38" fmla="*/ 106 w 153"/>
                <a:gd name="T39" fmla="*/ 78 h 133"/>
                <a:gd name="T40" fmla="*/ 123 w 153"/>
                <a:gd name="T41" fmla="*/ 92 h 133"/>
                <a:gd name="T42" fmla="*/ 139 w 153"/>
                <a:gd name="T43" fmla="*/ 107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3"/>
                <a:gd name="T67" fmla="*/ 0 h 133"/>
                <a:gd name="T68" fmla="*/ 153 w 153"/>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3" h="133">
                  <a:moveTo>
                    <a:pt x="139" y="107"/>
                  </a:moveTo>
                  <a:lnTo>
                    <a:pt x="144" y="113"/>
                  </a:lnTo>
                  <a:lnTo>
                    <a:pt x="150" y="118"/>
                  </a:lnTo>
                  <a:lnTo>
                    <a:pt x="153" y="123"/>
                  </a:lnTo>
                  <a:lnTo>
                    <a:pt x="146" y="131"/>
                  </a:lnTo>
                  <a:lnTo>
                    <a:pt x="144" y="133"/>
                  </a:lnTo>
                  <a:lnTo>
                    <a:pt x="126" y="117"/>
                  </a:lnTo>
                  <a:lnTo>
                    <a:pt x="108" y="101"/>
                  </a:lnTo>
                  <a:lnTo>
                    <a:pt x="90" y="85"/>
                  </a:lnTo>
                  <a:lnTo>
                    <a:pt x="72" y="68"/>
                  </a:lnTo>
                  <a:lnTo>
                    <a:pt x="54" y="51"/>
                  </a:lnTo>
                  <a:lnTo>
                    <a:pt x="35" y="34"/>
                  </a:lnTo>
                  <a:lnTo>
                    <a:pt x="18" y="17"/>
                  </a:lnTo>
                  <a:lnTo>
                    <a:pt x="0" y="0"/>
                  </a:lnTo>
                  <a:lnTo>
                    <a:pt x="19" y="11"/>
                  </a:lnTo>
                  <a:lnTo>
                    <a:pt x="37" y="23"/>
                  </a:lnTo>
                  <a:lnTo>
                    <a:pt x="55" y="37"/>
                  </a:lnTo>
                  <a:lnTo>
                    <a:pt x="72" y="50"/>
                  </a:lnTo>
                  <a:lnTo>
                    <a:pt x="90" y="63"/>
                  </a:lnTo>
                  <a:lnTo>
                    <a:pt x="106" y="78"/>
                  </a:lnTo>
                  <a:lnTo>
                    <a:pt x="123" y="92"/>
                  </a:lnTo>
                  <a:lnTo>
                    <a:pt x="139" y="107"/>
                  </a:lnTo>
                  <a:close/>
                </a:path>
              </a:pathLst>
            </a:custGeom>
            <a:solidFill>
              <a:srgbClr val="BFDDFF"/>
            </a:solidFill>
            <a:ln w="9525">
              <a:noFill/>
              <a:round/>
              <a:headEnd/>
              <a:tailEnd/>
            </a:ln>
          </p:spPr>
          <p:txBody>
            <a:bodyPr/>
            <a:lstStyle/>
            <a:p>
              <a:endParaRPr lang="en-US" dirty="0"/>
            </a:p>
          </p:txBody>
        </p:sp>
        <p:sp>
          <p:nvSpPr>
            <p:cNvPr id="44" name="Freeform 46"/>
            <p:cNvSpPr>
              <a:spLocks/>
            </p:cNvSpPr>
            <p:nvPr/>
          </p:nvSpPr>
          <p:spPr bwMode="auto">
            <a:xfrm>
              <a:off x="2894" y="1949"/>
              <a:ext cx="89" cy="84"/>
            </a:xfrm>
            <a:custGeom>
              <a:avLst/>
              <a:gdLst>
                <a:gd name="T0" fmla="*/ 41 w 89"/>
                <a:gd name="T1" fmla="*/ 38 h 84"/>
                <a:gd name="T2" fmla="*/ 48 w 89"/>
                <a:gd name="T3" fmla="*/ 43 h 84"/>
                <a:gd name="T4" fmla="*/ 54 w 89"/>
                <a:gd name="T5" fmla="*/ 48 h 84"/>
                <a:gd name="T6" fmla="*/ 61 w 89"/>
                <a:gd name="T7" fmla="*/ 54 h 84"/>
                <a:gd name="T8" fmla="*/ 66 w 89"/>
                <a:gd name="T9" fmla="*/ 60 h 84"/>
                <a:gd name="T10" fmla="*/ 71 w 89"/>
                <a:gd name="T11" fmla="*/ 67 h 84"/>
                <a:gd name="T12" fmla="*/ 77 w 89"/>
                <a:gd name="T13" fmla="*/ 73 h 84"/>
                <a:gd name="T14" fmla="*/ 82 w 89"/>
                <a:gd name="T15" fmla="*/ 79 h 84"/>
                <a:gd name="T16" fmla="*/ 89 w 89"/>
                <a:gd name="T17" fmla="*/ 84 h 84"/>
                <a:gd name="T18" fmla="*/ 76 w 89"/>
                <a:gd name="T19" fmla="*/ 75 h 84"/>
                <a:gd name="T20" fmla="*/ 64 w 89"/>
                <a:gd name="T21" fmla="*/ 66 h 84"/>
                <a:gd name="T22" fmla="*/ 52 w 89"/>
                <a:gd name="T23" fmla="*/ 55 h 84"/>
                <a:gd name="T24" fmla="*/ 41 w 89"/>
                <a:gd name="T25" fmla="*/ 45 h 84"/>
                <a:gd name="T26" fmla="*/ 30 w 89"/>
                <a:gd name="T27" fmla="*/ 35 h 84"/>
                <a:gd name="T28" fmla="*/ 19 w 89"/>
                <a:gd name="T29" fmla="*/ 23 h 84"/>
                <a:gd name="T30" fmla="*/ 9 w 89"/>
                <a:gd name="T31" fmla="*/ 12 h 84"/>
                <a:gd name="T32" fmla="*/ 0 w 89"/>
                <a:gd name="T33" fmla="*/ 0 h 84"/>
                <a:gd name="T34" fmla="*/ 7 w 89"/>
                <a:gd name="T35" fmla="*/ 3 h 84"/>
                <a:gd name="T36" fmla="*/ 12 w 89"/>
                <a:gd name="T37" fmla="*/ 6 h 84"/>
                <a:gd name="T38" fmla="*/ 16 w 89"/>
                <a:gd name="T39" fmla="*/ 11 h 84"/>
                <a:gd name="T40" fmla="*/ 20 w 89"/>
                <a:gd name="T41" fmla="*/ 17 h 84"/>
                <a:gd name="T42" fmla="*/ 25 w 89"/>
                <a:gd name="T43" fmla="*/ 23 h 84"/>
                <a:gd name="T44" fmla="*/ 30 w 89"/>
                <a:gd name="T45" fmla="*/ 28 h 84"/>
                <a:gd name="T46" fmla="*/ 35 w 89"/>
                <a:gd name="T47" fmla="*/ 34 h 84"/>
                <a:gd name="T48" fmla="*/ 41 w 89"/>
                <a:gd name="T49" fmla="*/ 38 h 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9"/>
                <a:gd name="T76" fmla="*/ 0 h 84"/>
                <a:gd name="T77" fmla="*/ 89 w 89"/>
                <a:gd name="T78" fmla="*/ 84 h 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9" h="84">
                  <a:moveTo>
                    <a:pt x="41" y="38"/>
                  </a:moveTo>
                  <a:lnTo>
                    <a:pt x="48" y="43"/>
                  </a:lnTo>
                  <a:lnTo>
                    <a:pt x="54" y="48"/>
                  </a:lnTo>
                  <a:lnTo>
                    <a:pt x="61" y="54"/>
                  </a:lnTo>
                  <a:lnTo>
                    <a:pt x="66" y="60"/>
                  </a:lnTo>
                  <a:lnTo>
                    <a:pt x="71" y="67"/>
                  </a:lnTo>
                  <a:lnTo>
                    <a:pt x="77" y="73"/>
                  </a:lnTo>
                  <a:lnTo>
                    <a:pt x="82" y="79"/>
                  </a:lnTo>
                  <a:lnTo>
                    <a:pt x="89" y="84"/>
                  </a:lnTo>
                  <a:lnTo>
                    <a:pt x="76" y="75"/>
                  </a:lnTo>
                  <a:lnTo>
                    <a:pt x="64" y="66"/>
                  </a:lnTo>
                  <a:lnTo>
                    <a:pt x="52" y="55"/>
                  </a:lnTo>
                  <a:lnTo>
                    <a:pt x="41" y="45"/>
                  </a:lnTo>
                  <a:lnTo>
                    <a:pt x="30" y="35"/>
                  </a:lnTo>
                  <a:lnTo>
                    <a:pt x="19" y="23"/>
                  </a:lnTo>
                  <a:lnTo>
                    <a:pt x="9" y="12"/>
                  </a:lnTo>
                  <a:lnTo>
                    <a:pt x="0" y="0"/>
                  </a:lnTo>
                  <a:lnTo>
                    <a:pt x="7" y="3"/>
                  </a:lnTo>
                  <a:lnTo>
                    <a:pt x="12" y="6"/>
                  </a:lnTo>
                  <a:lnTo>
                    <a:pt x="16" y="11"/>
                  </a:lnTo>
                  <a:lnTo>
                    <a:pt x="20" y="17"/>
                  </a:lnTo>
                  <a:lnTo>
                    <a:pt x="25" y="23"/>
                  </a:lnTo>
                  <a:lnTo>
                    <a:pt x="30" y="28"/>
                  </a:lnTo>
                  <a:lnTo>
                    <a:pt x="35" y="34"/>
                  </a:lnTo>
                  <a:lnTo>
                    <a:pt x="41" y="38"/>
                  </a:lnTo>
                  <a:close/>
                </a:path>
              </a:pathLst>
            </a:custGeom>
            <a:solidFill>
              <a:srgbClr val="BFDDFF"/>
            </a:solidFill>
            <a:ln w="9525">
              <a:noFill/>
              <a:round/>
              <a:headEnd/>
              <a:tailEnd/>
            </a:ln>
          </p:spPr>
          <p:txBody>
            <a:bodyPr/>
            <a:lstStyle/>
            <a:p>
              <a:endParaRPr lang="en-US" dirty="0"/>
            </a:p>
          </p:txBody>
        </p:sp>
        <p:sp>
          <p:nvSpPr>
            <p:cNvPr id="45" name="Freeform 47"/>
            <p:cNvSpPr>
              <a:spLocks/>
            </p:cNvSpPr>
            <p:nvPr/>
          </p:nvSpPr>
          <p:spPr bwMode="auto">
            <a:xfrm>
              <a:off x="2464" y="1977"/>
              <a:ext cx="165" cy="147"/>
            </a:xfrm>
            <a:custGeom>
              <a:avLst/>
              <a:gdLst>
                <a:gd name="T0" fmla="*/ 165 w 165"/>
                <a:gd name="T1" fmla="*/ 132 h 147"/>
                <a:gd name="T2" fmla="*/ 159 w 165"/>
                <a:gd name="T3" fmla="*/ 147 h 147"/>
                <a:gd name="T4" fmla="*/ 150 w 165"/>
                <a:gd name="T5" fmla="*/ 142 h 147"/>
                <a:gd name="T6" fmla="*/ 140 w 165"/>
                <a:gd name="T7" fmla="*/ 137 h 147"/>
                <a:gd name="T8" fmla="*/ 132 w 165"/>
                <a:gd name="T9" fmla="*/ 130 h 147"/>
                <a:gd name="T10" fmla="*/ 124 w 165"/>
                <a:gd name="T11" fmla="*/ 122 h 147"/>
                <a:gd name="T12" fmla="*/ 116 w 165"/>
                <a:gd name="T13" fmla="*/ 115 h 147"/>
                <a:gd name="T14" fmla="*/ 108 w 165"/>
                <a:gd name="T15" fmla="*/ 108 h 147"/>
                <a:gd name="T16" fmla="*/ 101 w 165"/>
                <a:gd name="T17" fmla="*/ 100 h 147"/>
                <a:gd name="T18" fmla="*/ 95 w 165"/>
                <a:gd name="T19" fmla="*/ 92 h 147"/>
                <a:gd name="T20" fmla="*/ 93 w 165"/>
                <a:gd name="T21" fmla="*/ 93 h 147"/>
                <a:gd name="T22" fmla="*/ 80 w 165"/>
                <a:gd name="T23" fmla="*/ 85 h 147"/>
                <a:gd name="T24" fmla="*/ 69 w 165"/>
                <a:gd name="T25" fmla="*/ 75 h 147"/>
                <a:gd name="T26" fmla="*/ 57 w 165"/>
                <a:gd name="T27" fmla="*/ 64 h 147"/>
                <a:gd name="T28" fmla="*/ 45 w 165"/>
                <a:gd name="T29" fmla="*/ 54 h 147"/>
                <a:gd name="T30" fmla="*/ 34 w 165"/>
                <a:gd name="T31" fmla="*/ 42 h 147"/>
                <a:gd name="T32" fmla="*/ 23 w 165"/>
                <a:gd name="T33" fmla="*/ 30 h 147"/>
                <a:gd name="T34" fmla="*/ 11 w 165"/>
                <a:gd name="T35" fmla="*/ 18 h 147"/>
                <a:gd name="T36" fmla="*/ 0 w 165"/>
                <a:gd name="T37" fmla="*/ 6 h 147"/>
                <a:gd name="T38" fmla="*/ 4 w 165"/>
                <a:gd name="T39" fmla="*/ 0 h 147"/>
                <a:gd name="T40" fmla="*/ 25 w 165"/>
                <a:gd name="T41" fmla="*/ 16 h 147"/>
                <a:gd name="T42" fmla="*/ 45 w 165"/>
                <a:gd name="T43" fmla="*/ 32 h 147"/>
                <a:gd name="T44" fmla="*/ 65 w 165"/>
                <a:gd name="T45" fmla="*/ 48 h 147"/>
                <a:gd name="T46" fmla="*/ 86 w 165"/>
                <a:gd name="T47" fmla="*/ 64 h 147"/>
                <a:gd name="T48" fmla="*/ 106 w 165"/>
                <a:gd name="T49" fmla="*/ 80 h 147"/>
                <a:gd name="T50" fmla="*/ 126 w 165"/>
                <a:gd name="T51" fmla="*/ 97 h 147"/>
                <a:gd name="T52" fmla="*/ 146 w 165"/>
                <a:gd name="T53" fmla="*/ 114 h 147"/>
                <a:gd name="T54" fmla="*/ 165 w 165"/>
                <a:gd name="T55" fmla="*/ 132 h 14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5"/>
                <a:gd name="T85" fmla="*/ 0 h 147"/>
                <a:gd name="T86" fmla="*/ 165 w 165"/>
                <a:gd name="T87" fmla="*/ 147 h 14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5" h="147">
                  <a:moveTo>
                    <a:pt x="165" y="132"/>
                  </a:moveTo>
                  <a:lnTo>
                    <a:pt x="159" y="147"/>
                  </a:lnTo>
                  <a:lnTo>
                    <a:pt x="150" y="142"/>
                  </a:lnTo>
                  <a:lnTo>
                    <a:pt x="140" y="137"/>
                  </a:lnTo>
                  <a:lnTo>
                    <a:pt x="132" y="130"/>
                  </a:lnTo>
                  <a:lnTo>
                    <a:pt x="124" y="122"/>
                  </a:lnTo>
                  <a:lnTo>
                    <a:pt x="116" y="115"/>
                  </a:lnTo>
                  <a:lnTo>
                    <a:pt x="108" y="108"/>
                  </a:lnTo>
                  <a:lnTo>
                    <a:pt x="101" y="100"/>
                  </a:lnTo>
                  <a:lnTo>
                    <a:pt x="95" y="92"/>
                  </a:lnTo>
                  <a:lnTo>
                    <a:pt x="93" y="93"/>
                  </a:lnTo>
                  <a:lnTo>
                    <a:pt x="80" y="85"/>
                  </a:lnTo>
                  <a:lnTo>
                    <a:pt x="69" y="75"/>
                  </a:lnTo>
                  <a:lnTo>
                    <a:pt x="57" y="64"/>
                  </a:lnTo>
                  <a:lnTo>
                    <a:pt x="45" y="54"/>
                  </a:lnTo>
                  <a:lnTo>
                    <a:pt x="34" y="42"/>
                  </a:lnTo>
                  <a:lnTo>
                    <a:pt x="23" y="30"/>
                  </a:lnTo>
                  <a:lnTo>
                    <a:pt x="11" y="18"/>
                  </a:lnTo>
                  <a:lnTo>
                    <a:pt x="0" y="6"/>
                  </a:lnTo>
                  <a:lnTo>
                    <a:pt x="4" y="0"/>
                  </a:lnTo>
                  <a:lnTo>
                    <a:pt x="25" y="16"/>
                  </a:lnTo>
                  <a:lnTo>
                    <a:pt x="45" y="32"/>
                  </a:lnTo>
                  <a:lnTo>
                    <a:pt x="65" y="48"/>
                  </a:lnTo>
                  <a:lnTo>
                    <a:pt x="86" y="64"/>
                  </a:lnTo>
                  <a:lnTo>
                    <a:pt x="106" y="80"/>
                  </a:lnTo>
                  <a:lnTo>
                    <a:pt x="126" y="97"/>
                  </a:lnTo>
                  <a:lnTo>
                    <a:pt x="146" y="114"/>
                  </a:lnTo>
                  <a:lnTo>
                    <a:pt x="165" y="132"/>
                  </a:lnTo>
                  <a:close/>
                </a:path>
              </a:pathLst>
            </a:custGeom>
            <a:solidFill>
              <a:srgbClr val="BFDDFF"/>
            </a:solidFill>
            <a:ln w="9525">
              <a:noFill/>
              <a:round/>
              <a:headEnd/>
              <a:tailEnd/>
            </a:ln>
          </p:spPr>
          <p:txBody>
            <a:bodyPr/>
            <a:lstStyle/>
            <a:p>
              <a:endParaRPr lang="en-US" dirty="0"/>
            </a:p>
          </p:txBody>
        </p:sp>
        <p:sp>
          <p:nvSpPr>
            <p:cNvPr id="46" name="Freeform 48"/>
            <p:cNvSpPr>
              <a:spLocks/>
            </p:cNvSpPr>
            <p:nvPr/>
          </p:nvSpPr>
          <p:spPr bwMode="auto">
            <a:xfrm>
              <a:off x="3387" y="1987"/>
              <a:ext cx="167" cy="188"/>
            </a:xfrm>
            <a:custGeom>
              <a:avLst/>
              <a:gdLst>
                <a:gd name="T0" fmla="*/ 6 w 167"/>
                <a:gd name="T1" fmla="*/ 188 h 188"/>
                <a:gd name="T2" fmla="*/ 0 w 167"/>
                <a:gd name="T3" fmla="*/ 188 h 188"/>
                <a:gd name="T4" fmla="*/ 0 w 167"/>
                <a:gd name="T5" fmla="*/ 181 h 188"/>
                <a:gd name="T6" fmla="*/ 17 w 167"/>
                <a:gd name="T7" fmla="*/ 159 h 188"/>
                <a:gd name="T8" fmla="*/ 36 w 167"/>
                <a:gd name="T9" fmla="*/ 137 h 188"/>
                <a:gd name="T10" fmla="*/ 56 w 167"/>
                <a:gd name="T11" fmla="*/ 114 h 188"/>
                <a:gd name="T12" fmla="*/ 78 w 167"/>
                <a:gd name="T13" fmla="*/ 93 h 188"/>
                <a:gd name="T14" fmla="*/ 100 w 167"/>
                <a:gd name="T15" fmla="*/ 70 h 188"/>
                <a:gd name="T16" fmla="*/ 120 w 167"/>
                <a:gd name="T17" fmla="*/ 48 h 188"/>
                <a:gd name="T18" fmla="*/ 140 w 167"/>
                <a:gd name="T19" fmla="*/ 27 h 188"/>
                <a:gd name="T20" fmla="*/ 159 w 167"/>
                <a:gd name="T21" fmla="*/ 5 h 188"/>
                <a:gd name="T22" fmla="*/ 167 w 167"/>
                <a:gd name="T23" fmla="*/ 0 h 188"/>
                <a:gd name="T24" fmla="*/ 151 w 167"/>
                <a:gd name="T25" fmla="*/ 25 h 188"/>
                <a:gd name="T26" fmla="*/ 132 w 167"/>
                <a:gd name="T27" fmla="*/ 50 h 188"/>
                <a:gd name="T28" fmla="*/ 111 w 167"/>
                <a:gd name="T29" fmla="*/ 73 h 188"/>
                <a:gd name="T30" fmla="*/ 89 w 167"/>
                <a:gd name="T31" fmla="*/ 96 h 188"/>
                <a:gd name="T32" fmla="*/ 67 w 167"/>
                <a:gd name="T33" fmla="*/ 117 h 188"/>
                <a:gd name="T34" fmla="*/ 45 w 167"/>
                <a:gd name="T35" fmla="*/ 140 h 188"/>
                <a:gd name="T36" fmla="*/ 24 w 167"/>
                <a:gd name="T37" fmla="*/ 163 h 188"/>
                <a:gd name="T38" fmla="*/ 6 w 167"/>
                <a:gd name="T39" fmla="*/ 188 h 1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7"/>
                <a:gd name="T61" fmla="*/ 0 h 188"/>
                <a:gd name="T62" fmla="*/ 167 w 167"/>
                <a:gd name="T63" fmla="*/ 188 h 18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7" h="188">
                  <a:moveTo>
                    <a:pt x="6" y="188"/>
                  </a:moveTo>
                  <a:lnTo>
                    <a:pt x="0" y="188"/>
                  </a:lnTo>
                  <a:lnTo>
                    <a:pt x="0" y="181"/>
                  </a:lnTo>
                  <a:lnTo>
                    <a:pt x="17" y="159"/>
                  </a:lnTo>
                  <a:lnTo>
                    <a:pt x="36" y="137"/>
                  </a:lnTo>
                  <a:lnTo>
                    <a:pt x="56" y="114"/>
                  </a:lnTo>
                  <a:lnTo>
                    <a:pt x="78" y="93"/>
                  </a:lnTo>
                  <a:lnTo>
                    <a:pt x="100" y="70"/>
                  </a:lnTo>
                  <a:lnTo>
                    <a:pt x="120" y="48"/>
                  </a:lnTo>
                  <a:lnTo>
                    <a:pt x="140" y="27"/>
                  </a:lnTo>
                  <a:lnTo>
                    <a:pt x="159" y="5"/>
                  </a:lnTo>
                  <a:lnTo>
                    <a:pt x="167" y="0"/>
                  </a:lnTo>
                  <a:lnTo>
                    <a:pt x="151" y="25"/>
                  </a:lnTo>
                  <a:lnTo>
                    <a:pt x="132" y="50"/>
                  </a:lnTo>
                  <a:lnTo>
                    <a:pt x="111" y="73"/>
                  </a:lnTo>
                  <a:lnTo>
                    <a:pt x="89" y="96"/>
                  </a:lnTo>
                  <a:lnTo>
                    <a:pt x="67" y="117"/>
                  </a:lnTo>
                  <a:lnTo>
                    <a:pt x="45" y="140"/>
                  </a:lnTo>
                  <a:lnTo>
                    <a:pt x="24" y="163"/>
                  </a:lnTo>
                  <a:lnTo>
                    <a:pt x="6" y="188"/>
                  </a:lnTo>
                  <a:close/>
                </a:path>
              </a:pathLst>
            </a:custGeom>
            <a:solidFill>
              <a:srgbClr val="000000"/>
            </a:solidFill>
            <a:ln w="9525">
              <a:noFill/>
              <a:round/>
              <a:headEnd/>
              <a:tailEnd/>
            </a:ln>
          </p:spPr>
          <p:txBody>
            <a:bodyPr/>
            <a:lstStyle/>
            <a:p>
              <a:endParaRPr lang="en-US" dirty="0"/>
            </a:p>
          </p:txBody>
        </p:sp>
        <p:sp>
          <p:nvSpPr>
            <p:cNvPr id="47" name="Freeform 49"/>
            <p:cNvSpPr>
              <a:spLocks/>
            </p:cNvSpPr>
            <p:nvPr/>
          </p:nvSpPr>
          <p:spPr bwMode="auto">
            <a:xfrm>
              <a:off x="3364" y="1994"/>
              <a:ext cx="245" cy="274"/>
            </a:xfrm>
            <a:custGeom>
              <a:avLst/>
              <a:gdLst>
                <a:gd name="T0" fmla="*/ 142 w 245"/>
                <a:gd name="T1" fmla="*/ 134 h 274"/>
                <a:gd name="T2" fmla="*/ 124 w 245"/>
                <a:gd name="T3" fmla="*/ 150 h 274"/>
                <a:gd name="T4" fmla="*/ 107 w 245"/>
                <a:gd name="T5" fmla="*/ 167 h 274"/>
                <a:gd name="T6" fmla="*/ 91 w 245"/>
                <a:gd name="T7" fmla="*/ 187 h 274"/>
                <a:gd name="T8" fmla="*/ 75 w 245"/>
                <a:gd name="T9" fmla="*/ 207 h 274"/>
                <a:gd name="T10" fmla="*/ 59 w 245"/>
                <a:gd name="T11" fmla="*/ 225 h 274"/>
                <a:gd name="T12" fmla="*/ 41 w 245"/>
                <a:gd name="T13" fmla="*/ 244 h 274"/>
                <a:gd name="T14" fmla="*/ 23 w 245"/>
                <a:gd name="T15" fmla="*/ 260 h 274"/>
                <a:gd name="T16" fmla="*/ 2 w 245"/>
                <a:gd name="T17" fmla="*/ 274 h 274"/>
                <a:gd name="T18" fmla="*/ 0 w 245"/>
                <a:gd name="T19" fmla="*/ 271 h 274"/>
                <a:gd name="T20" fmla="*/ 15 w 245"/>
                <a:gd name="T21" fmla="*/ 253 h 274"/>
                <a:gd name="T22" fmla="*/ 31 w 245"/>
                <a:gd name="T23" fmla="*/ 234 h 274"/>
                <a:gd name="T24" fmla="*/ 45 w 245"/>
                <a:gd name="T25" fmla="*/ 217 h 274"/>
                <a:gd name="T26" fmla="*/ 61 w 245"/>
                <a:gd name="T27" fmla="*/ 199 h 274"/>
                <a:gd name="T28" fmla="*/ 76 w 245"/>
                <a:gd name="T29" fmla="*/ 183 h 274"/>
                <a:gd name="T30" fmla="*/ 92 w 245"/>
                <a:gd name="T31" fmla="*/ 165 h 274"/>
                <a:gd name="T32" fmla="*/ 107 w 245"/>
                <a:gd name="T33" fmla="*/ 148 h 274"/>
                <a:gd name="T34" fmla="*/ 123 w 245"/>
                <a:gd name="T35" fmla="*/ 131 h 274"/>
                <a:gd name="T36" fmla="*/ 137 w 245"/>
                <a:gd name="T37" fmla="*/ 115 h 274"/>
                <a:gd name="T38" fmla="*/ 153 w 245"/>
                <a:gd name="T39" fmla="*/ 97 h 274"/>
                <a:gd name="T40" fmla="*/ 168 w 245"/>
                <a:gd name="T41" fmla="*/ 80 h 274"/>
                <a:gd name="T42" fmla="*/ 184 w 245"/>
                <a:gd name="T43" fmla="*/ 64 h 274"/>
                <a:gd name="T44" fmla="*/ 199 w 245"/>
                <a:gd name="T45" fmla="*/ 48 h 274"/>
                <a:gd name="T46" fmla="*/ 214 w 245"/>
                <a:gd name="T47" fmla="*/ 32 h 274"/>
                <a:gd name="T48" fmla="*/ 229 w 245"/>
                <a:gd name="T49" fmla="*/ 15 h 274"/>
                <a:gd name="T50" fmla="*/ 245 w 245"/>
                <a:gd name="T51" fmla="*/ 0 h 274"/>
                <a:gd name="T52" fmla="*/ 234 w 245"/>
                <a:gd name="T53" fmla="*/ 16 h 274"/>
                <a:gd name="T54" fmla="*/ 223 w 245"/>
                <a:gd name="T55" fmla="*/ 33 h 274"/>
                <a:gd name="T56" fmla="*/ 210 w 245"/>
                <a:gd name="T57" fmla="*/ 49 h 274"/>
                <a:gd name="T58" fmla="*/ 195 w 245"/>
                <a:gd name="T59" fmla="*/ 65 h 274"/>
                <a:gd name="T60" fmla="*/ 181 w 245"/>
                <a:gd name="T61" fmla="*/ 82 h 274"/>
                <a:gd name="T62" fmla="*/ 166 w 245"/>
                <a:gd name="T63" fmla="*/ 99 h 274"/>
                <a:gd name="T64" fmla="*/ 154 w 245"/>
                <a:gd name="T65" fmla="*/ 116 h 274"/>
                <a:gd name="T66" fmla="*/ 142 w 245"/>
                <a:gd name="T67" fmla="*/ 134 h 2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5"/>
                <a:gd name="T103" fmla="*/ 0 h 274"/>
                <a:gd name="T104" fmla="*/ 245 w 245"/>
                <a:gd name="T105" fmla="*/ 274 h 2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5" h="274">
                  <a:moveTo>
                    <a:pt x="142" y="134"/>
                  </a:moveTo>
                  <a:lnTo>
                    <a:pt x="124" y="150"/>
                  </a:lnTo>
                  <a:lnTo>
                    <a:pt x="107" y="167"/>
                  </a:lnTo>
                  <a:lnTo>
                    <a:pt x="91" y="187"/>
                  </a:lnTo>
                  <a:lnTo>
                    <a:pt x="75" y="207"/>
                  </a:lnTo>
                  <a:lnTo>
                    <a:pt x="59" y="225"/>
                  </a:lnTo>
                  <a:lnTo>
                    <a:pt x="41" y="244"/>
                  </a:lnTo>
                  <a:lnTo>
                    <a:pt x="23" y="260"/>
                  </a:lnTo>
                  <a:lnTo>
                    <a:pt x="2" y="274"/>
                  </a:lnTo>
                  <a:lnTo>
                    <a:pt x="0" y="271"/>
                  </a:lnTo>
                  <a:lnTo>
                    <a:pt x="15" y="253"/>
                  </a:lnTo>
                  <a:lnTo>
                    <a:pt x="31" y="234"/>
                  </a:lnTo>
                  <a:lnTo>
                    <a:pt x="45" y="217"/>
                  </a:lnTo>
                  <a:lnTo>
                    <a:pt x="61" y="199"/>
                  </a:lnTo>
                  <a:lnTo>
                    <a:pt x="76" y="183"/>
                  </a:lnTo>
                  <a:lnTo>
                    <a:pt x="92" y="165"/>
                  </a:lnTo>
                  <a:lnTo>
                    <a:pt x="107" y="148"/>
                  </a:lnTo>
                  <a:lnTo>
                    <a:pt x="123" y="131"/>
                  </a:lnTo>
                  <a:lnTo>
                    <a:pt x="137" y="115"/>
                  </a:lnTo>
                  <a:lnTo>
                    <a:pt x="153" y="97"/>
                  </a:lnTo>
                  <a:lnTo>
                    <a:pt x="168" y="80"/>
                  </a:lnTo>
                  <a:lnTo>
                    <a:pt x="184" y="64"/>
                  </a:lnTo>
                  <a:lnTo>
                    <a:pt x="199" y="48"/>
                  </a:lnTo>
                  <a:lnTo>
                    <a:pt x="214" y="32"/>
                  </a:lnTo>
                  <a:lnTo>
                    <a:pt x="229" y="15"/>
                  </a:lnTo>
                  <a:lnTo>
                    <a:pt x="245" y="0"/>
                  </a:lnTo>
                  <a:lnTo>
                    <a:pt x="234" y="16"/>
                  </a:lnTo>
                  <a:lnTo>
                    <a:pt x="223" y="33"/>
                  </a:lnTo>
                  <a:lnTo>
                    <a:pt x="210" y="49"/>
                  </a:lnTo>
                  <a:lnTo>
                    <a:pt x="195" y="65"/>
                  </a:lnTo>
                  <a:lnTo>
                    <a:pt x="181" y="82"/>
                  </a:lnTo>
                  <a:lnTo>
                    <a:pt x="166" y="99"/>
                  </a:lnTo>
                  <a:lnTo>
                    <a:pt x="154" y="116"/>
                  </a:lnTo>
                  <a:lnTo>
                    <a:pt x="142" y="134"/>
                  </a:lnTo>
                  <a:close/>
                </a:path>
              </a:pathLst>
            </a:custGeom>
            <a:solidFill>
              <a:srgbClr val="000000"/>
            </a:solidFill>
            <a:ln w="9525">
              <a:noFill/>
              <a:round/>
              <a:headEnd/>
              <a:tailEnd/>
            </a:ln>
          </p:spPr>
          <p:txBody>
            <a:bodyPr/>
            <a:lstStyle/>
            <a:p>
              <a:endParaRPr lang="en-US" dirty="0"/>
            </a:p>
          </p:txBody>
        </p:sp>
        <p:sp>
          <p:nvSpPr>
            <p:cNvPr id="48" name="Freeform 50"/>
            <p:cNvSpPr>
              <a:spLocks/>
            </p:cNvSpPr>
            <p:nvPr/>
          </p:nvSpPr>
          <p:spPr bwMode="auto">
            <a:xfrm>
              <a:off x="2068" y="2009"/>
              <a:ext cx="297" cy="300"/>
            </a:xfrm>
            <a:custGeom>
              <a:avLst/>
              <a:gdLst>
                <a:gd name="T0" fmla="*/ 36 w 297"/>
                <a:gd name="T1" fmla="*/ 276 h 300"/>
                <a:gd name="T2" fmla="*/ 31 w 297"/>
                <a:gd name="T3" fmla="*/ 277 h 300"/>
                <a:gd name="T4" fmla="*/ 27 w 297"/>
                <a:gd name="T5" fmla="*/ 279 h 300"/>
                <a:gd name="T6" fmla="*/ 22 w 297"/>
                <a:gd name="T7" fmla="*/ 282 h 300"/>
                <a:gd name="T8" fmla="*/ 18 w 297"/>
                <a:gd name="T9" fmla="*/ 286 h 300"/>
                <a:gd name="T10" fmla="*/ 14 w 297"/>
                <a:gd name="T11" fmla="*/ 289 h 300"/>
                <a:gd name="T12" fmla="*/ 10 w 297"/>
                <a:gd name="T13" fmla="*/ 293 h 300"/>
                <a:gd name="T14" fmla="*/ 6 w 297"/>
                <a:gd name="T15" fmla="*/ 296 h 300"/>
                <a:gd name="T16" fmla="*/ 3 w 297"/>
                <a:gd name="T17" fmla="*/ 300 h 300"/>
                <a:gd name="T18" fmla="*/ 0 w 297"/>
                <a:gd name="T19" fmla="*/ 298 h 300"/>
                <a:gd name="T20" fmla="*/ 7 w 297"/>
                <a:gd name="T21" fmla="*/ 290 h 300"/>
                <a:gd name="T22" fmla="*/ 16 w 297"/>
                <a:gd name="T23" fmla="*/ 282 h 300"/>
                <a:gd name="T24" fmla="*/ 25 w 297"/>
                <a:gd name="T25" fmla="*/ 274 h 300"/>
                <a:gd name="T26" fmla="*/ 34 w 297"/>
                <a:gd name="T27" fmla="*/ 266 h 300"/>
                <a:gd name="T28" fmla="*/ 42 w 297"/>
                <a:gd name="T29" fmla="*/ 258 h 300"/>
                <a:gd name="T30" fmla="*/ 51 w 297"/>
                <a:gd name="T31" fmla="*/ 249 h 300"/>
                <a:gd name="T32" fmla="*/ 58 w 297"/>
                <a:gd name="T33" fmla="*/ 240 h 300"/>
                <a:gd name="T34" fmla="*/ 64 w 297"/>
                <a:gd name="T35" fmla="*/ 230 h 300"/>
                <a:gd name="T36" fmla="*/ 81 w 297"/>
                <a:gd name="T37" fmla="*/ 216 h 300"/>
                <a:gd name="T38" fmla="*/ 96 w 297"/>
                <a:gd name="T39" fmla="*/ 203 h 300"/>
                <a:gd name="T40" fmla="*/ 111 w 297"/>
                <a:gd name="T41" fmla="*/ 188 h 300"/>
                <a:gd name="T42" fmla="*/ 126 w 297"/>
                <a:gd name="T43" fmla="*/ 175 h 300"/>
                <a:gd name="T44" fmla="*/ 141 w 297"/>
                <a:gd name="T45" fmla="*/ 161 h 300"/>
                <a:gd name="T46" fmla="*/ 154 w 297"/>
                <a:gd name="T47" fmla="*/ 146 h 300"/>
                <a:gd name="T48" fmla="*/ 169 w 297"/>
                <a:gd name="T49" fmla="*/ 132 h 300"/>
                <a:gd name="T50" fmla="*/ 182 w 297"/>
                <a:gd name="T51" fmla="*/ 116 h 300"/>
                <a:gd name="T52" fmla="*/ 196 w 297"/>
                <a:gd name="T53" fmla="*/ 102 h 300"/>
                <a:gd name="T54" fmla="*/ 210 w 297"/>
                <a:gd name="T55" fmla="*/ 87 h 300"/>
                <a:gd name="T56" fmla="*/ 223 w 297"/>
                <a:gd name="T57" fmla="*/ 73 h 300"/>
                <a:gd name="T58" fmla="*/ 238 w 297"/>
                <a:gd name="T59" fmla="*/ 57 h 300"/>
                <a:gd name="T60" fmla="*/ 252 w 297"/>
                <a:gd name="T61" fmla="*/ 43 h 300"/>
                <a:gd name="T62" fmla="*/ 267 w 297"/>
                <a:gd name="T63" fmla="*/ 28 h 300"/>
                <a:gd name="T64" fmla="*/ 281 w 297"/>
                <a:gd name="T65" fmla="*/ 15 h 300"/>
                <a:gd name="T66" fmla="*/ 297 w 297"/>
                <a:gd name="T67" fmla="*/ 0 h 300"/>
                <a:gd name="T68" fmla="*/ 282 w 297"/>
                <a:gd name="T69" fmla="*/ 19 h 300"/>
                <a:gd name="T70" fmla="*/ 268 w 297"/>
                <a:gd name="T71" fmla="*/ 37 h 300"/>
                <a:gd name="T72" fmla="*/ 252 w 297"/>
                <a:gd name="T73" fmla="*/ 55 h 300"/>
                <a:gd name="T74" fmla="*/ 237 w 297"/>
                <a:gd name="T75" fmla="*/ 73 h 300"/>
                <a:gd name="T76" fmla="*/ 221 w 297"/>
                <a:gd name="T77" fmla="*/ 91 h 300"/>
                <a:gd name="T78" fmla="*/ 205 w 297"/>
                <a:gd name="T79" fmla="*/ 109 h 300"/>
                <a:gd name="T80" fmla="*/ 189 w 297"/>
                <a:gd name="T81" fmla="*/ 126 h 300"/>
                <a:gd name="T82" fmla="*/ 173 w 297"/>
                <a:gd name="T83" fmla="*/ 144 h 300"/>
                <a:gd name="T84" fmla="*/ 156 w 297"/>
                <a:gd name="T85" fmla="*/ 161 h 300"/>
                <a:gd name="T86" fmla="*/ 139 w 297"/>
                <a:gd name="T87" fmla="*/ 178 h 300"/>
                <a:gd name="T88" fmla="*/ 122 w 297"/>
                <a:gd name="T89" fmla="*/ 195 h 300"/>
                <a:gd name="T90" fmla="*/ 106 w 297"/>
                <a:gd name="T91" fmla="*/ 211 h 300"/>
                <a:gd name="T92" fmla="*/ 88 w 297"/>
                <a:gd name="T93" fmla="*/ 228 h 300"/>
                <a:gd name="T94" fmla="*/ 70 w 297"/>
                <a:gd name="T95" fmla="*/ 244 h 300"/>
                <a:gd name="T96" fmla="*/ 54 w 297"/>
                <a:gd name="T97" fmla="*/ 261 h 300"/>
                <a:gd name="T98" fmla="*/ 36 w 297"/>
                <a:gd name="T99" fmla="*/ 276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97"/>
                <a:gd name="T151" fmla="*/ 0 h 300"/>
                <a:gd name="T152" fmla="*/ 297 w 297"/>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97" h="300">
                  <a:moveTo>
                    <a:pt x="36" y="276"/>
                  </a:moveTo>
                  <a:lnTo>
                    <a:pt x="31" y="277"/>
                  </a:lnTo>
                  <a:lnTo>
                    <a:pt x="27" y="279"/>
                  </a:lnTo>
                  <a:lnTo>
                    <a:pt x="22" y="282"/>
                  </a:lnTo>
                  <a:lnTo>
                    <a:pt x="18" y="286"/>
                  </a:lnTo>
                  <a:lnTo>
                    <a:pt x="14" y="289"/>
                  </a:lnTo>
                  <a:lnTo>
                    <a:pt x="10" y="293"/>
                  </a:lnTo>
                  <a:lnTo>
                    <a:pt x="6" y="296"/>
                  </a:lnTo>
                  <a:lnTo>
                    <a:pt x="3" y="300"/>
                  </a:lnTo>
                  <a:lnTo>
                    <a:pt x="0" y="298"/>
                  </a:lnTo>
                  <a:lnTo>
                    <a:pt x="7" y="290"/>
                  </a:lnTo>
                  <a:lnTo>
                    <a:pt x="16" y="282"/>
                  </a:lnTo>
                  <a:lnTo>
                    <a:pt x="25" y="274"/>
                  </a:lnTo>
                  <a:lnTo>
                    <a:pt x="34" y="266"/>
                  </a:lnTo>
                  <a:lnTo>
                    <a:pt x="42" y="258"/>
                  </a:lnTo>
                  <a:lnTo>
                    <a:pt x="51" y="249"/>
                  </a:lnTo>
                  <a:lnTo>
                    <a:pt x="58" y="240"/>
                  </a:lnTo>
                  <a:lnTo>
                    <a:pt x="64" y="230"/>
                  </a:lnTo>
                  <a:lnTo>
                    <a:pt x="81" y="216"/>
                  </a:lnTo>
                  <a:lnTo>
                    <a:pt x="96" y="203"/>
                  </a:lnTo>
                  <a:lnTo>
                    <a:pt x="111" y="188"/>
                  </a:lnTo>
                  <a:lnTo>
                    <a:pt x="126" y="175"/>
                  </a:lnTo>
                  <a:lnTo>
                    <a:pt x="141" y="161"/>
                  </a:lnTo>
                  <a:lnTo>
                    <a:pt x="154" y="146"/>
                  </a:lnTo>
                  <a:lnTo>
                    <a:pt x="169" y="132"/>
                  </a:lnTo>
                  <a:lnTo>
                    <a:pt x="182" y="116"/>
                  </a:lnTo>
                  <a:lnTo>
                    <a:pt x="196" y="102"/>
                  </a:lnTo>
                  <a:lnTo>
                    <a:pt x="210" y="87"/>
                  </a:lnTo>
                  <a:lnTo>
                    <a:pt x="223" y="73"/>
                  </a:lnTo>
                  <a:lnTo>
                    <a:pt x="238" y="57"/>
                  </a:lnTo>
                  <a:lnTo>
                    <a:pt x="252" y="43"/>
                  </a:lnTo>
                  <a:lnTo>
                    <a:pt x="267" y="28"/>
                  </a:lnTo>
                  <a:lnTo>
                    <a:pt x="281" y="15"/>
                  </a:lnTo>
                  <a:lnTo>
                    <a:pt x="297" y="0"/>
                  </a:lnTo>
                  <a:lnTo>
                    <a:pt x="282" y="19"/>
                  </a:lnTo>
                  <a:lnTo>
                    <a:pt x="268" y="37"/>
                  </a:lnTo>
                  <a:lnTo>
                    <a:pt x="252" y="55"/>
                  </a:lnTo>
                  <a:lnTo>
                    <a:pt x="237" y="73"/>
                  </a:lnTo>
                  <a:lnTo>
                    <a:pt x="221" y="91"/>
                  </a:lnTo>
                  <a:lnTo>
                    <a:pt x="205" y="109"/>
                  </a:lnTo>
                  <a:lnTo>
                    <a:pt x="189" y="126"/>
                  </a:lnTo>
                  <a:lnTo>
                    <a:pt x="173" y="144"/>
                  </a:lnTo>
                  <a:lnTo>
                    <a:pt x="156" y="161"/>
                  </a:lnTo>
                  <a:lnTo>
                    <a:pt x="139" y="178"/>
                  </a:lnTo>
                  <a:lnTo>
                    <a:pt x="122" y="195"/>
                  </a:lnTo>
                  <a:lnTo>
                    <a:pt x="106" y="211"/>
                  </a:lnTo>
                  <a:lnTo>
                    <a:pt x="88" y="228"/>
                  </a:lnTo>
                  <a:lnTo>
                    <a:pt x="70" y="244"/>
                  </a:lnTo>
                  <a:lnTo>
                    <a:pt x="54" y="261"/>
                  </a:lnTo>
                  <a:lnTo>
                    <a:pt x="36" y="276"/>
                  </a:lnTo>
                  <a:close/>
                </a:path>
              </a:pathLst>
            </a:custGeom>
            <a:solidFill>
              <a:srgbClr val="000000"/>
            </a:solidFill>
            <a:ln w="9525">
              <a:noFill/>
              <a:round/>
              <a:headEnd/>
              <a:tailEnd/>
            </a:ln>
          </p:spPr>
          <p:txBody>
            <a:bodyPr/>
            <a:lstStyle/>
            <a:p>
              <a:endParaRPr lang="en-US" dirty="0"/>
            </a:p>
          </p:txBody>
        </p:sp>
        <p:sp>
          <p:nvSpPr>
            <p:cNvPr id="49" name="Freeform 51"/>
            <p:cNvSpPr>
              <a:spLocks/>
            </p:cNvSpPr>
            <p:nvPr/>
          </p:nvSpPr>
          <p:spPr bwMode="auto">
            <a:xfrm>
              <a:off x="2453" y="2036"/>
              <a:ext cx="161" cy="129"/>
            </a:xfrm>
            <a:custGeom>
              <a:avLst/>
              <a:gdLst>
                <a:gd name="T0" fmla="*/ 161 w 161"/>
                <a:gd name="T1" fmla="*/ 119 h 129"/>
                <a:gd name="T2" fmla="*/ 161 w 161"/>
                <a:gd name="T3" fmla="*/ 129 h 129"/>
                <a:gd name="T4" fmla="*/ 150 w 161"/>
                <a:gd name="T5" fmla="*/ 124 h 129"/>
                <a:gd name="T6" fmla="*/ 141 w 161"/>
                <a:gd name="T7" fmla="*/ 117 h 129"/>
                <a:gd name="T8" fmla="*/ 132 w 161"/>
                <a:gd name="T9" fmla="*/ 110 h 129"/>
                <a:gd name="T10" fmla="*/ 121 w 161"/>
                <a:gd name="T11" fmla="*/ 100 h 129"/>
                <a:gd name="T12" fmla="*/ 111 w 161"/>
                <a:gd name="T13" fmla="*/ 92 h 129"/>
                <a:gd name="T14" fmla="*/ 101 w 161"/>
                <a:gd name="T15" fmla="*/ 85 h 129"/>
                <a:gd name="T16" fmla="*/ 89 w 161"/>
                <a:gd name="T17" fmla="*/ 79 h 129"/>
                <a:gd name="T18" fmla="*/ 77 w 161"/>
                <a:gd name="T19" fmla="*/ 75 h 129"/>
                <a:gd name="T20" fmla="*/ 68 w 161"/>
                <a:gd name="T21" fmla="*/ 65 h 129"/>
                <a:gd name="T22" fmla="*/ 57 w 161"/>
                <a:gd name="T23" fmla="*/ 56 h 129"/>
                <a:gd name="T24" fmla="*/ 47 w 161"/>
                <a:gd name="T25" fmla="*/ 48 h 129"/>
                <a:gd name="T26" fmla="*/ 37 w 161"/>
                <a:gd name="T27" fmla="*/ 40 h 129"/>
                <a:gd name="T28" fmla="*/ 26 w 161"/>
                <a:gd name="T29" fmla="*/ 31 h 129"/>
                <a:gd name="T30" fmla="*/ 17 w 161"/>
                <a:gd name="T31" fmla="*/ 22 h 129"/>
                <a:gd name="T32" fmla="*/ 8 w 161"/>
                <a:gd name="T33" fmla="*/ 12 h 129"/>
                <a:gd name="T34" fmla="*/ 0 w 161"/>
                <a:gd name="T35" fmla="*/ 0 h 129"/>
                <a:gd name="T36" fmla="*/ 21 w 161"/>
                <a:gd name="T37" fmla="*/ 13 h 129"/>
                <a:gd name="T38" fmla="*/ 42 w 161"/>
                <a:gd name="T39" fmla="*/ 26 h 129"/>
                <a:gd name="T40" fmla="*/ 63 w 161"/>
                <a:gd name="T41" fmla="*/ 41 h 129"/>
                <a:gd name="T42" fmla="*/ 82 w 161"/>
                <a:gd name="T43" fmla="*/ 56 h 129"/>
                <a:gd name="T44" fmla="*/ 102 w 161"/>
                <a:gd name="T45" fmla="*/ 72 h 129"/>
                <a:gd name="T46" fmla="*/ 121 w 161"/>
                <a:gd name="T47" fmla="*/ 88 h 129"/>
                <a:gd name="T48" fmla="*/ 141 w 161"/>
                <a:gd name="T49" fmla="*/ 104 h 129"/>
                <a:gd name="T50" fmla="*/ 161 w 161"/>
                <a:gd name="T51" fmla="*/ 119 h 1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1"/>
                <a:gd name="T79" fmla="*/ 0 h 129"/>
                <a:gd name="T80" fmla="*/ 161 w 161"/>
                <a:gd name="T81" fmla="*/ 129 h 12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1" h="129">
                  <a:moveTo>
                    <a:pt x="161" y="119"/>
                  </a:moveTo>
                  <a:lnTo>
                    <a:pt x="161" y="129"/>
                  </a:lnTo>
                  <a:lnTo>
                    <a:pt x="150" y="124"/>
                  </a:lnTo>
                  <a:lnTo>
                    <a:pt x="141" y="117"/>
                  </a:lnTo>
                  <a:lnTo>
                    <a:pt x="132" y="110"/>
                  </a:lnTo>
                  <a:lnTo>
                    <a:pt x="121" y="100"/>
                  </a:lnTo>
                  <a:lnTo>
                    <a:pt x="111" y="92"/>
                  </a:lnTo>
                  <a:lnTo>
                    <a:pt x="101" y="85"/>
                  </a:lnTo>
                  <a:lnTo>
                    <a:pt x="89" y="79"/>
                  </a:lnTo>
                  <a:lnTo>
                    <a:pt x="77" y="75"/>
                  </a:lnTo>
                  <a:lnTo>
                    <a:pt x="68" y="65"/>
                  </a:lnTo>
                  <a:lnTo>
                    <a:pt x="57" y="56"/>
                  </a:lnTo>
                  <a:lnTo>
                    <a:pt x="47" y="48"/>
                  </a:lnTo>
                  <a:lnTo>
                    <a:pt x="37" y="40"/>
                  </a:lnTo>
                  <a:lnTo>
                    <a:pt x="26" y="31"/>
                  </a:lnTo>
                  <a:lnTo>
                    <a:pt x="17" y="22"/>
                  </a:lnTo>
                  <a:lnTo>
                    <a:pt x="8" y="12"/>
                  </a:lnTo>
                  <a:lnTo>
                    <a:pt x="0" y="0"/>
                  </a:lnTo>
                  <a:lnTo>
                    <a:pt x="21" y="13"/>
                  </a:lnTo>
                  <a:lnTo>
                    <a:pt x="42" y="26"/>
                  </a:lnTo>
                  <a:lnTo>
                    <a:pt x="63" y="41"/>
                  </a:lnTo>
                  <a:lnTo>
                    <a:pt x="82" y="56"/>
                  </a:lnTo>
                  <a:lnTo>
                    <a:pt x="102" y="72"/>
                  </a:lnTo>
                  <a:lnTo>
                    <a:pt x="121" y="88"/>
                  </a:lnTo>
                  <a:lnTo>
                    <a:pt x="141" y="104"/>
                  </a:lnTo>
                  <a:lnTo>
                    <a:pt x="161" y="119"/>
                  </a:lnTo>
                  <a:close/>
                </a:path>
              </a:pathLst>
            </a:custGeom>
            <a:solidFill>
              <a:srgbClr val="BFDDFF"/>
            </a:solidFill>
            <a:ln w="9525">
              <a:noFill/>
              <a:round/>
              <a:headEnd/>
              <a:tailEnd/>
            </a:ln>
          </p:spPr>
          <p:txBody>
            <a:bodyPr/>
            <a:lstStyle/>
            <a:p>
              <a:endParaRPr lang="en-US" dirty="0"/>
            </a:p>
          </p:txBody>
        </p:sp>
        <p:sp>
          <p:nvSpPr>
            <p:cNvPr id="50" name="Freeform 52"/>
            <p:cNvSpPr>
              <a:spLocks/>
            </p:cNvSpPr>
            <p:nvPr/>
          </p:nvSpPr>
          <p:spPr bwMode="auto">
            <a:xfrm>
              <a:off x="2991" y="2045"/>
              <a:ext cx="236" cy="258"/>
            </a:xfrm>
            <a:custGeom>
              <a:avLst/>
              <a:gdLst>
                <a:gd name="T0" fmla="*/ 219 w 236"/>
                <a:gd name="T1" fmla="*/ 225 h 258"/>
                <a:gd name="T2" fmla="*/ 226 w 236"/>
                <a:gd name="T3" fmla="*/ 232 h 258"/>
                <a:gd name="T4" fmla="*/ 233 w 236"/>
                <a:gd name="T5" fmla="*/ 239 h 258"/>
                <a:gd name="T6" fmla="*/ 236 w 236"/>
                <a:gd name="T7" fmla="*/ 246 h 258"/>
                <a:gd name="T8" fmla="*/ 231 w 236"/>
                <a:gd name="T9" fmla="*/ 256 h 258"/>
                <a:gd name="T10" fmla="*/ 229 w 236"/>
                <a:gd name="T11" fmla="*/ 258 h 258"/>
                <a:gd name="T12" fmla="*/ 212 w 236"/>
                <a:gd name="T13" fmla="*/ 235 h 258"/>
                <a:gd name="T14" fmla="*/ 193 w 236"/>
                <a:gd name="T15" fmla="*/ 213 h 258"/>
                <a:gd name="T16" fmla="*/ 175 w 236"/>
                <a:gd name="T17" fmla="*/ 192 h 258"/>
                <a:gd name="T18" fmla="*/ 157 w 236"/>
                <a:gd name="T19" fmla="*/ 171 h 258"/>
                <a:gd name="T20" fmla="*/ 138 w 236"/>
                <a:gd name="T21" fmla="*/ 150 h 258"/>
                <a:gd name="T22" fmla="*/ 119 w 236"/>
                <a:gd name="T23" fmla="*/ 129 h 258"/>
                <a:gd name="T24" fmla="*/ 98 w 236"/>
                <a:gd name="T25" fmla="*/ 107 h 258"/>
                <a:gd name="T26" fmla="*/ 76 w 236"/>
                <a:gd name="T27" fmla="*/ 85 h 258"/>
                <a:gd name="T28" fmla="*/ 0 w 236"/>
                <a:gd name="T29" fmla="*/ 0 h 258"/>
                <a:gd name="T30" fmla="*/ 15 w 236"/>
                <a:gd name="T31" fmla="*/ 12 h 258"/>
                <a:gd name="T32" fmla="*/ 31 w 236"/>
                <a:gd name="T33" fmla="*/ 24 h 258"/>
                <a:gd name="T34" fmla="*/ 46 w 236"/>
                <a:gd name="T35" fmla="*/ 37 h 258"/>
                <a:gd name="T36" fmla="*/ 61 w 236"/>
                <a:gd name="T37" fmla="*/ 50 h 258"/>
                <a:gd name="T38" fmla="*/ 75 w 236"/>
                <a:gd name="T39" fmla="*/ 64 h 258"/>
                <a:gd name="T40" fmla="*/ 89 w 236"/>
                <a:gd name="T41" fmla="*/ 77 h 258"/>
                <a:gd name="T42" fmla="*/ 103 w 236"/>
                <a:gd name="T43" fmla="*/ 90 h 258"/>
                <a:gd name="T44" fmla="*/ 117 w 236"/>
                <a:gd name="T45" fmla="*/ 105 h 258"/>
                <a:gd name="T46" fmla="*/ 130 w 236"/>
                <a:gd name="T47" fmla="*/ 119 h 258"/>
                <a:gd name="T48" fmla="*/ 142 w 236"/>
                <a:gd name="T49" fmla="*/ 134 h 258"/>
                <a:gd name="T50" fmla="*/ 156 w 236"/>
                <a:gd name="T51" fmla="*/ 149 h 258"/>
                <a:gd name="T52" fmla="*/ 168 w 236"/>
                <a:gd name="T53" fmla="*/ 164 h 258"/>
                <a:gd name="T54" fmla="*/ 182 w 236"/>
                <a:gd name="T55" fmla="*/ 179 h 258"/>
                <a:gd name="T56" fmla="*/ 194 w 236"/>
                <a:gd name="T57" fmla="*/ 194 h 258"/>
                <a:gd name="T58" fmla="*/ 206 w 236"/>
                <a:gd name="T59" fmla="*/ 209 h 258"/>
                <a:gd name="T60" fmla="*/ 219 w 236"/>
                <a:gd name="T61" fmla="*/ 225 h 25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6"/>
                <a:gd name="T94" fmla="*/ 0 h 258"/>
                <a:gd name="T95" fmla="*/ 236 w 236"/>
                <a:gd name="T96" fmla="*/ 258 h 25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6" h="258">
                  <a:moveTo>
                    <a:pt x="219" y="225"/>
                  </a:moveTo>
                  <a:lnTo>
                    <a:pt x="226" y="232"/>
                  </a:lnTo>
                  <a:lnTo>
                    <a:pt x="233" y="239"/>
                  </a:lnTo>
                  <a:lnTo>
                    <a:pt x="236" y="246"/>
                  </a:lnTo>
                  <a:lnTo>
                    <a:pt x="231" y="256"/>
                  </a:lnTo>
                  <a:lnTo>
                    <a:pt x="229" y="258"/>
                  </a:lnTo>
                  <a:lnTo>
                    <a:pt x="212" y="235"/>
                  </a:lnTo>
                  <a:lnTo>
                    <a:pt x="193" y="213"/>
                  </a:lnTo>
                  <a:lnTo>
                    <a:pt x="175" y="192"/>
                  </a:lnTo>
                  <a:lnTo>
                    <a:pt x="157" y="171"/>
                  </a:lnTo>
                  <a:lnTo>
                    <a:pt x="138" y="150"/>
                  </a:lnTo>
                  <a:lnTo>
                    <a:pt x="119" y="129"/>
                  </a:lnTo>
                  <a:lnTo>
                    <a:pt x="98" y="107"/>
                  </a:lnTo>
                  <a:lnTo>
                    <a:pt x="76" y="85"/>
                  </a:lnTo>
                  <a:lnTo>
                    <a:pt x="0" y="0"/>
                  </a:lnTo>
                  <a:lnTo>
                    <a:pt x="15" y="12"/>
                  </a:lnTo>
                  <a:lnTo>
                    <a:pt x="31" y="24"/>
                  </a:lnTo>
                  <a:lnTo>
                    <a:pt x="46" y="37"/>
                  </a:lnTo>
                  <a:lnTo>
                    <a:pt x="61" y="50"/>
                  </a:lnTo>
                  <a:lnTo>
                    <a:pt x="75" y="64"/>
                  </a:lnTo>
                  <a:lnTo>
                    <a:pt x="89" y="77"/>
                  </a:lnTo>
                  <a:lnTo>
                    <a:pt x="103" y="90"/>
                  </a:lnTo>
                  <a:lnTo>
                    <a:pt x="117" y="105"/>
                  </a:lnTo>
                  <a:lnTo>
                    <a:pt x="130" y="119"/>
                  </a:lnTo>
                  <a:lnTo>
                    <a:pt x="142" y="134"/>
                  </a:lnTo>
                  <a:lnTo>
                    <a:pt x="156" y="149"/>
                  </a:lnTo>
                  <a:lnTo>
                    <a:pt x="168" y="164"/>
                  </a:lnTo>
                  <a:lnTo>
                    <a:pt x="182" y="179"/>
                  </a:lnTo>
                  <a:lnTo>
                    <a:pt x="194" y="194"/>
                  </a:lnTo>
                  <a:lnTo>
                    <a:pt x="206" y="209"/>
                  </a:lnTo>
                  <a:lnTo>
                    <a:pt x="219" y="225"/>
                  </a:lnTo>
                  <a:close/>
                </a:path>
              </a:pathLst>
            </a:custGeom>
            <a:solidFill>
              <a:srgbClr val="BFDDFF"/>
            </a:solidFill>
            <a:ln w="9525">
              <a:noFill/>
              <a:round/>
              <a:headEnd/>
              <a:tailEnd/>
            </a:ln>
          </p:spPr>
          <p:txBody>
            <a:bodyPr/>
            <a:lstStyle/>
            <a:p>
              <a:endParaRPr lang="en-US" dirty="0"/>
            </a:p>
          </p:txBody>
        </p:sp>
        <p:sp>
          <p:nvSpPr>
            <p:cNvPr id="51" name="Freeform 53"/>
            <p:cNvSpPr>
              <a:spLocks/>
            </p:cNvSpPr>
            <p:nvPr/>
          </p:nvSpPr>
          <p:spPr bwMode="auto">
            <a:xfrm>
              <a:off x="2428" y="2078"/>
              <a:ext cx="179" cy="152"/>
            </a:xfrm>
            <a:custGeom>
              <a:avLst/>
              <a:gdLst>
                <a:gd name="T0" fmla="*/ 179 w 179"/>
                <a:gd name="T1" fmla="*/ 128 h 152"/>
                <a:gd name="T2" fmla="*/ 179 w 179"/>
                <a:gd name="T3" fmla="*/ 152 h 152"/>
                <a:gd name="T4" fmla="*/ 167 w 179"/>
                <a:gd name="T5" fmla="*/ 142 h 152"/>
                <a:gd name="T6" fmla="*/ 154 w 179"/>
                <a:gd name="T7" fmla="*/ 132 h 152"/>
                <a:gd name="T8" fmla="*/ 140 w 179"/>
                <a:gd name="T9" fmla="*/ 121 h 152"/>
                <a:gd name="T10" fmla="*/ 128 w 179"/>
                <a:gd name="T11" fmla="*/ 110 h 152"/>
                <a:gd name="T12" fmla="*/ 114 w 179"/>
                <a:gd name="T13" fmla="*/ 100 h 152"/>
                <a:gd name="T14" fmla="*/ 101 w 179"/>
                <a:gd name="T15" fmla="*/ 89 h 152"/>
                <a:gd name="T16" fmla="*/ 88 w 179"/>
                <a:gd name="T17" fmla="*/ 79 h 152"/>
                <a:gd name="T18" fmla="*/ 74 w 179"/>
                <a:gd name="T19" fmla="*/ 70 h 152"/>
                <a:gd name="T20" fmla="*/ 0 w 179"/>
                <a:gd name="T21" fmla="*/ 0 h 152"/>
                <a:gd name="T22" fmla="*/ 12 w 179"/>
                <a:gd name="T23" fmla="*/ 6 h 152"/>
                <a:gd name="T24" fmla="*/ 25 w 179"/>
                <a:gd name="T25" fmla="*/ 12 h 152"/>
                <a:gd name="T26" fmla="*/ 36 w 179"/>
                <a:gd name="T27" fmla="*/ 19 h 152"/>
                <a:gd name="T28" fmla="*/ 47 w 179"/>
                <a:gd name="T29" fmla="*/ 26 h 152"/>
                <a:gd name="T30" fmla="*/ 59 w 179"/>
                <a:gd name="T31" fmla="*/ 35 h 152"/>
                <a:gd name="T32" fmla="*/ 70 w 179"/>
                <a:gd name="T33" fmla="*/ 43 h 152"/>
                <a:gd name="T34" fmla="*/ 81 w 179"/>
                <a:gd name="T35" fmla="*/ 51 h 152"/>
                <a:gd name="T36" fmla="*/ 93 w 179"/>
                <a:gd name="T37" fmla="*/ 59 h 152"/>
                <a:gd name="T38" fmla="*/ 104 w 179"/>
                <a:gd name="T39" fmla="*/ 68 h 152"/>
                <a:gd name="T40" fmla="*/ 114 w 179"/>
                <a:gd name="T41" fmla="*/ 77 h 152"/>
                <a:gd name="T42" fmla="*/ 126 w 179"/>
                <a:gd name="T43" fmla="*/ 85 h 152"/>
                <a:gd name="T44" fmla="*/ 136 w 179"/>
                <a:gd name="T45" fmla="*/ 95 h 152"/>
                <a:gd name="T46" fmla="*/ 147 w 179"/>
                <a:gd name="T47" fmla="*/ 103 h 152"/>
                <a:gd name="T48" fmla="*/ 158 w 179"/>
                <a:gd name="T49" fmla="*/ 111 h 152"/>
                <a:gd name="T50" fmla="*/ 169 w 179"/>
                <a:gd name="T51" fmla="*/ 119 h 152"/>
                <a:gd name="T52" fmla="*/ 179 w 179"/>
                <a:gd name="T53" fmla="*/ 128 h 1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9"/>
                <a:gd name="T82" fmla="*/ 0 h 152"/>
                <a:gd name="T83" fmla="*/ 179 w 179"/>
                <a:gd name="T84" fmla="*/ 152 h 1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9" h="152">
                  <a:moveTo>
                    <a:pt x="179" y="128"/>
                  </a:moveTo>
                  <a:lnTo>
                    <a:pt x="179" y="152"/>
                  </a:lnTo>
                  <a:lnTo>
                    <a:pt x="167" y="142"/>
                  </a:lnTo>
                  <a:lnTo>
                    <a:pt x="154" y="132"/>
                  </a:lnTo>
                  <a:lnTo>
                    <a:pt x="140" y="121"/>
                  </a:lnTo>
                  <a:lnTo>
                    <a:pt x="128" y="110"/>
                  </a:lnTo>
                  <a:lnTo>
                    <a:pt x="114" y="100"/>
                  </a:lnTo>
                  <a:lnTo>
                    <a:pt x="101" y="89"/>
                  </a:lnTo>
                  <a:lnTo>
                    <a:pt x="88" y="79"/>
                  </a:lnTo>
                  <a:lnTo>
                    <a:pt x="74" y="70"/>
                  </a:lnTo>
                  <a:lnTo>
                    <a:pt x="0" y="0"/>
                  </a:lnTo>
                  <a:lnTo>
                    <a:pt x="12" y="6"/>
                  </a:lnTo>
                  <a:lnTo>
                    <a:pt x="25" y="12"/>
                  </a:lnTo>
                  <a:lnTo>
                    <a:pt x="36" y="19"/>
                  </a:lnTo>
                  <a:lnTo>
                    <a:pt x="47" y="26"/>
                  </a:lnTo>
                  <a:lnTo>
                    <a:pt x="59" y="35"/>
                  </a:lnTo>
                  <a:lnTo>
                    <a:pt x="70" y="43"/>
                  </a:lnTo>
                  <a:lnTo>
                    <a:pt x="81" y="51"/>
                  </a:lnTo>
                  <a:lnTo>
                    <a:pt x="93" y="59"/>
                  </a:lnTo>
                  <a:lnTo>
                    <a:pt x="104" y="68"/>
                  </a:lnTo>
                  <a:lnTo>
                    <a:pt x="114" y="77"/>
                  </a:lnTo>
                  <a:lnTo>
                    <a:pt x="126" y="85"/>
                  </a:lnTo>
                  <a:lnTo>
                    <a:pt x="136" y="95"/>
                  </a:lnTo>
                  <a:lnTo>
                    <a:pt x="147" y="103"/>
                  </a:lnTo>
                  <a:lnTo>
                    <a:pt x="158" y="111"/>
                  </a:lnTo>
                  <a:lnTo>
                    <a:pt x="169" y="119"/>
                  </a:lnTo>
                  <a:lnTo>
                    <a:pt x="179" y="128"/>
                  </a:lnTo>
                  <a:close/>
                </a:path>
              </a:pathLst>
            </a:custGeom>
            <a:solidFill>
              <a:srgbClr val="BFDDFF"/>
            </a:solidFill>
            <a:ln w="9525">
              <a:noFill/>
              <a:round/>
              <a:headEnd/>
              <a:tailEnd/>
            </a:ln>
          </p:spPr>
          <p:txBody>
            <a:bodyPr/>
            <a:lstStyle/>
            <a:p>
              <a:endParaRPr lang="en-US" dirty="0"/>
            </a:p>
          </p:txBody>
        </p:sp>
        <p:sp>
          <p:nvSpPr>
            <p:cNvPr id="52" name="Freeform 54"/>
            <p:cNvSpPr>
              <a:spLocks/>
            </p:cNvSpPr>
            <p:nvPr/>
          </p:nvSpPr>
          <p:spPr bwMode="auto">
            <a:xfrm>
              <a:off x="2802" y="2087"/>
              <a:ext cx="47" cy="55"/>
            </a:xfrm>
            <a:custGeom>
              <a:avLst/>
              <a:gdLst>
                <a:gd name="T0" fmla="*/ 0 w 47"/>
                <a:gd name="T1" fmla="*/ 55 h 55"/>
                <a:gd name="T2" fmla="*/ 0 w 47"/>
                <a:gd name="T3" fmla="*/ 45 h 55"/>
                <a:gd name="T4" fmla="*/ 47 w 47"/>
                <a:gd name="T5" fmla="*/ 0 h 55"/>
                <a:gd name="T6" fmla="*/ 45 w 47"/>
                <a:gd name="T7" fmla="*/ 7 h 55"/>
                <a:gd name="T8" fmla="*/ 42 w 47"/>
                <a:gd name="T9" fmla="*/ 14 h 55"/>
                <a:gd name="T10" fmla="*/ 37 w 47"/>
                <a:gd name="T11" fmla="*/ 23 h 55"/>
                <a:gd name="T12" fmla="*/ 31 w 47"/>
                <a:gd name="T13" fmla="*/ 30 h 55"/>
                <a:gd name="T14" fmla="*/ 24 w 47"/>
                <a:gd name="T15" fmla="*/ 37 h 55"/>
                <a:gd name="T16" fmla="*/ 16 w 47"/>
                <a:gd name="T17" fmla="*/ 44 h 55"/>
                <a:gd name="T18" fmla="*/ 8 w 47"/>
                <a:gd name="T19" fmla="*/ 49 h 55"/>
                <a:gd name="T20" fmla="*/ 0 w 47"/>
                <a:gd name="T21" fmla="*/ 55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
                <a:gd name="T34" fmla="*/ 0 h 55"/>
                <a:gd name="T35" fmla="*/ 47 w 47"/>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 h="55">
                  <a:moveTo>
                    <a:pt x="0" y="55"/>
                  </a:moveTo>
                  <a:lnTo>
                    <a:pt x="0" y="45"/>
                  </a:lnTo>
                  <a:lnTo>
                    <a:pt x="47" y="0"/>
                  </a:lnTo>
                  <a:lnTo>
                    <a:pt x="45" y="7"/>
                  </a:lnTo>
                  <a:lnTo>
                    <a:pt x="42" y="14"/>
                  </a:lnTo>
                  <a:lnTo>
                    <a:pt x="37" y="23"/>
                  </a:lnTo>
                  <a:lnTo>
                    <a:pt x="31" y="30"/>
                  </a:lnTo>
                  <a:lnTo>
                    <a:pt x="24" y="37"/>
                  </a:lnTo>
                  <a:lnTo>
                    <a:pt x="16" y="44"/>
                  </a:lnTo>
                  <a:lnTo>
                    <a:pt x="8" y="49"/>
                  </a:lnTo>
                  <a:lnTo>
                    <a:pt x="0" y="55"/>
                  </a:lnTo>
                  <a:close/>
                </a:path>
              </a:pathLst>
            </a:custGeom>
            <a:solidFill>
              <a:srgbClr val="000000"/>
            </a:solidFill>
            <a:ln w="9525">
              <a:noFill/>
              <a:round/>
              <a:headEnd/>
              <a:tailEnd/>
            </a:ln>
          </p:spPr>
          <p:txBody>
            <a:bodyPr/>
            <a:lstStyle/>
            <a:p>
              <a:endParaRPr lang="en-US" dirty="0"/>
            </a:p>
          </p:txBody>
        </p:sp>
        <p:sp>
          <p:nvSpPr>
            <p:cNvPr id="53" name="Freeform 55"/>
            <p:cNvSpPr>
              <a:spLocks/>
            </p:cNvSpPr>
            <p:nvPr/>
          </p:nvSpPr>
          <p:spPr bwMode="auto">
            <a:xfrm>
              <a:off x="2759" y="2087"/>
              <a:ext cx="158" cy="178"/>
            </a:xfrm>
            <a:custGeom>
              <a:avLst/>
              <a:gdLst>
                <a:gd name="T0" fmla="*/ 158 w 158"/>
                <a:gd name="T1" fmla="*/ 0 h 178"/>
                <a:gd name="T2" fmla="*/ 154 w 158"/>
                <a:gd name="T3" fmla="*/ 7 h 178"/>
                <a:gd name="T4" fmla="*/ 149 w 158"/>
                <a:gd name="T5" fmla="*/ 14 h 178"/>
                <a:gd name="T6" fmla="*/ 143 w 158"/>
                <a:gd name="T7" fmla="*/ 22 h 178"/>
                <a:gd name="T8" fmla="*/ 137 w 158"/>
                <a:gd name="T9" fmla="*/ 29 h 178"/>
                <a:gd name="T10" fmla="*/ 130 w 158"/>
                <a:gd name="T11" fmla="*/ 37 h 178"/>
                <a:gd name="T12" fmla="*/ 122 w 158"/>
                <a:gd name="T13" fmla="*/ 44 h 178"/>
                <a:gd name="T14" fmla="*/ 115 w 158"/>
                <a:gd name="T15" fmla="*/ 53 h 178"/>
                <a:gd name="T16" fmla="*/ 108 w 158"/>
                <a:gd name="T17" fmla="*/ 60 h 178"/>
                <a:gd name="T18" fmla="*/ 95 w 158"/>
                <a:gd name="T19" fmla="*/ 75 h 178"/>
                <a:gd name="T20" fmla="*/ 83 w 158"/>
                <a:gd name="T21" fmla="*/ 91 h 178"/>
                <a:gd name="T22" fmla="*/ 70 w 158"/>
                <a:gd name="T23" fmla="*/ 106 h 178"/>
                <a:gd name="T24" fmla="*/ 56 w 158"/>
                <a:gd name="T25" fmla="*/ 121 h 178"/>
                <a:gd name="T26" fmla="*/ 43 w 158"/>
                <a:gd name="T27" fmla="*/ 136 h 178"/>
                <a:gd name="T28" fmla="*/ 29 w 158"/>
                <a:gd name="T29" fmla="*/ 151 h 178"/>
                <a:gd name="T30" fmla="*/ 15 w 158"/>
                <a:gd name="T31" fmla="*/ 164 h 178"/>
                <a:gd name="T32" fmla="*/ 0 w 158"/>
                <a:gd name="T33" fmla="*/ 178 h 178"/>
                <a:gd name="T34" fmla="*/ 8 w 158"/>
                <a:gd name="T35" fmla="*/ 161 h 178"/>
                <a:gd name="T36" fmla="*/ 152 w 158"/>
                <a:gd name="T37" fmla="*/ 0 h 178"/>
                <a:gd name="T38" fmla="*/ 158 w 158"/>
                <a:gd name="T39" fmla="*/ 0 h 1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8"/>
                <a:gd name="T61" fmla="*/ 0 h 178"/>
                <a:gd name="T62" fmla="*/ 158 w 158"/>
                <a:gd name="T63" fmla="*/ 178 h 17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8" h="178">
                  <a:moveTo>
                    <a:pt x="158" y="0"/>
                  </a:moveTo>
                  <a:lnTo>
                    <a:pt x="154" y="7"/>
                  </a:lnTo>
                  <a:lnTo>
                    <a:pt x="149" y="14"/>
                  </a:lnTo>
                  <a:lnTo>
                    <a:pt x="143" y="22"/>
                  </a:lnTo>
                  <a:lnTo>
                    <a:pt x="137" y="29"/>
                  </a:lnTo>
                  <a:lnTo>
                    <a:pt x="130" y="37"/>
                  </a:lnTo>
                  <a:lnTo>
                    <a:pt x="122" y="44"/>
                  </a:lnTo>
                  <a:lnTo>
                    <a:pt x="115" y="53"/>
                  </a:lnTo>
                  <a:lnTo>
                    <a:pt x="108" y="60"/>
                  </a:lnTo>
                  <a:lnTo>
                    <a:pt x="95" y="75"/>
                  </a:lnTo>
                  <a:lnTo>
                    <a:pt x="83" y="91"/>
                  </a:lnTo>
                  <a:lnTo>
                    <a:pt x="70" y="106"/>
                  </a:lnTo>
                  <a:lnTo>
                    <a:pt x="56" y="121"/>
                  </a:lnTo>
                  <a:lnTo>
                    <a:pt x="43" y="136"/>
                  </a:lnTo>
                  <a:lnTo>
                    <a:pt x="29" y="151"/>
                  </a:lnTo>
                  <a:lnTo>
                    <a:pt x="15" y="164"/>
                  </a:lnTo>
                  <a:lnTo>
                    <a:pt x="0" y="178"/>
                  </a:lnTo>
                  <a:lnTo>
                    <a:pt x="8" y="161"/>
                  </a:lnTo>
                  <a:lnTo>
                    <a:pt x="152" y="0"/>
                  </a:lnTo>
                  <a:lnTo>
                    <a:pt x="158" y="0"/>
                  </a:lnTo>
                  <a:close/>
                </a:path>
              </a:pathLst>
            </a:custGeom>
            <a:solidFill>
              <a:srgbClr val="000000"/>
            </a:solidFill>
            <a:ln w="9525">
              <a:noFill/>
              <a:round/>
              <a:headEnd/>
              <a:tailEnd/>
            </a:ln>
          </p:spPr>
          <p:txBody>
            <a:bodyPr/>
            <a:lstStyle/>
            <a:p>
              <a:endParaRPr lang="en-US" dirty="0"/>
            </a:p>
          </p:txBody>
        </p:sp>
        <p:sp>
          <p:nvSpPr>
            <p:cNvPr id="54" name="Freeform 56"/>
            <p:cNvSpPr>
              <a:spLocks/>
            </p:cNvSpPr>
            <p:nvPr/>
          </p:nvSpPr>
          <p:spPr bwMode="auto">
            <a:xfrm>
              <a:off x="3300" y="2087"/>
              <a:ext cx="303" cy="335"/>
            </a:xfrm>
            <a:custGeom>
              <a:avLst/>
              <a:gdLst>
                <a:gd name="T0" fmla="*/ 56 w 303"/>
                <a:gd name="T1" fmla="*/ 287 h 335"/>
                <a:gd name="T2" fmla="*/ 0 w 303"/>
                <a:gd name="T3" fmla="*/ 335 h 335"/>
                <a:gd name="T4" fmla="*/ 0 w 303"/>
                <a:gd name="T5" fmla="*/ 325 h 335"/>
                <a:gd name="T6" fmla="*/ 18 w 303"/>
                <a:gd name="T7" fmla="*/ 305 h 335"/>
                <a:gd name="T8" fmla="*/ 38 w 303"/>
                <a:gd name="T9" fmla="*/ 284 h 335"/>
                <a:gd name="T10" fmla="*/ 57 w 303"/>
                <a:gd name="T11" fmla="*/ 263 h 335"/>
                <a:gd name="T12" fmla="*/ 74 w 303"/>
                <a:gd name="T13" fmla="*/ 244 h 335"/>
                <a:gd name="T14" fmla="*/ 93 w 303"/>
                <a:gd name="T15" fmla="*/ 223 h 335"/>
                <a:gd name="T16" fmla="*/ 111 w 303"/>
                <a:gd name="T17" fmla="*/ 202 h 335"/>
                <a:gd name="T18" fmla="*/ 129 w 303"/>
                <a:gd name="T19" fmla="*/ 182 h 335"/>
                <a:gd name="T20" fmla="*/ 148 w 303"/>
                <a:gd name="T21" fmla="*/ 161 h 335"/>
                <a:gd name="T22" fmla="*/ 166 w 303"/>
                <a:gd name="T23" fmla="*/ 141 h 335"/>
                <a:gd name="T24" fmla="*/ 185 w 303"/>
                <a:gd name="T25" fmla="*/ 121 h 335"/>
                <a:gd name="T26" fmla="*/ 203 w 303"/>
                <a:gd name="T27" fmla="*/ 100 h 335"/>
                <a:gd name="T28" fmla="*/ 223 w 303"/>
                <a:gd name="T29" fmla="*/ 80 h 335"/>
                <a:gd name="T30" fmla="*/ 242 w 303"/>
                <a:gd name="T31" fmla="*/ 60 h 335"/>
                <a:gd name="T32" fmla="*/ 261 w 303"/>
                <a:gd name="T33" fmla="*/ 40 h 335"/>
                <a:gd name="T34" fmla="*/ 282 w 303"/>
                <a:gd name="T35" fmla="*/ 20 h 335"/>
                <a:gd name="T36" fmla="*/ 303 w 303"/>
                <a:gd name="T37" fmla="*/ 0 h 335"/>
                <a:gd name="T38" fmla="*/ 290 w 303"/>
                <a:gd name="T39" fmla="*/ 20 h 335"/>
                <a:gd name="T40" fmla="*/ 278 w 303"/>
                <a:gd name="T41" fmla="*/ 38 h 335"/>
                <a:gd name="T42" fmla="*/ 263 w 303"/>
                <a:gd name="T43" fmla="*/ 56 h 335"/>
                <a:gd name="T44" fmla="*/ 248 w 303"/>
                <a:gd name="T45" fmla="*/ 74 h 335"/>
                <a:gd name="T46" fmla="*/ 232 w 303"/>
                <a:gd name="T47" fmla="*/ 92 h 335"/>
                <a:gd name="T48" fmla="*/ 217 w 303"/>
                <a:gd name="T49" fmla="*/ 108 h 335"/>
                <a:gd name="T50" fmla="*/ 200 w 303"/>
                <a:gd name="T51" fmla="*/ 126 h 335"/>
                <a:gd name="T52" fmla="*/ 183 w 303"/>
                <a:gd name="T53" fmla="*/ 143 h 335"/>
                <a:gd name="T54" fmla="*/ 166 w 303"/>
                <a:gd name="T55" fmla="*/ 160 h 335"/>
                <a:gd name="T56" fmla="*/ 149 w 303"/>
                <a:gd name="T57" fmla="*/ 178 h 335"/>
                <a:gd name="T58" fmla="*/ 132 w 303"/>
                <a:gd name="T59" fmla="*/ 195 h 335"/>
                <a:gd name="T60" fmla="*/ 116 w 303"/>
                <a:gd name="T61" fmla="*/ 213 h 335"/>
                <a:gd name="T62" fmla="*/ 100 w 303"/>
                <a:gd name="T63" fmla="*/ 230 h 335"/>
                <a:gd name="T64" fmla="*/ 85 w 303"/>
                <a:gd name="T65" fmla="*/ 249 h 335"/>
                <a:gd name="T66" fmla="*/ 69 w 303"/>
                <a:gd name="T67" fmla="*/ 267 h 335"/>
                <a:gd name="T68" fmla="*/ 56 w 303"/>
                <a:gd name="T69" fmla="*/ 287 h 3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335"/>
                <a:gd name="T107" fmla="*/ 303 w 303"/>
                <a:gd name="T108" fmla="*/ 335 h 3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335">
                  <a:moveTo>
                    <a:pt x="56" y="287"/>
                  </a:moveTo>
                  <a:lnTo>
                    <a:pt x="0" y="335"/>
                  </a:lnTo>
                  <a:lnTo>
                    <a:pt x="0" y="325"/>
                  </a:lnTo>
                  <a:lnTo>
                    <a:pt x="18" y="305"/>
                  </a:lnTo>
                  <a:lnTo>
                    <a:pt x="38" y="284"/>
                  </a:lnTo>
                  <a:lnTo>
                    <a:pt x="57" y="263"/>
                  </a:lnTo>
                  <a:lnTo>
                    <a:pt x="74" y="244"/>
                  </a:lnTo>
                  <a:lnTo>
                    <a:pt x="93" y="223"/>
                  </a:lnTo>
                  <a:lnTo>
                    <a:pt x="111" y="202"/>
                  </a:lnTo>
                  <a:lnTo>
                    <a:pt x="129" y="182"/>
                  </a:lnTo>
                  <a:lnTo>
                    <a:pt x="148" y="161"/>
                  </a:lnTo>
                  <a:lnTo>
                    <a:pt x="166" y="141"/>
                  </a:lnTo>
                  <a:lnTo>
                    <a:pt x="185" y="121"/>
                  </a:lnTo>
                  <a:lnTo>
                    <a:pt x="203" y="100"/>
                  </a:lnTo>
                  <a:lnTo>
                    <a:pt x="223" y="80"/>
                  </a:lnTo>
                  <a:lnTo>
                    <a:pt x="242" y="60"/>
                  </a:lnTo>
                  <a:lnTo>
                    <a:pt x="261" y="40"/>
                  </a:lnTo>
                  <a:lnTo>
                    <a:pt x="282" y="20"/>
                  </a:lnTo>
                  <a:lnTo>
                    <a:pt x="303" y="0"/>
                  </a:lnTo>
                  <a:lnTo>
                    <a:pt x="290" y="20"/>
                  </a:lnTo>
                  <a:lnTo>
                    <a:pt x="278" y="38"/>
                  </a:lnTo>
                  <a:lnTo>
                    <a:pt x="263" y="56"/>
                  </a:lnTo>
                  <a:lnTo>
                    <a:pt x="248" y="74"/>
                  </a:lnTo>
                  <a:lnTo>
                    <a:pt x="232" y="92"/>
                  </a:lnTo>
                  <a:lnTo>
                    <a:pt x="217" y="108"/>
                  </a:lnTo>
                  <a:lnTo>
                    <a:pt x="200" y="126"/>
                  </a:lnTo>
                  <a:lnTo>
                    <a:pt x="183" y="143"/>
                  </a:lnTo>
                  <a:lnTo>
                    <a:pt x="166" y="160"/>
                  </a:lnTo>
                  <a:lnTo>
                    <a:pt x="149" y="178"/>
                  </a:lnTo>
                  <a:lnTo>
                    <a:pt x="132" y="195"/>
                  </a:lnTo>
                  <a:lnTo>
                    <a:pt x="116" y="213"/>
                  </a:lnTo>
                  <a:lnTo>
                    <a:pt x="100" y="230"/>
                  </a:lnTo>
                  <a:lnTo>
                    <a:pt x="85" y="249"/>
                  </a:lnTo>
                  <a:lnTo>
                    <a:pt x="69" y="267"/>
                  </a:lnTo>
                  <a:lnTo>
                    <a:pt x="56" y="287"/>
                  </a:lnTo>
                  <a:close/>
                </a:path>
              </a:pathLst>
            </a:custGeom>
            <a:solidFill>
              <a:srgbClr val="000000"/>
            </a:solidFill>
            <a:ln w="9525">
              <a:noFill/>
              <a:round/>
              <a:headEnd/>
              <a:tailEnd/>
            </a:ln>
          </p:spPr>
          <p:txBody>
            <a:bodyPr/>
            <a:lstStyle/>
            <a:p>
              <a:endParaRPr lang="en-US" dirty="0"/>
            </a:p>
          </p:txBody>
        </p:sp>
        <p:sp>
          <p:nvSpPr>
            <p:cNvPr id="55" name="Freeform 57"/>
            <p:cNvSpPr>
              <a:spLocks/>
            </p:cNvSpPr>
            <p:nvPr/>
          </p:nvSpPr>
          <p:spPr bwMode="auto">
            <a:xfrm>
              <a:off x="2150" y="2097"/>
              <a:ext cx="190" cy="197"/>
            </a:xfrm>
            <a:custGeom>
              <a:avLst/>
              <a:gdLst>
                <a:gd name="T0" fmla="*/ 6 w 190"/>
                <a:gd name="T1" fmla="*/ 197 h 197"/>
                <a:gd name="T2" fmla="*/ 0 w 190"/>
                <a:gd name="T3" fmla="*/ 197 h 197"/>
                <a:gd name="T4" fmla="*/ 2 w 190"/>
                <a:gd name="T5" fmla="*/ 188 h 197"/>
                <a:gd name="T6" fmla="*/ 6 w 190"/>
                <a:gd name="T7" fmla="*/ 181 h 197"/>
                <a:gd name="T8" fmla="*/ 11 w 190"/>
                <a:gd name="T9" fmla="*/ 175 h 197"/>
                <a:gd name="T10" fmla="*/ 17 w 190"/>
                <a:gd name="T11" fmla="*/ 170 h 197"/>
                <a:gd name="T12" fmla="*/ 25 w 190"/>
                <a:gd name="T13" fmla="*/ 163 h 197"/>
                <a:gd name="T14" fmla="*/ 31 w 190"/>
                <a:gd name="T15" fmla="*/ 158 h 197"/>
                <a:gd name="T16" fmla="*/ 37 w 190"/>
                <a:gd name="T17" fmla="*/ 152 h 197"/>
                <a:gd name="T18" fmla="*/ 42 w 190"/>
                <a:gd name="T19" fmla="*/ 146 h 197"/>
                <a:gd name="T20" fmla="*/ 172 w 190"/>
                <a:gd name="T21" fmla="*/ 8 h 197"/>
                <a:gd name="T22" fmla="*/ 190 w 190"/>
                <a:gd name="T23" fmla="*/ 0 h 197"/>
                <a:gd name="T24" fmla="*/ 180 w 190"/>
                <a:gd name="T25" fmla="*/ 14 h 197"/>
                <a:gd name="T26" fmla="*/ 169 w 190"/>
                <a:gd name="T27" fmla="*/ 27 h 197"/>
                <a:gd name="T28" fmla="*/ 158 w 190"/>
                <a:gd name="T29" fmla="*/ 39 h 197"/>
                <a:gd name="T30" fmla="*/ 146 w 190"/>
                <a:gd name="T31" fmla="*/ 53 h 197"/>
                <a:gd name="T32" fmla="*/ 135 w 190"/>
                <a:gd name="T33" fmla="*/ 65 h 197"/>
                <a:gd name="T34" fmla="*/ 124 w 190"/>
                <a:gd name="T35" fmla="*/ 78 h 197"/>
                <a:gd name="T36" fmla="*/ 112 w 190"/>
                <a:gd name="T37" fmla="*/ 90 h 197"/>
                <a:gd name="T38" fmla="*/ 100 w 190"/>
                <a:gd name="T39" fmla="*/ 102 h 197"/>
                <a:gd name="T40" fmla="*/ 89 w 190"/>
                <a:gd name="T41" fmla="*/ 114 h 197"/>
                <a:gd name="T42" fmla="*/ 76 w 190"/>
                <a:gd name="T43" fmla="*/ 126 h 197"/>
                <a:gd name="T44" fmla="*/ 65 w 190"/>
                <a:gd name="T45" fmla="*/ 138 h 197"/>
                <a:gd name="T46" fmla="*/ 52 w 190"/>
                <a:gd name="T47" fmla="*/ 150 h 197"/>
                <a:gd name="T48" fmla="*/ 41 w 190"/>
                <a:gd name="T49" fmla="*/ 161 h 197"/>
                <a:gd name="T50" fmla="*/ 29 w 190"/>
                <a:gd name="T51" fmla="*/ 173 h 197"/>
                <a:gd name="T52" fmla="*/ 17 w 190"/>
                <a:gd name="T53" fmla="*/ 185 h 197"/>
                <a:gd name="T54" fmla="*/ 6 w 190"/>
                <a:gd name="T55" fmla="*/ 197 h 19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0"/>
                <a:gd name="T85" fmla="*/ 0 h 197"/>
                <a:gd name="T86" fmla="*/ 190 w 190"/>
                <a:gd name="T87" fmla="*/ 197 h 19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0" h="197">
                  <a:moveTo>
                    <a:pt x="6" y="197"/>
                  </a:moveTo>
                  <a:lnTo>
                    <a:pt x="0" y="197"/>
                  </a:lnTo>
                  <a:lnTo>
                    <a:pt x="2" y="188"/>
                  </a:lnTo>
                  <a:lnTo>
                    <a:pt x="6" y="181"/>
                  </a:lnTo>
                  <a:lnTo>
                    <a:pt x="11" y="175"/>
                  </a:lnTo>
                  <a:lnTo>
                    <a:pt x="17" y="170"/>
                  </a:lnTo>
                  <a:lnTo>
                    <a:pt x="25" y="163"/>
                  </a:lnTo>
                  <a:lnTo>
                    <a:pt x="31" y="158"/>
                  </a:lnTo>
                  <a:lnTo>
                    <a:pt x="37" y="152"/>
                  </a:lnTo>
                  <a:lnTo>
                    <a:pt x="42" y="146"/>
                  </a:lnTo>
                  <a:lnTo>
                    <a:pt x="172" y="8"/>
                  </a:lnTo>
                  <a:lnTo>
                    <a:pt x="190" y="0"/>
                  </a:lnTo>
                  <a:lnTo>
                    <a:pt x="180" y="14"/>
                  </a:lnTo>
                  <a:lnTo>
                    <a:pt x="169" y="27"/>
                  </a:lnTo>
                  <a:lnTo>
                    <a:pt x="158" y="39"/>
                  </a:lnTo>
                  <a:lnTo>
                    <a:pt x="146" y="53"/>
                  </a:lnTo>
                  <a:lnTo>
                    <a:pt x="135" y="65"/>
                  </a:lnTo>
                  <a:lnTo>
                    <a:pt x="124" y="78"/>
                  </a:lnTo>
                  <a:lnTo>
                    <a:pt x="112" y="90"/>
                  </a:lnTo>
                  <a:lnTo>
                    <a:pt x="100" y="102"/>
                  </a:lnTo>
                  <a:lnTo>
                    <a:pt x="89" y="114"/>
                  </a:lnTo>
                  <a:lnTo>
                    <a:pt x="76" y="126"/>
                  </a:lnTo>
                  <a:lnTo>
                    <a:pt x="65" y="138"/>
                  </a:lnTo>
                  <a:lnTo>
                    <a:pt x="52" y="150"/>
                  </a:lnTo>
                  <a:lnTo>
                    <a:pt x="41" y="161"/>
                  </a:lnTo>
                  <a:lnTo>
                    <a:pt x="29" y="173"/>
                  </a:lnTo>
                  <a:lnTo>
                    <a:pt x="17" y="185"/>
                  </a:lnTo>
                  <a:lnTo>
                    <a:pt x="6" y="197"/>
                  </a:lnTo>
                  <a:close/>
                </a:path>
              </a:pathLst>
            </a:custGeom>
            <a:solidFill>
              <a:srgbClr val="000000"/>
            </a:solidFill>
            <a:ln w="9525">
              <a:noFill/>
              <a:round/>
              <a:headEnd/>
              <a:tailEnd/>
            </a:ln>
          </p:spPr>
          <p:txBody>
            <a:bodyPr/>
            <a:lstStyle/>
            <a:p>
              <a:endParaRPr lang="en-US" dirty="0"/>
            </a:p>
          </p:txBody>
        </p:sp>
        <p:sp>
          <p:nvSpPr>
            <p:cNvPr id="56" name="Freeform 58"/>
            <p:cNvSpPr>
              <a:spLocks/>
            </p:cNvSpPr>
            <p:nvPr/>
          </p:nvSpPr>
          <p:spPr bwMode="auto">
            <a:xfrm>
              <a:off x="2409" y="2117"/>
              <a:ext cx="198" cy="159"/>
            </a:xfrm>
            <a:custGeom>
              <a:avLst/>
              <a:gdLst>
                <a:gd name="T0" fmla="*/ 195 w 198"/>
                <a:gd name="T1" fmla="*/ 148 h 159"/>
                <a:gd name="T2" fmla="*/ 193 w 198"/>
                <a:gd name="T3" fmla="*/ 151 h 159"/>
                <a:gd name="T4" fmla="*/ 195 w 198"/>
                <a:gd name="T5" fmla="*/ 154 h 159"/>
                <a:gd name="T6" fmla="*/ 197 w 198"/>
                <a:gd name="T7" fmla="*/ 156 h 159"/>
                <a:gd name="T8" fmla="*/ 198 w 198"/>
                <a:gd name="T9" fmla="*/ 157 h 159"/>
                <a:gd name="T10" fmla="*/ 197 w 198"/>
                <a:gd name="T11" fmla="*/ 157 h 159"/>
                <a:gd name="T12" fmla="*/ 196 w 198"/>
                <a:gd name="T13" fmla="*/ 157 h 159"/>
                <a:gd name="T14" fmla="*/ 195 w 198"/>
                <a:gd name="T15" fmla="*/ 158 h 159"/>
                <a:gd name="T16" fmla="*/ 194 w 198"/>
                <a:gd name="T17" fmla="*/ 159 h 159"/>
                <a:gd name="T18" fmla="*/ 181 w 198"/>
                <a:gd name="T19" fmla="*/ 153 h 159"/>
                <a:gd name="T20" fmla="*/ 169 w 198"/>
                <a:gd name="T21" fmla="*/ 147 h 159"/>
                <a:gd name="T22" fmla="*/ 156 w 198"/>
                <a:gd name="T23" fmla="*/ 138 h 159"/>
                <a:gd name="T24" fmla="*/ 143 w 198"/>
                <a:gd name="T25" fmla="*/ 130 h 159"/>
                <a:gd name="T26" fmla="*/ 130 w 198"/>
                <a:gd name="T27" fmla="*/ 122 h 159"/>
                <a:gd name="T28" fmla="*/ 118 w 198"/>
                <a:gd name="T29" fmla="*/ 111 h 159"/>
                <a:gd name="T30" fmla="*/ 106 w 198"/>
                <a:gd name="T31" fmla="*/ 102 h 159"/>
                <a:gd name="T32" fmla="*/ 93 w 198"/>
                <a:gd name="T33" fmla="*/ 92 h 159"/>
                <a:gd name="T34" fmla="*/ 81 w 198"/>
                <a:gd name="T35" fmla="*/ 80 h 159"/>
                <a:gd name="T36" fmla="*/ 69 w 198"/>
                <a:gd name="T37" fmla="*/ 69 h 159"/>
                <a:gd name="T38" fmla="*/ 57 w 198"/>
                <a:gd name="T39" fmla="*/ 58 h 159"/>
                <a:gd name="T40" fmla="*/ 46 w 198"/>
                <a:gd name="T41" fmla="*/ 46 h 159"/>
                <a:gd name="T42" fmla="*/ 34 w 198"/>
                <a:gd name="T43" fmla="*/ 35 h 159"/>
                <a:gd name="T44" fmla="*/ 23 w 198"/>
                <a:gd name="T45" fmla="*/ 24 h 159"/>
                <a:gd name="T46" fmla="*/ 11 w 198"/>
                <a:gd name="T47" fmla="*/ 11 h 159"/>
                <a:gd name="T48" fmla="*/ 0 w 198"/>
                <a:gd name="T49" fmla="*/ 0 h 159"/>
                <a:gd name="T50" fmla="*/ 14 w 198"/>
                <a:gd name="T51" fmla="*/ 8 h 159"/>
                <a:gd name="T52" fmla="*/ 26 w 198"/>
                <a:gd name="T53" fmla="*/ 16 h 159"/>
                <a:gd name="T54" fmla="*/ 38 w 198"/>
                <a:gd name="T55" fmla="*/ 25 h 159"/>
                <a:gd name="T56" fmla="*/ 52 w 198"/>
                <a:gd name="T57" fmla="*/ 34 h 159"/>
                <a:gd name="T58" fmla="*/ 64 w 198"/>
                <a:gd name="T59" fmla="*/ 43 h 159"/>
                <a:gd name="T60" fmla="*/ 77 w 198"/>
                <a:gd name="T61" fmla="*/ 53 h 159"/>
                <a:gd name="T62" fmla="*/ 88 w 198"/>
                <a:gd name="T63" fmla="*/ 62 h 159"/>
                <a:gd name="T64" fmla="*/ 100 w 198"/>
                <a:gd name="T65" fmla="*/ 71 h 159"/>
                <a:gd name="T66" fmla="*/ 113 w 198"/>
                <a:gd name="T67" fmla="*/ 81 h 159"/>
                <a:gd name="T68" fmla="*/ 124 w 198"/>
                <a:gd name="T69" fmla="*/ 91 h 159"/>
                <a:gd name="T70" fmla="*/ 137 w 198"/>
                <a:gd name="T71" fmla="*/ 101 h 159"/>
                <a:gd name="T72" fmla="*/ 148 w 198"/>
                <a:gd name="T73" fmla="*/ 110 h 159"/>
                <a:gd name="T74" fmla="*/ 160 w 198"/>
                <a:gd name="T75" fmla="*/ 120 h 159"/>
                <a:gd name="T76" fmla="*/ 172 w 198"/>
                <a:gd name="T77" fmla="*/ 129 h 159"/>
                <a:gd name="T78" fmla="*/ 184 w 198"/>
                <a:gd name="T79" fmla="*/ 138 h 159"/>
                <a:gd name="T80" fmla="*/ 195 w 198"/>
                <a:gd name="T81" fmla="*/ 148 h 1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8"/>
                <a:gd name="T124" fmla="*/ 0 h 159"/>
                <a:gd name="T125" fmla="*/ 198 w 198"/>
                <a:gd name="T126" fmla="*/ 159 h 15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8" h="159">
                  <a:moveTo>
                    <a:pt x="195" y="148"/>
                  </a:moveTo>
                  <a:lnTo>
                    <a:pt x="193" y="151"/>
                  </a:lnTo>
                  <a:lnTo>
                    <a:pt x="195" y="154"/>
                  </a:lnTo>
                  <a:lnTo>
                    <a:pt x="197" y="156"/>
                  </a:lnTo>
                  <a:lnTo>
                    <a:pt x="198" y="157"/>
                  </a:lnTo>
                  <a:lnTo>
                    <a:pt x="197" y="157"/>
                  </a:lnTo>
                  <a:lnTo>
                    <a:pt x="196" y="157"/>
                  </a:lnTo>
                  <a:lnTo>
                    <a:pt x="195" y="158"/>
                  </a:lnTo>
                  <a:lnTo>
                    <a:pt x="194" y="159"/>
                  </a:lnTo>
                  <a:lnTo>
                    <a:pt x="181" y="153"/>
                  </a:lnTo>
                  <a:lnTo>
                    <a:pt x="169" y="147"/>
                  </a:lnTo>
                  <a:lnTo>
                    <a:pt x="156" y="138"/>
                  </a:lnTo>
                  <a:lnTo>
                    <a:pt x="143" y="130"/>
                  </a:lnTo>
                  <a:lnTo>
                    <a:pt x="130" y="122"/>
                  </a:lnTo>
                  <a:lnTo>
                    <a:pt x="118" y="111"/>
                  </a:lnTo>
                  <a:lnTo>
                    <a:pt x="106" y="102"/>
                  </a:lnTo>
                  <a:lnTo>
                    <a:pt x="93" y="92"/>
                  </a:lnTo>
                  <a:lnTo>
                    <a:pt x="81" y="80"/>
                  </a:lnTo>
                  <a:lnTo>
                    <a:pt x="69" y="69"/>
                  </a:lnTo>
                  <a:lnTo>
                    <a:pt x="57" y="58"/>
                  </a:lnTo>
                  <a:lnTo>
                    <a:pt x="46" y="46"/>
                  </a:lnTo>
                  <a:lnTo>
                    <a:pt x="34" y="35"/>
                  </a:lnTo>
                  <a:lnTo>
                    <a:pt x="23" y="24"/>
                  </a:lnTo>
                  <a:lnTo>
                    <a:pt x="11" y="11"/>
                  </a:lnTo>
                  <a:lnTo>
                    <a:pt x="0" y="0"/>
                  </a:lnTo>
                  <a:lnTo>
                    <a:pt x="14" y="8"/>
                  </a:lnTo>
                  <a:lnTo>
                    <a:pt x="26" y="16"/>
                  </a:lnTo>
                  <a:lnTo>
                    <a:pt x="38" y="25"/>
                  </a:lnTo>
                  <a:lnTo>
                    <a:pt x="52" y="34"/>
                  </a:lnTo>
                  <a:lnTo>
                    <a:pt x="64" y="43"/>
                  </a:lnTo>
                  <a:lnTo>
                    <a:pt x="77" y="53"/>
                  </a:lnTo>
                  <a:lnTo>
                    <a:pt x="88" y="62"/>
                  </a:lnTo>
                  <a:lnTo>
                    <a:pt x="100" y="71"/>
                  </a:lnTo>
                  <a:lnTo>
                    <a:pt x="113" y="81"/>
                  </a:lnTo>
                  <a:lnTo>
                    <a:pt x="124" y="91"/>
                  </a:lnTo>
                  <a:lnTo>
                    <a:pt x="137" y="101"/>
                  </a:lnTo>
                  <a:lnTo>
                    <a:pt x="148" y="110"/>
                  </a:lnTo>
                  <a:lnTo>
                    <a:pt x="160" y="120"/>
                  </a:lnTo>
                  <a:lnTo>
                    <a:pt x="172" y="129"/>
                  </a:lnTo>
                  <a:lnTo>
                    <a:pt x="184" y="138"/>
                  </a:lnTo>
                  <a:lnTo>
                    <a:pt x="195" y="148"/>
                  </a:lnTo>
                  <a:close/>
                </a:path>
              </a:pathLst>
            </a:custGeom>
            <a:solidFill>
              <a:srgbClr val="BFDDFF"/>
            </a:solidFill>
            <a:ln w="9525">
              <a:noFill/>
              <a:round/>
              <a:headEnd/>
              <a:tailEnd/>
            </a:ln>
          </p:spPr>
          <p:txBody>
            <a:bodyPr/>
            <a:lstStyle/>
            <a:p>
              <a:endParaRPr lang="en-US" dirty="0"/>
            </a:p>
          </p:txBody>
        </p:sp>
        <p:sp>
          <p:nvSpPr>
            <p:cNvPr id="57" name="Freeform 59"/>
            <p:cNvSpPr>
              <a:spLocks/>
            </p:cNvSpPr>
            <p:nvPr/>
          </p:nvSpPr>
          <p:spPr bwMode="auto">
            <a:xfrm>
              <a:off x="3006" y="2124"/>
              <a:ext cx="204" cy="214"/>
            </a:xfrm>
            <a:custGeom>
              <a:avLst/>
              <a:gdLst>
                <a:gd name="T0" fmla="*/ 204 w 204"/>
                <a:gd name="T1" fmla="*/ 206 h 214"/>
                <a:gd name="T2" fmla="*/ 199 w 204"/>
                <a:gd name="T3" fmla="*/ 214 h 214"/>
                <a:gd name="T4" fmla="*/ 185 w 204"/>
                <a:gd name="T5" fmla="*/ 203 h 214"/>
                <a:gd name="T6" fmla="*/ 173 w 204"/>
                <a:gd name="T7" fmla="*/ 190 h 214"/>
                <a:gd name="T8" fmla="*/ 160 w 204"/>
                <a:gd name="T9" fmla="*/ 178 h 214"/>
                <a:gd name="T10" fmla="*/ 148 w 204"/>
                <a:gd name="T11" fmla="*/ 164 h 214"/>
                <a:gd name="T12" fmla="*/ 136 w 204"/>
                <a:gd name="T13" fmla="*/ 151 h 214"/>
                <a:gd name="T14" fmla="*/ 124 w 204"/>
                <a:gd name="T15" fmla="*/ 137 h 214"/>
                <a:gd name="T16" fmla="*/ 112 w 204"/>
                <a:gd name="T17" fmla="*/ 124 h 214"/>
                <a:gd name="T18" fmla="*/ 100 w 204"/>
                <a:gd name="T19" fmla="*/ 110 h 214"/>
                <a:gd name="T20" fmla="*/ 88 w 204"/>
                <a:gd name="T21" fmla="*/ 96 h 214"/>
                <a:gd name="T22" fmla="*/ 76 w 204"/>
                <a:gd name="T23" fmla="*/ 83 h 214"/>
                <a:gd name="T24" fmla="*/ 63 w 204"/>
                <a:gd name="T25" fmla="*/ 69 h 214"/>
                <a:gd name="T26" fmla="*/ 52 w 204"/>
                <a:gd name="T27" fmla="*/ 56 h 214"/>
                <a:gd name="T28" fmla="*/ 40 w 204"/>
                <a:gd name="T29" fmla="*/ 42 h 214"/>
                <a:gd name="T30" fmla="*/ 26 w 204"/>
                <a:gd name="T31" fmla="*/ 30 h 214"/>
                <a:gd name="T32" fmla="*/ 14 w 204"/>
                <a:gd name="T33" fmla="*/ 18 h 214"/>
                <a:gd name="T34" fmla="*/ 0 w 204"/>
                <a:gd name="T35" fmla="*/ 6 h 214"/>
                <a:gd name="T36" fmla="*/ 2 w 204"/>
                <a:gd name="T37" fmla="*/ 0 h 214"/>
                <a:gd name="T38" fmla="*/ 17 w 204"/>
                <a:gd name="T39" fmla="*/ 12 h 214"/>
                <a:gd name="T40" fmla="*/ 30 w 204"/>
                <a:gd name="T41" fmla="*/ 24 h 214"/>
                <a:gd name="T42" fmla="*/ 44 w 204"/>
                <a:gd name="T43" fmla="*/ 37 h 214"/>
                <a:gd name="T44" fmla="*/ 56 w 204"/>
                <a:gd name="T45" fmla="*/ 50 h 214"/>
                <a:gd name="T46" fmla="*/ 70 w 204"/>
                <a:gd name="T47" fmla="*/ 62 h 214"/>
                <a:gd name="T48" fmla="*/ 82 w 204"/>
                <a:gd name="T49" fmla="*/ 75 h 214"/>
                <a:gd name="T50" fmla="*/ 94 w 204"/>
                <a:gd name="T51" fmla="*/ 89 h 214"/>
                <a:gd name="T52" fmla="*/ 107 w 204"/>
                <a:gd name="T53" fmla="*/ 101 h 214"/>
                <a:gd name="T54" fmla="*/ 119 w 204"/>
                <a:gd name="T55" fmla="*/ 115 h 214"/>
                <a:gd name="T56" fmla="*/ 132 w 204"/>
                <a:gd name="T57" fmla="*/ 128 h 214"/>
                <a:gd name="T58" fmla="*/ 144 w 204"/>
                <a:gd name="T59" fmla="*/ 142 h 214"/>
                <a:gd name="T60" fmla="*/ 155 w 204"/>
                <a:gd name="T61" fmla="*/ 154 h 214"/>
                <a:gd name="T62" fmla="*/ 168 w 204"/>
                <a:gd name="T63" fmla="*/ 167 h 214"/>
                <a:gd name="T64" fmla="*/ 180 w 204"/>
                <a:gd name="T65" fmla="*/ 181 h 214"/>
                <a:gd name="T66" fmla="*/ 191 w 204"/>
                <a:gd name="T67" fmla="*/ 193 h 214"/>
                <a:gd name="T68" fmla="*/ 204 w 204"/>
                <a:gd name="T69" fmla="*/ 206 h 2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4"/>
                <a:gd name="T106" fmla="*/ 0 h 214"/>
                <a:gd name="T107" fmla="*/ 204 w 204"/>
                <a:gd name="T108" fmla="*/ 214 h 21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4" h="214">
                  <a:moveTo>
                    <a:pt x="204" y="206"/>
                  </a:moveTo>
                  <a:lnTo>
                    <a:pt x="199" y="214"/>
                  </a:lnTo>
                  <a:lnTo>
                    <a:pt x="185" y="203"/>
                  </a:lnTo>
                  <a:lnTo>
                    <a:pt x="173" y="190"/>
                  </a:lnTo>
                  <a:lnTo>
                    <a:pt x="160" y="178"/>
                  </a:lnTo>
                  <a:lnTo>
                    <a:pt x="148" y="164"/>
                  </a:lnTo>
                  <a:lnTo>
                    <a:pt x="136" y="151"/>
                  </a:lnTo>
                  <a:lnTo>
                    <a:pt x="124" y="137"/>
                  </a:lnTo>
                  <a:lnTo>
                    <a:pt x="112" y="124"/>
                  </a:lnTo>
                  <a:lnTo>
                    <a:pt x="100" y="110"/>
                  </a:lnTo>
                  <a:lnTo>
                    <a:pt x="88" y="96"/>
                  </a:lnTo>
                  <a:lnTo>
                    <a:pt x="76" y="83"/>
                  </a:lnTo>
                  <a:lnTo>
                    <a:pt x="63" y="69"/>
                  </a:lnTo>
                  <a:lnTo>
                    <a:pt x="52" y="56"/>
                  </a:lnTo>
                  <a:lnTo>
                    <a:pt x="40" y="42"/>
                  </a:lnTo>
                  <a:lnTo>
                    <a:pt x="26" y="30"/>
                  </a:lnTo>
                  <a:lnTo>
                    <a:pt x="14" y="18"/>
                  </a:lnTo>
                  <a:lnTo>
                    <a:pt x="0" y="6"/>
                  </a:lnTo>
                  <a:lnTo>
                    <a:pt x="2" y="0"/>
                  </a:lnTo>
                  <a:lnTo>
                    <a:pt x="17" y="12"/>
                  </a:lnTo>
                  <a:lnTo>
                    <a:pt x="30" y="24"/>
                  </a:lnTo>
                  <a:lnTo>
                    <a:pt x="44" y="37"/>
                  </a:lnTo>
                  <a:lnTo>
                    <a:pt x="56" y="50"/>
                  </a:lnTo>
                  <a:lnTo>
                    <a:pt x="70" y="62"/>
                  </a:lnTo>
                  <a:lnTo>
                    <a:pt x="82" y="75"/>
                  </a:lnTo>
                  <a:lnTo>
                    <a:pt x="94" y="89"/>
                  </a:lnTo>
                  <a:lnTo>
                    <a:pt x="107" y="101"/>
                  </a:lnTo>
                  <a:lnTo>
                    <a:pt x="119" y="115"/>
                  </a:lnTo>
                  <a:lnTo>
                    <a:pt x="132" y="128"/>
                  </a:lnTo>
                  <a:lnTo>
                    <a:pt x="144" y="142"/>
                  </a:lnTo>
                  <a:lnTo>
                    <a:pt x="155" y="154"/>
                  </a:lnTo>
                  <a:lnTo>
                    <a:pt x="168" y="167"/>
                  </a:lnTo>
                  <a:lnTo>
                    <a:pt x="180" y="181"/>
                  </a:lnTo>
                  <a:lnTo>
                    <a:pt x="191" y="193"/>
                  </a:lnTo>
                  <a:lnTo>
                    <a:pt x="204" y="206"/>
                  </a:lnTo>
                  <a:close/>
                </a:path>
              </a:pathLst>
            </a:custGeom>
            <a:solidFill>
              <a:srgbClr val="BFDDFF"/>
            </a:solidFill>
            <a:ln w="9525">
              <a:noFill/>
              <a:round/>
              <a:headEnd/>
              <a:tailEnd/>
            </a:ln>
          </p:spPr>
          <p:txBody>
            <a:bodyPr/>
            <a:lstStyle/>
            <a:p>
              <a:endParaRPr lang="en-US" dirty="0"/>
            </a:p>
          </p:txBody>
        </p:sp>
        <p:sp>
          <p:nvSpPr>
            <p:cNvPr id="58" name="Freeform 60"/>
            <p:cNvSpPr>
              <a:spLocks/>
            </p:cNvSpPr>
            <p:nvPr/>
          </p:nvSpPr>
          <p:spPr bwMode="auto">
            <a:xfrm>
              <a:off x="2210" y="2137"/>
              <a:ext cx="734" cy="770"/>
            </a:xfrm>
            <a:custGeom>
              <a:avLst/>
              <a:gdLst>
                <a:gd name="T0" fmla="*/ 715 w 734"/>
                <a:gd name="T1" fmla="*/ 22 h 770"/>
                <a:gd name="T2" fmla="*/ 676 w 734"/>
                <a:gd name="T3" fmla="*/ 68 h 770"/>
                <a:gd name="T4" fmla="*/ 637 w 734"/>
                <a:gd name="T5" fmla="*/ 112 h 770"/>
                <a:gd name="T6" fmla="*/ 600 w 734"/>
                <a:gd name="T7" fmla="*/ 157 h 770"/>
                <a:gd name="T8" fmla="*/ 562 w 734"/>
                <a:gd name="T9" fmla="*/ 201 h 770"/>
                <a:gd name="T10" fmla="*/ 523 w 734"/>
                <a:gd name="T11" fmla="*/ 244 h 770"/>
                <a:gd name="T12" fmla="*/ 483 w 734"/>
                <a:gd name="T13" fmla="*/ 287 h 770"/>
                <a:gd name="T14" fmla="*/ 442 w 734"/>
                <a:gd name="T15" fmla="*/ 328 h 770"/>
                <a:gd name="T16" fmla="*/ 411 w 734"/>
                <a:gd name="T17" fmla="*/ 359 h 770"/>
                <a:gd name="T18" fmla="*/ 389 w 734"/>
                <a:gd name="T19" fmla="*/ 383 h 770"/>
                <a:gd name="T20" fmla="*/ 368 w 734"/>
                <a:gd name="T21" fmla="*/ 406 h 770"/>
                <a:gd name="T22" fmla="*/ 346 w 734"/>
                <a:gd name="T23" fmla="*/ 429 h 770"/>
                <a:gd name="T24" fmla="*/ 324 w 734"/>
                <a:gd name="T25" fmla="*/ 451 h 770"/>
                <a:gd name="T26" fmla="*/ 302 w 734"/>
                <a:gd name="T27" fmla="*/ 474 h 770"/>
                <a:gd name="T28" fmla="*/ 280 w 734"/>
                <a:gd name="T29" fmla="*/ 496 h 770"/>
                <a:gd name="T30" fmla="*/ 257 w 734"/>
                <a:gd name="T31" fmla="*/ 518 h 770"/>
                <a:gd name="T32" fmla="*/ 230 w 734"/>
                <a:gd name="T33" fmla="*/ 546 h 770"/>
                <a:gd name="T34" fmla="*/ 201 w 734"/>
                <a:gd name="T35" fmla="*/ 577 h 770"/>
                <a:gd name="T36" fmla="*/ 172 w 734"/>
                <a:gd name="T37" fmla="*/ 607 h 770"/>
                <a:gd name="T38" fmla="*/ 141 w 734"/>
                <a:gd name="T39" fmla="*/ 637 h 770"/>
                <a:gd name="T40" fmla="*/ 110 w 734"/>
                <a:gd name="T41" fmla="*/ 666 h 770"/>
                <a:gd name="T42" fmla="*/ 79 w 734"/>
                <a:gd name="T43" fmla="*/ 695 h 770"/>
                <a:gd name="T44" fmla="*/ 47 w 734"/>
                <a:gd name="T45" fmla="*/ 725 h 770"/>
                <a:gd name="T46" fmla="*/ 15 w 734"/>
                <a:gd name="T47" fmla="*/ 755 h 770"/>
                <a:gd name="T48" fmla="*/ 0 w 734"/>
                <a:gd name="T49" fmla="*/ 761 h 770"/>
                <a:gd name="T50" fmla="*/ 50 w 734"/>
                <a:gd name="T51" fmla="*/ 707 h 770"/>
                <a:gd name="T52" fmla="*/ 102 w 734"/>
                <a:gd name="T53" fmla="*/ 656 h 770"/>
                <a:gd name="T54" fmla="*/ 156 w 734"/>
                <a:gd name="T55" fmla="*/ 604 h 770"/>
                <a:gd name="T56" fmla="*/ 209 w 734"/>
                <a:gd name="T57" fmla="*/ 552 h 770"/>
                <a:gd name="T58" fmla="*/ 263 w 734"/>
                <a:gd name="T59" fmla="*/ 500 h 770"/>
                <a:gd name="T60" fmla="*/ 316 w 734"/>
                <a:gd name="T61" fmla="*/ 447 h 770"/>
                <a:gd name="T62" fmla="*/ 367 w 734"/>
                <a:gd name="T63" fmla="*/ 393 h 770"/>
                <a:gd name="T64" fmla="*/ 415 w 734"/>
                <a:gd name="T65" fmla="*/ 337 h 770"/>
                <a:gd name="T66" fmla="*/ 457 w 734"/>
                <a:gd name="T67" fmla="*/ 301 h 770"/>
                <a:gd name="T68" fmla="*/ 497 w 734"/>
                <a:gd name="T69" fmla="*/ 262 h 770"/>
                <a:gd name="T70" fmla="*/ 533 w 734"/>
                <a:gd name="T71" fmla="*/ 221 h 770"/>
                <a:gd name="T72" fmla="*/ 569 w 734"/>
                <a:gd name="T73" fmla="*/ 177 h 770"/>
                <a:gd name="T74" fmla="*/ 604 w 734"/>
                <a:gd name="T75" fmla="*/ 134 h 770"/>
                <a:gd name="T76" fmla="*/ 639 w 734"/>
                <a:gd name="T77" fmla="*/ 91 h 770"/>
                <a:gd name="T78" fmla="*/ 676 w 734"/>
                <a:gd name="T79" fmla="*/ 49 h 770"/>
                <a:gd name="T80" fmla="*/ 717 w 734"/>
                <a:gd name="T81" fmla="*/ 10 h 770"/>
                <a:gd name="T82" fmla="*/ 726 w 734"/>
                <a:gd name="T83" fmla="*/ 2 h 770"/>
                <a:gd name="T84" fmla="*/ 734 w 734"/>
                <a:gd name="T85" fmla="*/ 0 h 7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34"/>
                <a:gd name="T130" fmla="*/ 0 h 770"/>
                <a:gd name="T131" fmla="*/ 734 w 734"/>
                <a:gd name="T132" fmla="*/ 770 h 7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34" h="770">
                  <a:moveTo>
                    <a:pt x="734" y="0"/>
                  </a:moveTo>
                  <a:lnTo>
                    <a:pt x="715" y="22"/>
                  </a:lnTo>
                  <a:lnTo>
                    <a:pt x="695" y="45"/>
                  </a:lnTo>
                  <a:lnTo>
                    <a:pt x="676" y="68"/>
                  </a:lnTo>
                  <a:lnTo>
                    <a:pt x="657" y="89"/>
                  </a:lnTo>
                  <a:lnTo>
                    <a:pt x="637" y="112"/>
                  </a:lnTo>
                  <a:lnTo>
                    <a:pt x="619" y="135"/>
                  </a:lnTo>
                  <a:lnTo>
                    <a:pt x="600" y="157"/>
                  </a:lnTo>
                  <a:lnTo>
                    <a:pt x="580" y="178"/>
                  </a:lnTo>
                  <a:lnTo>
                    <a:pt x="562" y="201"/>
                  </a:lnTo>
                  <a:lnTo>
                    <a:pt x="542" y="223"/>
                  </a:lnTo>
                  <a:lnTo>
                    <a:pt x="523" y="244"/>
                  </a:lnTo>
                  <a:lnTo>
                    <a:pt x="503" y="265"/>
                  </a:lnTo>
                  <a:lnTo>
                    <a:pt x="483" y="287"/>
                  </a:lnTo>
                  <a:lnTo>
                    <a:pt x="463" y="307"/>
                  </a:lnTo>
                  <a:lnTo>
                    <a:pt x="442" y="328"/>
                  </a:lnTo>
                  <a:lnTo>
                    <a:pt x="421" y="348"/>
                  </a:lnTo>
                  <a:lnTo>
                    <a:pt x="411" y="359"/>
                  </a:lnTo>
                  <a:lnTo>
                    <a:pt x="400" y="371"/>
                  </a:lnTo>
                  <a:lnTo>
                    <a:pt x="389" y="383"/>
                  </a:lnTo>
                  <a:lnTo>
                    <a:pt x="378" y="394"/>
                  </a:lnTo>
                  <a:lnTo>
                    <a:pt x="368" y="406"/>
                  </a:lnTo>
                  <a:lnTo>
                    <a:pt x="357" y="417"/>
                  </a:lnTo>
                  <a:lnTo>
                    <a:pt x="346" y="429"/>
                  </a:lnTo>
                  <a:lnTo>
                    <a:pt x="336" y="440"/>
                  </a:lnTo>
                  <a:lnTo>
                    <a:pt x="324" y="451"/>
                  </a:lnTo>
                  <a:lnTo>
                    <a:pt x="314" y="462"/>
                  </a:lnTo>
                  <a:lnTo>
                    <a:pt x="302" y="474"/>
                  </a:lnTo>
                  <a:lnTo>
                    <a:pt x="291" y="485"/>
                  </a:lnTo>
                  <a:lnTo>
                    <a:pt x="280" y="496"/>
                  </a:lnTo>
                  <a:lnTo>
                    <a:pt x="268" y="508"/>
                  </a:lnTo>
                  <a:lnTo>
                    <a:pt x="257" y="518"/>
                  </a:lnTo>
                  <a:lnTo>
                    <a:pt x="245" y="529"/>
                  </a:lnTo>
                  <a:lnTo>
                    <a:pt x="230" y="546"/>
                  </a:lnTo>
                  <a:lnTo>
                    <a:pt x="217" y="562"/>
                  </a:lnTo>
                  <a:lnTo>
                    <a:pt x="201" y="577"/>
                  </a:lnTo>
                  <a:lnTo>
                    <a:pt x="187" y="593"/>
                  </a:lnTo>
                  <a:lnTo>
                    <a:pt x="172" y="607"/>
                  </a:lnTo>
                  <a:lnTo>
                    <a:pt x="157" y="622"/>
                  </a:lnTo>
                  <a:lnTo>
                    <a:pt x="141" y="637"/>
                  </a:lnTo>
                  <a:lnTo>
                    <a:pt x="126" y="651"/>
                  </a:lnTo>
                  <a:lnTo>
                    <a:pt x="110" y="666"/>
                  </a:lnTo>
                  <a:lnTo>
                    <a:pt x="95" y="680"/>
                  </a:lnTo>
                  <a:lnTo>
                    <a:pt x="79" y="695"/>
                  </a:lnTo>
                  <a:lnTo>
                    <a:pt x="64" y="709"/>
                  </a:lnTo>
                  <a:lnTo>
                    <a:pt x="47" y="725"/>
                  </a:lnTo>
                  <a:lnTo>
                    <a:pt x="32" y="739"/>
                  </a:lnTo>
                  <a:lnTo>
                    <a:pt x="15" y="755"/>
                  </a:lnTo>
                  <a:lnTo>
                    <a:pt x="0" y="770"/>
                  </a:lnTo>
                  <a:lnTo>
                    <a:pt x="0" y="761"/>
                  </a:lnTo>
                  <a:lnTo>
                    <a:pt x="24" y="734"/>
                  </a:lnTo>
                  <a:lnTo>
                    <a:pt x="50" y="707"/>
                  </a:lnTo>
                  <a:lnTo>
                    <a:pt x="76" y="681"/>
                  </a:lnTo>
                  <a:lnTo>
                    <a:pt x="102" y="656"/>
                  </a:lnTo>
                  <a:lnTo>
                    <a:pt x="129" y="630"/>
                  </a:lnTo>
                  <a:lnTo>
                    <a:pt x="156" y="604"/>
                  </a:lnTo>
                  <a:lnTo>
                    <a:pt x="183" y="578"/>
                  </a:lnTo>
                  <a:lnTo>
                    <a:pt x="209" y="552"/>
                  </a:lnTo>
                  <a:lnTo>
                    <a:pt x="236" y="525"/>
                  </a:lnTo>
                  <a:lnTo>
                    <a:pt x="263" y="500"/>
                  </a:lnTo>
                  <a:lnTo>
                    <a:pt x="290" y="474"/>
                  </a:lnTo>
                  <a:lnTo>
                    <a:pt x="316" y="447"/>
                  </a:lnTo>
                  <a:lnTo>
                    <a:pt x="342" y="420"/>
                  </a:lnTo>
                  <a:lnTo>
                    <a:pt x="367" y="393"/>
                  </a:lnTo>
                  <a:lnTo>
                    <a:pt x="391" y="365"/>
                  </a:lnTo>
                  <a:lnTo>
                    <a:pt x="415" y="337"/>
                  </a:lnTo>
                  <a:lnTo>
                    <a:pt x="437" y="320"/>
                  </a:lnTo>
                  <a:lnTo>
                    <a:pt x="457" y="301"/>
                  </a:lnTo>
                  <a:lnTo>
                    <a:pt x="477" y="282"/>
                  </a:lnTo>
                  <a:lnTo>
                    <a:pt x="497" y="262"/>
                  </a:lnTo>
                  <a:lnTo>
                    <a:pt x="515" y="241"/>
                  </a:lnTo>
                  <a:lnTo>
                    <a:pt x="533" y="221"/>
                  </a:lnTo>
                  <a:lnTo>
                    <a:pt x="551" y="199"/>
                  </a:lnTo>
                  <a:lnTo>
                    <a:pt x="569" y="177"/>
                  </a:lnTo>
                  <a:lnTo>
                    <a:pt x="587" y="155"/>
                  </a:lnTo>
                  <a:lnTo>
                    <a:pt x="604" y="134"/>
                  </a:lnTo>
                  <a:lnTo>
                    <a:pt x="622" y="112"/>
                  </a:lnTo>
                  <a:lnTo>
                    <a:pt x="639" y="91"/>
                  </a:lnTo>
                  <a:lnTo>
                    <a:pt x="658" y="70"/>
                  </a:lnTo>
                  <a:lnTo>
                    <a:pt x="676" y="49"/>
                  </a:lnTo>
                  <a:lnTo>
                    <a:pt x="696" y="29"/>
                  </a:lnTo>
                  <a:lnTo>
                    <a:pt x="717" y="10"/>
                  </a:lnTo>
                  <a:lnTo>
                    <a:pt x="721" y="5"/>
                  </a:lnTo>
                  <a:lnTo>
                    <a:pt x="726" y="2"/>
                  </a:lnTo>
                  <a:lnTo>
                    <a:pt x="730" y="0"/>
                  </a:lnTo>
                  <a:lnTo>
                    <a:pt x="734" y="0"/>
                  </a:lnTo>
                  <a:close/>
                </a:path>
              </a:pathLst>
            </a:custGeom>
            <a:solidFill>
              <a:srgbClr val="000000"/>
            </a:solidFill>
            <a:ln w="9525">
              <a:noFill/>
              <a:round/>
              <a:headEnd/>
              <a:tailEnd/>
            </a:ln>
          </p:spPr>
          <p:txBody>
            <a:bodyPr/>
            <a:lstStyle/>
            <a:p>
              <a:endParaRPr lang="en-US" dirty="0"/>
            </a:p>
          </p:txBody>
        </p:sp>
        <p:sp>
          <p:nvSpPr>
            <p:cNvPr id="59" name="Freeform 61"/>
            <p:cNvSpPr>
              <a:spLocks/>
            </p:cNvSpPr>
            <p:nvPr/>
          </p:nvSpPr>
          <p:spPr bwMode="auto">
            <a:xfrm>
              <a:off x="3001" y="2171"/>
              <a:ext cx="188" cy="219"/>
            </a:xfrm>
            <a:custGeom>
              <a:avLst/>
              <a:gdLst>
                <a:gd name="T0" fmla="*/ 164 w 188"/>
                <a:gd name="T1" fmla="*/ 174 h 219"/>
                <a:gd name="T2" fmla="*/ 171 w 188"/>
                <a:gd name="T3" fmla="*/ 179 h 219"/>
                <a:gd name="T4" fmla="*/ 179 w 188"/>
                <a:gd name="T5" fmla="*/ 183 h 219"/>
                <a:gd name="T6" fmla="*/ 185 w 188"/>
                <a:gd name="T7" fmla="*/ 188 h 219"/>
                <a:gd name="T8" fmla="*/ 188 w 188"/>
                <a:gd name="T9" fmla="*/ 196 h 219"/>
                <a:gd name="T10" fmla="*/ 187 w 188"/>
                <a:gd name="T11" fmla="*/ 202 h 219"/>
                <a:gd name="T12" fmla="*/ 186 w 188"/>
                <a:gd name="T13" fmla="*/ 207 h 219"/>
                <a:gd name="T14" fmla="*/ 183 w 188"/>
                <a:gd name="T15" fmla="*/ 213 h 219"/>
                <a:gd name="T16" fmla="*/ 180 w 188"/>
                <a:gd name="T17" fmla="*/ 219 h 219"/>
                <a:gd name="T18" fmla="*/ 164 w 188"/>
                <a:gd name="T19" fmla="*/ 199 h 219"/>
                <a:gd name="T20" fmla="*/ 149 w 188"/>
                <a:gd name="T21" fmla="*/ 179 h 219"/>
                <a:gd name="T22" fmla="*/ 132 w 188"/>
                <a:gd name="T23" fmla="*/ 161 h 219"/>
                <a:gd name="T24" fmla="*/ 115 w 188"/>
                <a:gd name="T25" fmla="*/ 141 h 219"/>
                <a:gd name="T26" fmla="*/ 97 w 188"/>
                <a:gd name="T27" fmla="*/ 123 h 219"/>
                <a:gd name="T28" fmla="*/ 81 w 188"/>
                <a:gd name="T29" fmla="*/ 104 h 219"/>
                <a:gd name="T30" fmla="*/ 64 w 188"/>
                <a:gd name="T31" fmla="*/ 86 h 219"/>
                <a:gd name="T32" fmla="*/ 48 w 188"/>
                <a:gd name="T33" fmla="*/ 68 h 219"/>
                <a:gd name="T34" fmla="*/ 0 w 188"/>
                <a:gd name="T35" fmla="*/ 0 h 219"/>
                <a:gd name="T36" fmla="*/ 22 w 188"/>
                <a:gd name="T37" fmla="*/ 19 h 219"/>
                <a:gd name="T38" fmla="*/ 44 w 188"/>
                <a:gd name="T39" fmla="*/ 41 h 219"/>
                <a:gd name="T40" fmla="*/ 64 w 188"/>
                <a:gd name="T41" fmla="*/ 64 h 219"/>
                <a:gd name="T42" fmla="*/ 85 w 188"/>
                <a:gd name="T43" fmla="*/ 86 h 219"/>
                <a:gd name="T44" fmla="*/ 106 w 188"/>
                <a:gd name="T45" fmla="*/ 109 h 219"/>
                <a:gd name="T46" fmla="*/ 125 w 188"/>
                <a:gd name="T47" fmla="*/ 132 h 219"/>
                <a:gd name="T48" fmla="*/ 145 w 188"/>
                <a:gd name="T49" fmla="*/ 154 h 219"/>
                <a:gd name="T50" fmla="*/ 164 w 188"/>
                <a:gd name="T51" fmla="*/ 174 h 2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8"/>
                <a:gd name="T79" fmla="*/ 0 h 219"/>
                <a:gd name="T80" fmla="*/ 188 w 188"/>
                <a:gd name="T81" fmla="*/ 219 h 2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8" h="219">
                  <a:moveTo>
                    <a:pt x="164" y="174"/>
                  </a:moveTo>
                  <a:lnTo>
                    <a:pt x="171" y="179"/>
                  </a:lnTo>
                  <a:lnTo>
                    <a:pt x="179" y="183"/>
                  </a:lnTo>
                  <a:lnTo>
                    <a:pt x="185" y="188"/>
                  </a:lnTo>
                  <a:lnTo>
                    <a:pt x="188" y="196"/>
                  </a:lnTo>
                  <a:lnTo>
                    <a:pt x="187" y="202"/>
                  </a:lnTo>
                  <a:lnTo>
                    <a:pt x="186" y="207"/>
                  </a:lnTo>
                  <a:lnTo>
                    <a:pt x="183" y="213"/>
                  </a:lnTo>
                  <a:lnTo>
                    <a:pt x="180" y="219"/>
                  </a:lnTo>
                  <a:lnTo>
                    <a:pt x="164" y="199"/>
                  </a:lnTo>
                  <a:lnTo>
                    <a:pt x="149" y="179"/>
                  </a:lnTo>
                  <a:lnTo>
                    <a:pt x="132" y="161"/>
                  </a:lnTo>
                  <a:lnTo>
                    <a:pt x="115" y="141"/>
                  </a:lnTo>
                  <a:lnTo>
                    <a:pt x="97" y="123"/>
                  </a:lnTo>
                  <a:lnTo>
                    <a:pt x="81" y="104"/>
                  </a:lnTo>
                  <a:lnTo>
                    <a:pt x="64" y="86"/>
                  </a:lnTo>
                  <a:lnTo>
                    <a:pt x="48" y="68"/>
                  </a:lnTo>
                  <a:lnTo>
                    <a:pt x="0" y="0"/>
                  </a:lnTo>
                  <a:lnTo>
                    <a:pt x="22" y="19"/>
                  </a:lnTo>
                  <a:lnTo>
                    <a:pt x="44" y="41"/>
                  </a:lnTo>
                  <a:lnTo>
                    <a:pt x="64" y="64"/>
                  </a:lnTo>
                  <a:lnTo>
                    <a:pt x="85" y="86"/>
                  </a:lnTo>
                  <a:lnTo>
                    <a:pt x="106" y="109"/>
                  </a:lnTo>
                  <a:lnTo>
                    <a:pt x="125" y="132"/>
                  </a:lnTo>
                  <a:lnTo>
                    <a:pt x="145" y="154"/>
                  </a:lnTo>
                  <a:lnTo>
                    <a:pt x="164" y="174"/>
                  </a:lnTo>
                  <a:close/>
                </a:path>
              </a:pathLst>
            </a:custGeom>
            <a:solidFill>
              <a:srgbClr val="BFDDFF"/>
            </a:solidFill>
            <a:ln w="9525">
              <a:noFill/>
              <a:round/>
              <a:headEnd/>
              <a:tailEnd/>
            </a:ln>
          </p:spPr>
          <p:txBody>
            <a:bodyPr/>
            <a:lstStyle/>
            <a:p>
              <a:endParaRPr lang="en-US" dirty="0"/>
            </a:p>
          </p:txBody>
        </p:sp>
        <p:sp>
          <p:nvSpPr>
            <p:cNvPr id="60" name="Freeform 62"/>
            <p:cNvSpPr>
              <a:spLocks/>
            </p:cNvSpPr>
            <p:nvPr/>
          </p:nvSpPr>
          <p:spPr bwMode="auto">
            <a:xfrm>
              <a:off x="2128" y="2175"/>
              <a:ext cx="201" cy="209"/>
            </a:xfrm>
            <a:custGeom>
              <a:avLst/>
              <a:gdLst>
                <a:gd name="T0" fmla="*/ 201 w 201"/>
                <a:gd name="T1" fmla="*/ 2 h 209"/>
                <a:gd name="T2" fmla="*/ 189 w 201"/>
                <a:gd name="T3" fmla="*/ 14 h 209"/>
                <a:gd name="T4" fmla="*/ 178 w 201"/>
                <a:gd name="T5" fmla="*/ 28 h 209"/>
                <a:gd name="T6" fmla="*/ 166 w 201"/>
                <a:gd name="T7" fmla="*/ 40 h 209"/>
                <a:gd name="T8" fmla="*/ 154 w 201"/>
                <a:gd name="T9" fmla="*/ 53 h 209"/>
                <a:gd name="T10" fmla="*/ 143 w 201"/>
                <a:gd name="T11" fmla="*/ 67 h 209"/>
                <a:gd name="T12" fmla="*/ 130 w 201"/>
                <a:gd name="T13" fmla="*/ 79 h 209"/>
                <a:gd name="T14" fmla="*/ 118 w 201"/>
                <a:gd name="T15" fmla="*/ 93 h 209"/>
                <a:gd name="T16" fmla="*/ 105 w 201"/>
                <a:gd name="T17" fmla="*/ 106 h 209"/>
                <a:gd name="T18" fmla="*/ 93 w 201"/>
                <a:gd name="T19" fmla="*/ 120 h 209"/>
                <a:gd name="T20" fmla="*/ 81 w 201"/>
                <a:gd name="T21" fmla="*/ 132 h 209"/>
                <a:gd name="T22" fmla="*/ 68 w 201"/>
                <a:gd name="T23" fmla="*/ 145 h 209"/>
                <a:gd name="T24" fmla="*/ 56 w 201"/>
                <a:gd name="T25" fmla="*/ 159 h 209"/>
                <a:gd name="T26" fmla="*/ 42 w 201"/>
                <a:gd name="T27" fmla="*/ 171 h 209"/>
                <a:gd name="T28" fmla="*/ 30 w 201"/>
                <a:gd name="T29" fmla="*/ 185 h 209"/>
                <a:gd name="T30" fmla="*/ 18 w 201"/>
                <a:gd name="T31" fmla="*/ 197 h 209"/>
                <a:gd name="T32" fmla="*/ 4 w 201"/>
                <a:gd name="T33" fmla="*/ 209 h 209"/>
                <a:gd name="T34" fmla="*/ 0 w 201"/>
                <a:gd name="T35" fmla="*/ 205 h 209"/>
                <a:gd name="T36" fmla="*/ 19 w 201"/>
                <a:gd name="T37" fmla="*/ 189 h 209"/>
                <a:gd name="T38" fmla="*/ 35 w 201"/>
                <a:gd name="T39" fmla="*/ 171 h 209"/>
                <a:gd name="T40" fmla="*/ 51 w 201"/>
                <a:gd name="T41" fmla="*/ 154 h 209"/>
                <a:gd name="T42" fmla="*/ 66 w 201"/>
                <a:gd name="T43" fmla="*/ 136 h 209"/>
                <a:gd name="T44" fmla="*/ 81 w 201"/>
                <a:gd name="T45" fmla="*/ 119 h 209"/>
                <a:gd name="T46" fmla="*/ 96 w 201"/>
                <a:gd name="T47" fmla="*/ 101 h 209"/>
                <a:gd name="T48" fmla="*/ 112 w 201"/>
                <a:gd name="T49" fmla="*/ 84 h 209"/>
                <a:gd name="T50" fmla="*/ 128 w 201"/>
                <a:gd name="T51" fmla="*/ 68 h 209"/>
                <a:gd name="T52" fmla="*/ 135 w 201"/>
                <a:gd name="T53" fmla="*/ 58 h 209"/>
                <a:gd name="T54" fmla="*/ 145 w 201"/>
                <a:gd name="T55" fmla="*/ 48 h 209"/>
                <a:gd name="T56" fmla="*/ 153 w 201"/>
                <a:gd name="T57" fmla="*/ 40 h 209"/>
                <a:gd name="T58" fmla="*/ 162 w 201"/>
                <a:gd name="T59" fmla="*/ 32 h 209"/>
                <a:gd name="T60" fmla="*/ 172 w 201"/>
                <a:gd name="T61" fmla="*/ 24 h 209"/>
                <a:gd name="T62" fmla="*/ 181 w 201"/>
                <a:gd name="T63" fmla="*/ 16 h 209"/>
                <a:gd name="T64" fmla="*/ 190 w 201"/>
                <a:gd name="T65" fmla="*/ 9 h 209"/>
                <a:gd name="T66" fmla="*/ 198 w 201"/>
                <a:gd name="T67" fmla="*/ 0 h 209"/>
                <a:gd name="T68" fmla="*/ 201 w 201"/>
                <a:gd name="T69" fmla="*/ 2 h 2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
                <a:gd name="T106" fmla="*/ 0 h 209"/>
                <a:gd name="T107" fmla="*/ 201 w 201"/>
                <a:gd name="T108" fmla="*/ 209 h 2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 h="209">
                  <a:moveTo>
                    <a:pt x="201" y="2"/>
                  </a:moveTo>
                  <a:lnTo>
                    <a:pt x="189" y="14"/>
                  </a:lnTo>
                  <a:lnTo>
                    <a:pt x="178" y="28"/>
                  </a:lnTo>
                  <a:lnTo>
                    <a:pt x="166" y="40"/>
                  </a:lnTo>
                  <a:lnTo>
                    <a:pt x="154" y="53"/>
                  </a:lnTo>
                  <a:lnTo>
                    <a:pt x="143" y="67"/>
                  </a:lnTo>
                  <a:lnTo>
                    <a:pt x="130" y="79"/>
                  </a:lnTo>
                  <a:lnTo>
                    <a:pt x="118" y="93"/>
                  </a:lnTo>
                  <a:lnTo>
                    <a:pt x="105" y="106"/>
                  </a:lnTo>
                  <a:lnTo>
                    <a:pt x="93" y="120"/>
                  </a:lnTo>
                  <a:lnTo>
                    <a:pt x="81" y="132"/>
                  </a:lnTo>
                  <a:lnTo>
                    <a:pt x="68" y="145"/>
                  </a:lnTo>
                  <a:lnTo>
                    <a:pt x="56" y="159"/>
                  </a:lnTo>
                  <a:lnTo>
                    <a:pt x="42" y="171"/>
                  </a:lnTo>
                  <a:lnTo>
                    <a:pt x="30" y="185"/>
                  </a:lnTo>
                  <a:lnTo>
                    <a:pt x="18" y="197"/>
                  </a:lnTo>
                  <a:lnTo>
                    <a:pt x="4" y="209"/>
                  </a:lnTo>
                  <a:lnTo>
                    <a:pt x="0" y="205"/>
                  </a:lnTo>
                  <a:lnTo>
                    <a:pt x="19" y="189"/>
                  </a:lnTo>
                  <a:lnTo>
                    <a:pt x="35" y="171"/>
                  </a:lnTo>
                  <a:lnTo>
                    <a:pt x="51" y="154"/>
                  </a:lnTo>
                  <a:lnTo>
                    <a:pt x="66" y="136"/>
                  </a:lnTo>
                  <a:lnTo>
                    <a:pt x="81" y="119"/>
                  </a:lnTo>
                  <a:lnTo>
                    <a:pt x="96" y="101"/>
                  </a:lnTo>
                  <a:lnTo>
                    <a:pt x="112" y="84"/>
                  </a:lnTo>
                  <a:lnTo>
                    <a:pt x="128" y="68"/>
                  </a:lnTo>
                  <a:lnTo>
                    <a:pt x="135" y="58"/>
                  </a:lnTo>
                  <a:lnTo>
                    <a:pt x="145" y="48"/>
                  </a:lnTo>
                  <a:lnTo>
                    <a:pt x="153" y="40"/>
                  </a:lnTo>
                  <a:lnTo>
                    <a:pt x="162" y="32"/>
                  </a:lnTo>
                  <a:lnTo>
                    <a:pt x="172" y="24"/>
                  </a:lnTo>
                  <a:lnTo>
                    <a:pt x="181" y="16"/>
                  </a:lnTo>
                  <a:lnTo>
                    <a:pt x="190" y="9"/>
                  </a:lnTo>
                  <a:lnTo>
                    <a:pt x="198" y="0"/>
                  </a:lnTo>
                  <a:lnTo>
                    <a:pt x="201" y="2"/>
                  </a:lnTo>
                  <a:close/>
                </a:path>
              </a:pathLst>
            </a:custGeom>
            <a:solidFill>
              <a:srgbClr val="000000"/>
            </a:solidFill>
            <a:ln w="9525">
              <a:noFill/>
              <a:round/>
              <a:headEnd/>
              <a:tailEnd/>
            </a:ln>
          </p:spPr>
          <p:txBody>
            <a:bodyPr/>
            <a:lstStyle/>
            <a:p>
              <a:endParaRPr lang="en-US" dirty="0"/>
            </a:p>
          </p:txBody>
        </p:sp>
        <p:sp>
          <p:nvSpPr>
            <p:cNvPr id="61" name="Freeform 63"/>
            <p:cNvSpPr>
              <a:spLocks/>
            </p:cNvSpPr>
            <p:nvPr/>
          </p:nvSpPr>
          <p:spPr bwMode="auto">
            <a:xfrm>
              <a:off x="2410" y="2180"/>
              <a:ext cx="144" cy="104"/>
            </a:xfrm>
            <a:custGeom>
              <a:avLst/>
              <a:gdLst>
                <a:gd name="T0" fmla="*/ 144 w 144"/>
                <a:gd name="T1" fmla="*/ 101 h 104"/>
                <a:gd name="T2" fmla="*/ 138 w 144"/>
                <a:gd name="T3" fmla="*/ 103 h 104"/>
                <a:gd name="T4" fmla="*/ 131 w 144"/>
                <a:gd name="T5" fmla="*/ 104 h 104"/>
                <a:gd name="T6" fmla="*/ 126 w 144"/>
                <a:gd name="T7" fmla="*/ 102 h 104"/>
                <a:gd name="T8" fmla="*/ 122 w 144"/>
                <a:gd name="T9" fmla="*/ 99 h 104"/>
                <a:gd name="T10" fmla="*/ 118 w 144"/>
                <a:gd name="T11" fmla="*/ 96 h 104"/>
                <a:gd name="T12" fmla="*/ 113 w 144"/>
                <a:gd name="T13" fmla="*/ 92 h 104"/>
                <a:gd name="T14" fmla="*/ 108 w 144"/>
                <a:gd name="T15" fmla="*/ 88 h 104"/>
                <a:gd name="T16" fmla="*/ 102 w 144"/>
                <a:gd name="T17" fmla="*/ 85 h 104"/>
                <a:gd name="T18" fmla="*/ 89 w 144"/>
                <a:gd name="T19" fmla="*/ 76 h 104"/>
                <a:gd name="T20" fmla="*/ 76 w 144"/>
                <a:gd name="T21" fmla="*/ 68 h 104"/>
                <a:gd name="T22" fmla="*/ 61 w 144"/>
                <a:gd name="T23" fmla="*/ 59 h 104"/>
                <a:gd name="T24" fmla="*/ 49 w 144"/>
                <a:gd name="T25" fmla="*/ 48 h 104"/>
                <a:gd name="T26" fmla="*/ 35 w 144"/>
                <a:gd name="T27" fmla="*/ 38 h 104"/>
                <a:gd name="T28" fmla="*/ 23 w 144"/>
                <a:gd name="T29" fmla="*/ 27 h 104"/>
                <a:gd name="T30" fmla="*/ 12 w 144"/>
                <a:gd name="T31" fmla="*/ 13 h 104"/>
                <a:gd name="T32" fmla="*/ 0 w 144"/>
                <a:gd name="T33" fmla="*/ 0 h 104"/>
                <a:gd name="T34" fmla="*/ 20 w 144"/>
                <a:gd name="T35" fmla="*/ 10 h 104"/>
                <a:gd name="T36" fmla="*/ 38 w 144"/>
                <a:gd name="T37" fmla="*/ 23 h 104"/>
                <a:gd name="T38" fmla="*/ 57 w 144"/>
                <a:gd name="T39" fmla="*/ 35 h 104"/>
                <a:gd name="T40" fmla="*/ 76 w 144"/>
                <a:gd name="T41" fmla="*/ 47 h 104"/>
                <a:gd name="T42" fmla="*/ 93 w 144"/>
                <a:gd name="T43" fmla="*/ 61 h 104"/>
                <a:gd name="T44" fmla="*/ 111 w 144"/>
                <a:gd name="T45" fmla="*/ 74 h 104"/>
                <a:gd name="T46" fmla="*/ 127 w 144"/>
                <a:gd name="T47" fmla="*/ 88 h 104"/>
                <a:gd name="T48" fmla="*/ 144 w 144"/>
                <a:gd name="T49" fmla="*/ 101 h 1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04"/>
                <a:gd name="T77" fmla="*/ 144 w 144"/>
                <a:gd name="T78" fmla="*/ 104 h 1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04">
                  <a:moveTo>
                    <a:pt x="144" y="101"/>
                  </a:moveTo>
                  <a:lnTo>
                    <a:pt x="138" y="103"/>
                  </a:lnTo>
                  <a:lnTo>
                    <a:pt x="131" y="104"/>
                  </a:lnTo>
                  <a:lnTo>
                    <a:pt x="126" y="102"/>
                  </a:lnTo>
                  <a:lnTo>
                    <a:pt x="122" y="99"/>
                  </a:lnTo>
                  <a:lnTo>
                    <a:pt x="118" y="96"/>
                  </a:lnTo>
                  <a:lnTo>
                    <a:pt x="113" y="92"/>
                  </a:lnTo>
                  <a:lnTo>
                    <a:pt x="108" y="88"/>
                  </a:lnTo>
                  <a:lnTo>
                    <a:pt x="102" y="85"/>
                  </a:lnTo>
                  <a:lnTo>
                    <a:pt x="89" y="76"/>
                  </a:lnTo>
                  <a:lnTo>
                    <a:pt x="76" y="68"/>
                  </a:lnTo>
                  <a:lnTo>
                    <a:pt x="61" y="59"/>
                  </a:lnTo>
                  <a:lnTo>
                    <a:pt x="49" y="48"/>
                  </a:lnTo>
                  <a:lnTo>
                    <a:pt x="35" y="38"/>
                  </a:lnTo>
                  <a:lnTo>
                    <a:pt x="23" y="27"/>
                  </a:lnTo>
                  <a:lnTo>
                    <a:pt x="12" y="13"/>
                  </a:lnTo>
                  <a:lnTo>
                    <a:pt x="0" y="0"/>
                  </a:lnTo>
                  <a:lnTo>
                    <a:pt x="20" y="10"/>
                  </a:lnTo>
                  <a:lnTo>
                    <a:pt x="38" y="23"/>
                  </a:lnTo>
                  <a:lnTo>
                    <a:pt x="57" y="35"/>
                  </a:lnTo>
                  <a:lnTo>
                    <a:pt x="76" y="47"/>
                  </a:lnTo>
                  <a:lnTo>
                    <a:pt x="93" y="61"/>
                  </a:lnTo>
                  <a:lnTo>
                    <a:pt x="111" y="74"/>
                  </a:lnTo>
                  <a:lnTo>
                    <a:pt x="127" y="88"/>
                  </a:lnTo>
                  <a:lnTo>
                    <a:pt x="144" y="101"/>
                  </a:lnTo>
                  <a:close/>
                </a:path>
              </a:pathLst>
            </a:custGeom>
            <a:solidFill>
              <a:srgbClr val="BFDDFF"/>
            </a:solidFill>
            <a:ln w="9525">
              <a:noFill/>
              <a:round/>
              <a:headEnd/>
              <a:tailEnd/>
            </a:ln>
          </p:spPr>
          <p:txBody>
            <a:bodyPr/>
            <a:lstStyle/>
            <a:p>
              <a:endParaRPr lang="en-US" dirty="0"/>
            </a:p>
          </p:txBody>
        </p:sp>
        <p:sp>
          <p:nvSpPr>
            <p:cNvPr id="62" name="Freeform 64"/>
            <p:cNvSpPr>
              <a:spLocks/>
            </p:cNvSpPr>
            <p:nvPr/>
          </p:nvSpPr>
          <p:spPr bwMode="auto">
            <a:xfrm>
              <a:off x="2995" y="2192"/>
              <a:ext cx="586" cy="620"/>
            </a:xfrm>
            <a:custGeom>
              <a:avLst/>
              <a:gdLst>
                <a:gd name="T0" fmla="*/ 458 w 586"/>
                <a:gd name="T1" fmla="*/ 145 h 620"/>
                <a:gd name="T2" fmla="*/ 424 w 586"/>
                <a:gd name="T3" fmla="*/ 182 h 620"/>
                <a:gd name="T4" fmla="*/ 388 w 586"/>
                <a:gd name="T5" fmla="*/ 220 h 620"/>
                <a:gd name="T6" fmla="*/ 354 w 586"/>
                <a:gd name="T7" fmla="*/ 260 h 620"/>
                <a:gd name="T8" fmla="*/ 319 w 586"/>
                <a:gd name="T9" fmla="*/ 299 h 620"/>
                <a:gd name="T10" fmla="*/ 283 w 586"/>
                <a:gd name="T11" fmla="*/ 338 h 620"/>
                <a:gd name="T12" fmla="*/ 247 w 586"/>
                <a:gd name="T13" fmla="*/ 376 h 620"/>
                <a:gd name="T14" fmla="*/ 211 w 586"/>
                <a:gd name="T15" fmla="*/ 413 h 620"/>
                <a:gd name="T16" fmla="*/ 181 w 586"/>
                <a:gd name="T17" fmla="*/ 444 h 620"/>
                <a:gd name="T18" fmla="*/ 158 w 586"/>
                <a:gd name="T19" fmla="*/ 470 h 620"/>
                <a:gd name="T20" fmla="*/ 135 w 586"/>
                <a:gd name="T21" fmla="*/ 495 h 620"/>
                <a:gd name="T22" fmla="*/ 113 w 586"/>
                <a:gd name="T23" fmla="*/ 520 h 620"/>
                <a:gd name="T24" fmla="*/ 89 w 586"/>
                <a:gd name="T25" fmla="*/ 544 h 620"/>
                <a:gd name="T26" fmla="*/ 65 w 586"/>
                <a:gd name="T27" fmla="*/ 566 h 620"/>
                <a:gd name="T28" fmla="*/ 40 w 586"/>
                <a:gd name="T29" fmla="*/ 588 h 620"/>
                <a:gd name="T30" fmla="*/ 15 w 586"/>
                <a:gd name="T31" fmla="*/ 610 h 620"/>
                <a:gd name="T32" fmla="*/ 1 w 586"/>
                <a:gd name="T33" fmla="*/ 619 h 620"/>
                <a:gd name="T34" fmla="*/ 0 w 586"/>
                <a:gd name="T35" fmla="*/ 614 h 620"/>
                <a:gd name="T36" fmla="*/ 14 w 586"/>
                <a:gd name="T37" fmla="*/ 598 h 620"/>
                <a:gd name="T38" fmla="*/ 41 w 586"/>
                <a:gd name="T39" fmla="*/ 573 h 620"/>
                <a:gd name="T40" fmla="*/ 68 w 586"/>
                <a:gd name="T41" fmla="*/ 546 h 620"/>
                <a:gd name="T42" fmla="*/ 94 w 586"/>
                <a:gd name="T43" fmla="*/ 520 h 620"/>
                <a:gd name="T44" fmla="*/ 120 w 586"/>
                <a:gd name="T45" fmla="*/ 493 h 620"/>
                <a:gd name="T46" fmla="*/ 146 w 586"/>
                <a:gd name="T47" fmla="*/ 466 h 620"/>
                <a:gd name="T48" fmla="*/ 170 w 586"/>
                <a:gd name="T49" fmla="*/ 439 h 620"/>
                <a:gd name="T50" fmla="*/ 196 w 586"/>
                <a:gd name="T51" fmla="*/ 413 h 620"/>
                <a:gd name="T52" fmla="*/ 246 w 586"/>
                <a:gd name="T53" fmla="*/ 362 h 620"/>
                <a:gd name="T54" fmla="*/ 254 w 586"/>
                <a:gd name="T55" fmla="*/ 353 h 620"/>
                <a:gd name="T56" fmla="*/ 297 w 586"/>
                <a:gd name="T57" fmla="*/ 307 h 620"/>
                <a:gd name="T58" fmla="*/ 338 w 586"/>
                <a:gd name="T59" fmla="*/ 262 h 620"/>
                <a:gd name="T60" fmla="*/ 378 w 586"/>
                <a:gd name="T61" fmla="*/ 216 h 620"/>
                <a:gd name="T62" fmla="*/ 418 w 586"/>
                <a:gd name="T63" fmla="*/ 171 h 620"/>
                <a:gd name="T64" fmla="*/ 459 w 586"/>
                <a:gd name="T65" fmla="*/ 126 h 620"/>
                <a:gd name="T66" fmla="*/ 500 w 586"/>
                <a:gd name="T67" fmla="*/ 83 h 620"/>
                <a:gd name="T68" fmla="*/ 541 w 586"/>
                <a:gd name="T69" fmla="*/ 41 h 620"/>
                <a:gd name="T70" fmla="*/ 586 w 586"/>
                <a:gd name="T71" fmla="*/ 0 h 620"/>
                <a:gd name="T72" fmla="*/ 563 w 586"/>
                <a:gd name="T73" fmla="*/ 35 h 620"/>
                <a:gd name="T74" fmla="*/ 534 w 586"/>
                <a:gd name="T75" fmla="*/ 65 h 620"/>
                <a:gd name="T76" fmla="*/ 503 w 586"/>
                <a:gd name="T77" fmla="*/ 94 h 620"/>
                <a:gd name="T78" fmla="*/ 475 w 586"/>
                <a:gd name="T79" fmla="*/ 126 h 6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86"/>
                <a:gd name="T121" fmla="*/ 0 h 620"/>
                <a:gd name="T122" fmla="*/ 586 w 586"/>
                <a:gd name="T123" fmla="*/ 620 h 62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86" h="620">
                  <a:moveTo>
                    <a:pt x="475" y="126"/>
                  </a:moveTo>
                  <a:lnTo>
                    <a:pt x="458" y="145"/>
                  </a:lnTo>
                  <a:lnTo>
                    <a:pt x="441" y="164"/>
                  </a:lnTo>
                  <a:lnTo>
                    <a:pt x="424" y="182"/>
                  </a:lnTo>
                  <a:lnTo>
                    <a:pt x="406" y="202"/>
                  </a:lnTo>
                  <a:lnTo>
                    <a:pt x="388" y="220"/>
                  </a:lnTo>
                  <a:lnTo>
                    <a:pt x="372" y="240"/>
                  </a:lnTo>
                  <a:lnTo>
                    <a:pt x="354" y="260"/>
                  </a:lnTo>
                  <a:lnTo>
                    <a:pt x="337" y="279"/>
                  </a:lnTo>
                  <a:lnTo>
                    <a:pt x="319" y="299"/>
                  </a:lnTo>
                  <a:lnTo>
                    <a:pt x="301" y="318"/>
                  </a:lnTo>
                  <a:lnTo>
                    <a:pt x="283" y="338"/>
                  </a:lnTo>
                  <a:lnTo>
                    <a:pt x="266" y="358"/>
                  </a:lnTo>
                  <a:lnTo>
                    <a:pt x="247" y="376"/>
                  </a:lnTo>
                  <a:lnTo>
                    <a:pt x="229" y="395"/>
                  </a:lnTo>
                  <a:lnTo>
                    <a:pt x="211" y="413"/>
                  </a:lnTo>
                  <a:lnTo>
                    <a:pt x="192" y="430"/>
                  </a:lnTo>
                  <a:lnTo>
                    <a:pt x="181" y="444"/>
                  </a:lnTo>
                  <a:lnTo>
                    <a:pt x="169" y="457"/>
                  </a:lnTo>
                  <a:lnTo>
                    <a:pt x="158" y="470"/>
                  </a:lnTo>
                  <a:lnTo>
                    <a:pt x="147" y="483"/>
                  </a:lnTo>
                  <a:lnTo>
                    <a:pt x="135" y="495"/>
                  </a:lnTo>
                  <a:lnTo>
                    <a:pt x="124" y="508"/>
                  </a:lnTo>
                  <a:lnTo>
                    <a:pt x="113" y="520"/>
                  </a:lnTo>
                  <a:lnTo>
                    <a:pt x="101" y="531"/>
                  </a:lnTo>
                  <a:lnTo>
                    <a:pt x="89" y="544"/>
                  </a:lnTo>
                  <a:lnTo>
                    <a:pt x="77" y="555"/>
                  </a:lnTo>
                  <a:lnTo>
                    <a:pt x="65" y="566"/>
                  </a:lnTo>
                  <a:lnTo>
                    <a:pt x="53" y="577"/>
                  </a:lnTo>
                  <a:lnTo>
                    <a:pt x="40" y="588"/>
                  </a:lnTo>
                  <a:lnTo>
                    <a:pt x="28" y="600"/>
                  </a:lnTo>
                  <a:lnTo>
                    <a:pt x="15" y="610"/>
                  </a:lnTo>
                  <a:lnTo>
                    <a:pt x="3" y="620"/>
                  </a:lnTo>
                  <a:lnTo>
                    <a:pt x="1" y="619"/>
                  </a:lnTo>
                  <a:lnTo>
                    <a:pt x="0" y="616"/>
                  </a:lnTo>
                  <a:lnTo>
                    <a:pt x="0" y="614"/>
                  </a:lnTo>
                  <a:lnTo>
                    <a:pt x="0" y="612"/>
                  </a:lnTo>
                  <a:lnTo>
                    <a:pt x="14" y="598"/>
                  </a:lnTo>
                  <a:lnTo>
                    <a:pt x="28" y="585"/>
                  </a:lnTo>
                  <a:lnTo>
                    <a:pt x="41" y="573"/>
                  </a:lnTo>
                  <a:lnTo>
                    <a:pt x="55" y="559"/>
                  </a:lnTo>
                  <a:lnTo>
                    <a:pt x="68" y="546"/>
                  </a:lnTo>
                  <a:lnTo>
                    <a:pt x="82" y="532"/>
                  </a:lnTo>
                  <a:lnTo>
                    <a:pt x="94" y="520"/>
                  </a:lnTo>
                  <a:lnTo>
                    <a:pt x="107" y="507"/>
                  </a:lnTo>
                  <a:lnTo>
                    <a:pt x="120" y="493"/>
                  </a:lnTo>
                  <a:lnTo>
                    <a:pt x="132" y="480"/>
                  </a:lnTo>
                  <a:lnTo>
                    <a:pt x="146" y="466"/>
                  </a:lnTo>
                  <a:lnTo>
                    <a:pt x="158" y="453"/>
                  </a:lnTo>
                  <a:lnTo>
                    <a:pt x="170" y="439"/>
                  </a:lnTo>
                  <a:lnTo>
                    <a:pt x="184" y="426"/>
                  </a:lnTo>
                  <a:lnTo>
                    <a:pt x="196" y="413"/>
                  </a:lnTo>
                  <a:lnTo>
                    <a:pt x="210" y="399"/>
                  </a:lnTo>
                  <a:lnTo>
                    <a:pt x="246" y="362"/>
                  </a:lnTo>
                  <a:lnTo>
                    <a:pt x="242" y="358"/>
                  </a:lnTo>
                  <a:lnTo>
                    <a:pt x="254" y="353"/>
                  </a:lnTo>
                  <a:lnTo>
                    <a:pt x="276" y="330"/>
                  </a:lnTo>
                  <a:lnTo>
                    <a:pt x="297" y="307"/>
                  </a:lnTo>
                  <a:lnTo>
                    <a:pt x="317" y="284"/>
                  </a:lnTo>
                  <a:lnTo>
                    <a:pt x="338" y="262"/>
                  </a:lnTo>
                  <a:lnTo>
                    <a:pt x="359" y="239"/>
                  </a:lnTo>
                  <a:lnTo>
                    <a:pt x="378" y="216"/>
                  </a:lnTo>
                  <a:lnTo>
                    <a:pt x="399" y="193"/>
                  </a:lnTo>
                  <a:lnTo>
                    <a:pt x="418" y="171"/>
                  </a:lnTo>
                  <a:lnTo>
                    <a:pt x="438" y="148"/>
                  </a:lnTo>
                  <a:lnTo>
                    <a:pt x="459" y="126"/>
                  </a:lnTo>
                  <a:lnTo>
                    <a:pt x="479" y="104"/>
                  </a:lnTo>
                  <a:lnTo>
                    <a:pt x="500" y="83"/>
                  </a:lnTo>
                  <a:lnTo>
                    <a:pt x="521" y="61"/>
                  </a:lnTo>
                  <a:lnTo>
                    <a:pt x="541" y="41"/>
                  </a:lnTo>
                  <a:lnTo>
                    <a:pt x="564" y="20"/>
                  </a:lnTo>
                  <a:lnTo>
                    <a:pt x="586" y="0"/>
                  </a:lnTo>
                  <a:lnTo>
                    <a:pt x="576" y="19"/>
                  </a:lnTo>
                  <a:lnTo>
                    <a:pt x="563" y="35"/>
                  </a:lnTo>
                  <a:lnTo>
                    <a:pt x="549" y="51"/>
                  </a:lnTo>
                  <a:lnTo>
                    <a:pt x="534" y="65"/>
                  </a:lnTo>
                  <a:lnTo>
                    <a:pt x="519" y="80"/>
                  </a:lnTo>
                  <a:lnTo>
                    <a:pt x="503" y="94"/>
                  </a:lnTo>
                  <a:lnTo>
                    <a:pt x="489" y="110"/>
                  </a:lnTo>
                  <a:lnTo>
                    <a:pt x="475" y="126"/>
                  </a:lnTo>
                  <a:close/>
                </a:path>
              </a:pathLst>
            </a:custGeom>
            <a:solidFill>
              <a:srgbClr val="000000"/>
            </a:solidFill>
            <a:ln w="9525">
              <a:noFill/>
              <a:round/>
              <a:headEnd/>
              <a:tailEnd/>
            </a:ln>
          </p:spPr>
          <p:txBody>
            <a:bodyPr/>
            <a:lstStyle/>
            <a:p>
              <a:endParaRPr lang="en-US" dirty="0"/>
            </a:p>
          </p:txBody>
        </p:sp>
        <p:sp>
          <p:nvSpPr>
            <p:cNvPr id="63" name="Freeform 65"/>
            <p:cNvSpPr>
              <a:spLocks/>
            </p:cNvSpPr>
            <p:nvPr/>
          </p:nvSpPr>
          <p:spPr bwMode="auto">
            <a:xfrm>
              <a:off x="2393" y="2221"/>
              <a:ext cx="95" cy="64"/>
            </a:xfrm>
            <a:custGeom>
              <a:avLst/>
              <a:gdLst>
                <a:gd name="T0" fmla="*/ 95 w 95"/>
                <a:gd name="T1" fmla="*/ 61 h 64"/>
                <a:gd name="T2" fmla="*/ 91 w 95"/>
                <a:gd name="T3" fmla="*/ 63 h 64"/>
                <a:gd name="T4" fmla="*/ 86 w 95"/>
                <a:gd name="T5" fmla="*/ 64 h 64"/>
                <a:gd name="T6" fmla="*/ 80 w 95"/>
                <a:gd name="T7" fmla="*/ 64 h 64"/>
                <a:gd name="T8" fmla="*/ 75 w 95"/>
                <a:gd name="T9" fmla="*/ 64 h 64"/>
                <a:gd name="T10" fmla="*/ 68 w 95"/>
                <a:gd name="T11" fmla="*/ 58 h 64"/>
                <a:gd name="T12" fmla="*/ 64 w 95"/>
                <a:gd name="T13" fmla="*/ 62 h 64"/>
                <a:gd name="T14" fmla="*/ 58 w 95"/>
                <a:gd name="T15" fmla="*/ 61 h 64"/>
                <a:gd name="T16" fmla="*/ 53 w 95"/>
                <a:gd name="T17" fmla="*/ 58 h 64"/>
                <a:gd name="T18" fmla="*/ 49 w 95"/>
                <a:gd name="T19" fmla="*/ 55 h 64"/>
                <a:gd name="T20" fmla="*/ 0 w 95"/>
                <a:gd name="T21" fmla="*/ 0 h 64"/>
                <a:gd name="T22" fmla="*/ 95 w 95"/>
                <a:gd name="T23" fmla="*/ 61 h 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
                <a:gd name="T37" fmla="*/ 0 h 64"/>
                <a:gd name="T38" fmla="*/ 95 w 95"/>
                <a:gd name="T39" fmla="*/ 64 h 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 h="64">
                  <a:moveTo>
                    <a:pt x="95" y="61"/>
                  </a:moveTo>
                  <a:lnTo>
                    <a:pt x="91" y="63"/>
                  </a:lnTo>
                  <a:lnTo>
                    <a:pt x="86" y="64"/>
                  </a:lnTo>
                  <a:lnTo>
                    <a:pt x="80" y="64"/>
                  </a:lnTo>
                  <a:lnTo>
                    <a:pt x="75" y="64"/>
                  </a:lnTo>
                  <a:lnTo>
                    <a:pt x="68" y="58"/>
                  </a:lnTo>
                  <a:lnTo>
                    <a:pt x="64" y="62"/>
                  </a:lnTo>
                  <a:lnTo>
                    <a:pt x="58" y="61"/>
                  </a:lnTo>
                  <a:lnTo>
                    <a:pt x="53" y="58"/>
                  </a:lnTo>
                  <a:lnTo>
                    <a:pt x="49" y="55"/>
                  </a:lnTo>
                  <a:lnTo>
                    <a:pt x="0" y="0"/>
                  </a:lnTo>
                  <a:lnTo>
                    <a:pt x="95" y="61"/>
                  </a:lnTo>
                  <a:close/>
                </a:path>
              </a:pathLst>
            </a:custGeom>
            <a:solidFill>
              <a:srgbClr val="BFDDFF"/>
            </a:solidFill>
            <a:ln w="9525">
              <a:noFill/>
              <a:round/>
              <a:headEnd/>
              <a:tailEnd/>
            </a:ln>
          </p:spPr>
          <p:txBody>
            <a:bodyPr/>
            <a:lstStyle/>
            <a:p>
              <a:endParaRPr lang="en-US" dirty="0"/>
            </a:p>
          </p:txBody>
        </p:sp>
        <p:sp>
          <p:nvSpPr>
            <p:cNvPr id="64" name="Freeform 66"/>
            <p:cNvSpPr>
              <a:spLocks/>
            </p:cNvSpPr>
            <p:nvPr/>
          </p:nvSpPr>
          <p:spPr bwMode="auto">
            <a:xfrm>
              <a:off x="2987" y="2223"/>
              <a:ext cx="176" cy="202"/>
            </a:xfrm>
            <a:custGeom>
              <a:avLst/>
              <a:gdLst>
                <a:gd name="T0" fmla="*/ 176 w 176"/>
                <a:gd name="T1" fmla="*/ 184 h 202"/>
                <a:gd name="T2" fmla="*/ 175 w 176"/>
                <a:gd name="T3" fmla="*/ 190 h 202"/>
                <a:gd name="T4" fmla="*/ 171 w 176"/>
                <a:gd name="T5" fmla="*/ 194 h 202"/>
                <a:gd name="T6" fmla="*/ 167 w 176"/>
                <a:gd name="T7" fmla="*/ 198 h 202"/>
                <a:gd name="T8" fmla="*/ 163 w 176"/>
                <a:gd name="T9" fmla="*/ 202 h 202"/>
                <a:gd name="T10" fmla="*/ 143 w 176"/>
                <a:gd name="T11" fmla="*/ 177 h 202"/>
                <a:gd name="T12" fmla="*/ 122 w 176"/>
                <a:gd name="T13" fmla="*/ 152 h 202"/>
                <a:gd name="T14" fmla="*/ 100 w 176"/>
                <a:gd name="T15" fmla="*/ 128 h 202"/>
                <a:gd name="T16" fmla="*/ 77 w 176"/>
                <a:gd name="T17" fmla="*/ 104 h 202"/>
                <a:gd name="T18" fmla="*/ 56 w 176"/>
                <a:gd name="T19" fmla="*/ 80 h 202"/>
                <a:gd name="T20" fmla="*/ 35 w 176"/>
                <a:gd name="T21" fmla="*/ 54 h 202"/>
                <a:gd name="T22" fmla="*/ 16 w 176"/>
                <a:gd name="T23" fmla="*/ 28 h 202"/>
                <a:gd name="T24" fmla="*/ 0 w 176"/>
                <a:gd name="T25" fmla="*/ 0 h 202"/>
                <a:gd name="T26" fmla="*/ 13 w 176"/>
                <a:gd name="T27" fmla="*/ 10 h 202"/>
                <a:gd name="T28" fmla="*/ 27 w 176"/>
                <a:gd name="T29" fmla="*/ 20 h 202"/>
                <a:gd name="T30" fmla="*/ 39 w 176"/>
                <a:gd name="T31" fmla="*/ 31 h 202"/>
                <a:gd name="T32" fmla="*/ 50 w 176"/>
                <a:gd name="T33" fmla="*/ 42 h 202"/>
                <a:gd name="T34" fmla="*/ 62 w 176"/>
                <a:gd name="T35" fmla="*/ 54 h 202"/>
                <a:gd name="T36" fmla="*/ 73 w 176"/>
                <a:gd name="T37" fmla="*/ 65 h 202"/>
                <a:gd name="T38" fmla="*/ 83 w 176"/>
                <a:gd name="T39" fmla="*/ 78 h 202"/>
                <a:gd name="T40" fmla="*/ 94 w 176"/>
                <a:gd name="T41" fmla="*/ 90 h 202"/>
                <a:gd name="T42" fmla="*/ 104 w 176"/>
                <a:gd name="T43" fmla="*/ 103 h 202"/>
                <a:gd name="T44" fmla="*/ 113 w 176"/>
                <a:gd name="T45" fmla="*/ 115 h 202"/>
                <a:gd name="T46" fmla="*/ 124 w 176"/>
                <a:gd name="T47" fmla="*/ 126 h 202"/>
                <a:gd name="T48" fmla="*/ 134 w 176"/>
                <a:gd name="T49" fmla="*/ 139 h 202"/>
                <a:gd name="T50" fmla="*/ 144 w 176"/>
                <a:gd name="T51" fmla="*/ 151 h 202"/>
                <a:gd name="T52" fmla="*/ 155 w 176"/>
                <a:gd name="T53" fmla="*/ 162 h 202"/>
                <a:gd name="T54" fmla="*/ 165 w 176"/>
                <a:gd name="T55" fmla="*/ 174 h 202"/>
                <a:gd name="T56" fmla="*/ 176 w 176"/>
                <a:gd name="T57" fmla="*/ 184 h 20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6"/>
                <a:gd name="T88" fmla="*/ 0 h 202"/>
                <a:gd name="T89" fmla="*/ 176 w 176"/>
                <a:gd name="T90" fmla="*/ 202 h 20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6" h="202">
                  <a:moveTo>
                    <a:pt x="176" y="184"/>
                  </a:moveTo>
                  <a:lnTo>
                    <a:pt x="175" y="190"/>
                  </a:lnTo>
                  <a:lnTo>
                    <a:pt x="171" y="194"/>
                  </a:lnTo>
                  <a:lnTo>
                    <a:pt x="167" y="198"/>
                  </a:lnTo>
                  <a:lnTo>
                    <a:pt x="163" y="202"/>
                  </a:lnTo>
                  <a:lnTo>
                    <a:pt x="143" y="177"/>
                  </a:lnTo>
                  <a:lnTo>
                    <a:pt x="122" y="152"/>
                  </a:lnTo>
                  <a:lnTo>
                    <a:pt x="100" y="128"/>
                  </a:lnTo>
                  <a:lnTo>
                    <a:pt x="77" y="104"/>
                  </a:lnTo>
                  <a:lnTo>
                    <a:pt x="56" y="80"/>
                  </a:lnTo>
                  <a:lnTo>
                    <a:pt x="35" y="54"/>
                  </a:lnTo>
                  <a:lnTo>
                    <a:pt x="16" y="28"/>
                  </a:lnTo>
                  <a:lnTo>
                    <a:pt x="0" y="0"/>
                  </a:lnTo>
                  <a:lnTo>
                    <a:pt x="13" y="10"/>
                  </a:lnTo>
                  <a:lnTo>
                    <a:pt x="27" y="20"/>
                  </a:lnTo>
                  <a:lnTo>
                    <a:pt x="39" y="31"/>
                  </a:lnTo>
                  <a:lnTo>
                    <a:pt x="50" y="42"/>
                  </a:lnTo>
                  <a:lnTo>
                    <a:pt x="62" y="54"/>
                  </a:lnTo>
                  <a:lnTo>
                    <a:pt x="73" y="65"/>
                  </a:lnTo>
                  <a:lnTo>
                    <a:pt x="83" y="78"/>
                  </a:lnTo>
                  <a:lnTo>
                    <a:pt x="94" y="90"/>
                  </a:lnTo>
                  <a:lnTo>
                    <a:pt x="104" y="103"/>
                  </a:lnTo>
                  <a:lnTo>
                    <a:pt x="113" y="115"/>
                  </a:lnTo>
                  <a:lnTo>
                    <a:pt x="124" y="126"/>
                  </a:lnTo>
                  <a:lnTo>
                    <a:pt x="134" y="139"/>
                  </a:lnTo>
                  <a:lnTo>
                    <a:pt x="144" y="151"/>
                  </a:lnTo>
                  <a:lnTo>
                    <a:pt x="155" y="162"/>
                  </a:lnTo>
                  <a:lnTo>
                    <a:pt x="165" y="174"/>
                  </a:lnTo>
                  <a:lnTo>
                    <a:pt x="176" y="184"/>
                  </a:lnTo>
                  <a:close/>
                </a:path>
              </a:pathLst>
            </a:custGeom>
            <a:solidFill>
              <a:srgbClr val="BFDDFF"/>
            </a:solidFill>
            <a:ln w="9525">
              <a:noFill/>
              <a:round/>
              <a:headEnd/>
              <a:tailEnd/>
            </a:ln>
          </p:spPr>
          <p:txBody>
            <a:bodyPr/>
            <a:lstStyle/>
            <a:p>
              <a:endParaRPr lang="en-US" dirty="0"/>
            </a:p>
          </p:txBody>
        </p:sp>
        <p:sp>
          <p:nvSpPr>
            <p:cNvPr id="65" name="Freeform 67"/>
            <p:cNvSpPr>
              <a:spLocks/>
            </p:cNvSpPr>
            <p:nvPr/>
          </p:nvSpPr>
          <p:spPr bwMode="auto">
            <a:xfrm>
              <a:off x="2822" y="2246"/>
              <a:ext cx="83" cy="90"/>
            </a:xfrm>
            <a:custGeom>
              <a:avLst/>
              <a:gdLst>
                <a:gd name="T0" fmla="*/ 29 w 83"/>
                <a:gd name="T1" fmla="*/ 68 h 90"/>
                <a:gd name="T2" fmla="*/ 22 w 83"/>
                <a:gd name="T3" fmla="*/ 74 h 90"/>
                <a:gd name="T4" fmla="*/ 15 w 83"/>
                <a:gd name="T5" fmla="*/ 82 h 90"/>
                <a:gd name="T6" fmla="*/ 9 w 83"/>
                <a:gd name="T7" fmla="*/ 87 h 90"/>
                <a:gd name="T8" fmla="*/ 0 w 83"/>
                <a:gd name="T9" fmla="*/ 90 h 90"/>
                <a:gd name="T10" fmla="*/ 11 w 83"/>
                <a:gd name="T11" fmla="*/ 80 h 90"/>
                <a:gd name="T12" fmla="*/ 21 w 83"/>
                <a:gd name="T13" fmla="*/ 68 h 90"/>
                <a:gd name="T14" fmla="*/ 31 w 83"/>
                <a:gd name="T15" fmla="*/ 57 h 90"/>
                <a:gd name="T16" fmla="*/ 41 w 83"/>
                <a:gd name="T17" fmla="*/ 44 h 90"/>
                <a:gd name="T18" fmla="*/ 51 w 83"/>
                <a:gd name="T19" fmla="*/ 33 h 90"/>
                <a:gd name="T20" fmla="*/ 61 w 83"/>
                <a:gd name="T21" fmla="*/ 22 h 90"/>
                <a:gd name="T22" fmla="*/ 72 w 83"/>
                <a:gd name="T23" fmla="*/ 10 h 90"/>
                <a:gd name="T24" fmla="*/ 83 w 83"/>
                <a:gd name="T25" fmla="*/ 0 h 90"/>
                <a:gd name="T26" fmla="*/ 80 w 83"/>
                <a:gd name="T27" fmla="*/ 8 h 90"/>
                <a:gd name="T28" fmla="*/ 75 w 83"/>
                <a:gd name="T29" fmla="*/ 17 h 90"/>
                <a:gd name="T30" fmla="*/ 68 w 83"/>
                <a:gd name="T31" fmla="*/ 25 h 90"/>
                <a:gd name="T32" fmla="*/ 60 w 83"/>
                <a:gd name="T33" fmla="*/ 34 h 90"/>
                <a:gd name="T34" fmla="*/ 52 w 83"/>
                <a:gd name="T35" fmla="*/ 42 h 90"/>
                <a:gd name="T36" fmla="*/ 44 w 83"/>
                <a:gd name="T37" fmla="*/ 51 h 90"/>
                <a:gd name="T38" fmla="*/ 37 w 83"/>
                <a:gd name="T39" fmla="*/ 59 h 90"/>
                <a:gd name="T40" fmla="*/ 29 w 83"/>
                <a:gd name="T41" fmla="*/ 68 h 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
                <a:gd name="T64" fmla="*/ 0 h 90"/>
                <a:gd name="T65" fmla="*/ 83 w 83"/>
                <a:gd name="T66" fmla="*/ 90 h 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 h="90">
                  <a:moveTo>
                    <a:pt x="29" y="68"/>
                  </a:moveTo>
                  <a:lnTo>
                    <a:pt x="22" y="74"/>
                  </a:lnTo>
                  <a:lnTo>
                    <a:pt x="15" y="82"/>
                  </a:lnTo>
                  <a:lnTo>
                    <a:pt x="9" y="87"/>
                  </a:lnTo>
                  <a:lnTo>
                    <a:pt x="0" y="90"/>
                  </a:lnTo>
                  <a:lnTo>
                    <a:pt x="11" y="80"/>
                  </a:lnTo>
                  <a:lnTo>
                    <a:pt x="21" y="68"/>
                  </a:lnTo>
                  <a:lnTo>
                    <a:pt x="31" y="57"/>
                  </a:lnTo>
                  <a:lnTo>
                    <a:pt x="41" y="44"/>
                  </a:lnTo>
                  <a:lnTo>
                    <a:pt x="51" y="33"/>
                  </a:lnTo>
                  <a:lnTo>
                    <a:pt x="61" y="22"/>
                  </a:lnTo>
                  <a:lnTo>
                    <a:pt x="72" y="10"/>
                  </a:lnTo>
                  <a:lnTo>
                    <a:pt x="83" y="0"/>
                  </a:lnTo>
                  <a:lnTo>
                    <a:pt x="80" y="8"/>
                  </a:lnTo>
                  <a:lnTo>
                    <a:pt x="75" y="17"/>
                  </a:lnTo>
                  <a:lnTo>
                    <a:pt x="68" y="25"/>
                  </a:lnTo>
                  <a:lnTo>
                    <a:pt x="60" y="34"/>
                  </a:lnTo>
                  <a:lnTo>
                    <a:pt x="52" y="42"/>
                  </a:lnTo>
                  <a:lnTo>
                    <a:pt x="44" y="51"/>
                  </a:lnTo>
                  <a:lnTo>
                    <a:pt x="37" y="59"/>
                  </a:lnTo>
                  <a:lnTo>
                    <a:pt x="29" y="68"/>
                  </a:lnTo>
                  <a:close/>
                </a:path>
              </a:pathLst>
            </a:custGeom>
            <a:solidFill>
              <a:srgbClr val="000000"/>
            </a:solidFill>
            <a:ln w="9525">
              <a:noFill/>
              <a:round/>
              <a:headEnd/>
              <a:tailEnd/>
            </a:ln>
          </p:spPr>
          <p:txBody>
            <a:bodyPr/>
            <a:lstStyle/>
            <a:p>
              <a:endParaRPr lang="en-US" dirty="0"/>
            </a:p>
          </p:txBody>
        </p:sp>
        <p:sp>
          <p:nvSpPr>
            <p:cNvPr id="66" name="Freeform 68"/>
            <p:cNvSpPr>
              <a:spLocks/>
            </p:cNvSpPr>
            <p:nvPr/>
          </p:nvSpPr>
          <p:spPr bwMode="auto">
            <a:xfrm>
              <a:off x="2132" y="2264"/>
              <a:ext cx="179" cy="202"/>
            </a:xfrm>
            <a:custGeom>
              <a:avLst/>
              <a:gdLst>
                <a:gd name="T0" fmla="*/ 179 w 179"/>
                <a:gd name="T1" fmla="*/ 10 h 202"/>
                <a:gd name="T2" fmla="*/ 169 w 179"/>
                <a:gd name="T3" fmla="*/ 22 h 202"/>
                <a:gd name="T4" fmla="*/ 157 w 179"/>
                <a:gd name="T5" fmla="*/ 35 h 202"/>
                <a:gd name="T6" fmla="*/ 147 w 179"/>
                <a:gd name="T7" fmla="*/ 48 h 202"/>
                <a:gd name="T8" fmla="*/ 136 w 179"/>
                <a:gd name="T9" fmla="*/ 61 h 202"/>
                <a:gd name="T10" fmla="*/ 124 w 179"/>
                <a:gd name="T11" fmla="*/ 73 h 202"/>
                <a:gd name="T12" fmla="*/ 113 w 179"/>
                <a:gd name="T13" fmla="*/ 85 h 202"/>
                <a:gd name="T14" fmla="*/ 101 w 179"/>
                <a:gd name="T15" fmla="*/ 98 h 202"/>
                <a:gd name="T16" fmla="*/ 90 w 179"/>
                <a:gd name="T17" fmla="*/ 110 h 202"/>
                <a:gd name="T18" fmla="*/ 79 w 179"/>
                <a:gd name="T19" fmla="*/ 123 h 202"/>
                <a:gd name="T20" fmla="*/ 67 w 179"/>
                <a:gd name="T21" fmla="*/ 135 h 202"/>
                <a:gd name="T22" fmla="*/ 56 w 179"/>
                <a:gd name="T23" fmla="*/ 146 h 202"/>
                <a:gd name="T24" fmla="*/ 45 w 179"/>
                <a:gd name="T25" fmla="*/ 158 h 202"/>
                <a:gd name="T26" fmla="*/ 33 w 179"/>
                <a:gd name="T27" fmla="*/ 169 h 202"/>
                <a:gd name="T28" fmla="*/ 22 w 179"/>
                <a:gd name="T29" fmla="*/ 180 h 202"/>
                <a:gd name="T30" fmla="*/ 11 w 179"/>
                <a:gd name="T31" fmla="*/ 192 h 202"/>
                <a:gd name="T32" fmla="*/ 0 w 179"/>
                <a:gd name="T33" fmla="*/ 202 h 202"/>
                <a:gd name="T34" fmla="*/ 0 w 179"/>
                <a:gd name="T35" fmla="*/ 194 h 202"/>
                <a:gd name="T36" fmla="*/ 12 w 179"/>
                <a:gd name="T37" fmla="*/ 181 h 202"/>
                <a:gd name="T38" fmla="*/ 23 w 179"/>
                <a:gd name="T39" fmla="*/ 168 h 202"/>
                <a:gd name="T40" fmla="*/ 34 w 179"/>
                <a:gd name="T41" fmla="*/ 156 h 202"/>
                <a:gd name="T42" fmla="*/ 45 w 179"/>
                <a:gd name="T43" fmla="*/ 143 h 202"/>
                <a:gd name="T44" fmla="*/ 56 w 179"/>
                <a:gd name="T45" fmla="*/ 131 h 202"/>
                <a:gd name="T46" fmla="*/ 66 w 179"/>
                <a:gd name="T47" fmla="*/ 119 h 202"/>
                <a:gd name="T48" fmla="*/ 78 w 179"/>
                <a:gd name="T49" fmla="*/ 107 h 202"/>
                <a:gd name="T50" fmla="*/ 88 w 179"/>
                <a:gd name="T51" fmla="*/ 95 h 202"/>
                <a:gd name="T52" fmla="*/ 99 w 179"/>
                <a:gd name="T53" fmla="*/ 82 h 202"/>
                <a:gd name="T54" fmla="*/ 111 w 179"/>
                <a:gd name="T55" fmla="*/ 71 h 202"/>
                <a:gd name="T56" fmla="*/ 121 w 179"/>
                <a:gd name="T57" fmla="*/ 58 h 202"/>
                <a:gd name="T58" fmla="*/ 132 w 179"/>
                <a:gd name="T59" fmla="*/ 47 h 202"/>
                <a:gd name="T60" fmla="*/ 144 w 179"/>
                <a:gd name="T61" fmla="*/ 35 h 202"/>
                <a:gd name="T62" fmla="*/ 155 w 179"/>
                <a:gd name="T63" fmla="*/ 23 h 202"/>
                <a:gd name="T64" fmla="*/ 167 w 179"/>
                <a:gd name="T65" fmla="*/ 11 h 202"/>
                <a:gd name="T66" fmla="*/ 179 w 179"/>
                <a:gd name="T67" fmla="*/ 0 h 202"/>
                <a:gd name="T68" fmla="*/ 179 w 179"/>
                <a:gd name="T69" fmla="*/ 10 h 2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9"/>
                <a:gd name="T106" fmla="*/ 0 h 202"/>
                <a:gd name="T107" fmla="*/ 179 w 179"/>
                <a:gd name="T108" fmla="*/ 202 h 2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9" h="202">
                  <a:moveTo>
                    <a:pt x="179" y="10"/>
                  </a:moveTo>
                  <a:lnTo>
                    <a:pt x="169" y="22"/>
                  </a:lnTo>
                  <a:lnTo>
                    <a:pt x="157" y="35"/>
                  </a:lnTo>
                  <a:lnTo>
                    <a:pt x="147" y="48"/>
                  </a:lnTo>
                  <a:lnTo>
                    <a:pt x="136" y="61"/>
                  </a:lnTo>
                  <a:lnTo>
                    <a:pt x="124" y="73"/>
                  </a:lnTo>
                  <a:lnTo>
                    <a:pt x="113" y="85"/>
                  </a:lnTo>
                  <a:lnTo>
                    <a:pt x="101" y="98"/>
                  </a:lnTo>
                  <a:lnTo>
                    <a:pt x="90" y="110"/>
                  </a:lnTo>
                  <a:lnTo>
                    <a:pt x="79" y="123"/>
                  </a:lnTo>
                  <a:lnTo>
                    <a:pt x="67" y="135"/>
                  </a:lnTo>
                  <a:lnTo>
                    <a:pt x="56" y="146"/>
                  </a:lnTo>
                  <a:lnTo>
                    <a:pt x="45" y="158"/>
                  </a:lnTo>
                  <a:lnTo>
                    <a:pt x="33" y="169"/>
                  </a:lnTo>
                  <a:lnTo>
                    <a:pt x="22" y="180"/>
                  </a:lnTo>
                  <a:lnTo>
                    <a:pt x="11" y="192"/>
                  </a:lnTo>
                  <a:lnTo>
                    <a:pt x="0" y="202"/>
                  </a:lnTo>
                  <a:lnTo>
                    <a:pt x="0" y="194"/>
                  </a:lnTo>
                  <a:lnTo>
                    <a:pt x="12" y="181"/>
                  </a:lnTo>
                  <a:lnTo>
                    <a:pt x="23" y="168"/>
                  </a:lnTo>
                  <a:lnTo>
                    <a:pt x="34" y="156"/>
                  </a:lnTo>
                  <a:lnTo>
                    <a:pt x="45" y="143"/>
                  </a:lnTo>
                  <a:lnTo>
                    <a:pt x="56" y="131"/>
                  </a:lnTo>
                  <a:lnTo>
                    <a:pt x="66" y="119"/>
                  </a:lnTo>
                  <a:lnTo>
                    <a:pt x="78" y="107"/>
                  </a:lnTo>
                  <a:lnTo>
                    <a:pt x="88" y="95"/>
                  </a:lnTo>
                  <a:lnTo>
                    <a:pt x="99" y="82"/>
                  </a:lnTo>
                  <a:lnTo>
                    <a:pt x="111" y="71"/>
                  </a:lnTo>
                  <a:lnTo>
                    <a:pt x="121" y="58"/>
                  </a:lnTo>
                  <a:lnTo>
                    <a:pt x="132" y="47"/>
                  </a:lnTo>
                  <a:lnTo>
                    <a:pt x="144" y="35"/>
                  </a:lnTo>
                  <a:lnTo>
                    <a:pt x="155" y="23"/>
                  </a:lnTo>
                  <a:lnTo>
                    <a:pt x="167" y="11"/>
                  </a:lnTo>
                  <a:lnTo>
                    <a:pt x="179" y="0"/>
                  </a:lnTo>
                  <a:lnTo>
                    <a:pt x="179" y="10"/>
                  </a:lnTo>
                  <a:close/>
                </a:path>
              </a:pathLst>
            </a:custGeom>
            <a:solidFill>
              <a:srgbClr val="000000"/>
            </a:solidFill>
            <a:ln w="9525">
              <a:noFill/>
              <a:round/>
              <a:headEnd/>
              <a:tailEnd/>
            </a:ln>
          </p:spPr>
          <p:txBody>
            <a:bodyPr/>
            <a:lstStyle/>
            <a:p>
              <a:endParaRPr lang="en-US" dirty="0"/>
            </a:p>
          </p:txBody>
        </p:sp>
        <p:sp>
          <p:nvSpPr>
            <p:cNvPr id="67" name="Freeform 69"/>
            <p:cNvSpPr>
              <a:spLocks/>
            </p:cNvSpPr>
            <p:nvPr/>
          </p:nvSpPr>
          <p:spPr bwMode="auto">
            <a:xfrm>
              <a:off x="2386" y="2265"/>
              <a:ext cx="24" cy="25"/>
            </a:xfrm>
            <a:custGeom>
              <a:avLst/>
              <a:gdLst>
                <a:gd name="T0" fmla="*/ 24 w 24"/>
                <a:gd name="T1" fmla="*/ 22 h 25"/>
                <a:gd name="T2" fmla="*/ 21 w 24"/>
                <a:gd name="T3" fmla="*/ 24 h 25"/>
                <a:gd name="T4" fmla="*/ 18 w 24"/>
                <a:gd name="T5" fmla="*/ 25 h 25"/>
                <a:gd name="T6" fmla="*/ 13 w 24"/>
                <a:gd name="T7" fmla="*/ 25 h 25"/>
                <a:gd name="T8" fmla="*/ 9 w 24"/>
                <a:gd name="T9" fmla="*/ 25 h 25"/>
                <a:gd name="T10" fmla="*/ 6 w 24"/>
                <a:gd name="T11" fmla="*/ 19 h 25"/>
                <a:gd name="T12" fmla="*/ 2 w 24"/>
                <a:gd name="T13" fmla="*/ 13 h 25"/>
                <a:gd name="T14" fmla="*/ 0 w 24"/>
                <a:gd name="T15" fmla="*/ 7 h 25"/>
                <a:gd name="T16" fmla="*/ 2 w 24"/>
                <a:gd name="T17" fmla="*/ 0 h 25"/>
                <a:gd name="T18" fmla="*/ 11 w 24"/>
                <a:gd name="T19" fmla="*/ 4 h 25"/>
                <a:gd name="T20" fmla="*/ 16 w 24"/>
                <a:gd name="T21" fmla="*/ 11 h 25"/>
                <a:gd name="T22" fmla="*/ 20 w 24"/>
                <a:gd name="T23" fmla="*/ 18 h 25"/>
                <a:gd name="T24" fmla="*/ 24 w 24"/>
                <a:gd name="T25" fmla="*/ 22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25"/>
                <a:gd name="T41" fmla="*/ 24 w 24"/>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25">
                  <a:moveTo>
                    <a:pt x="24" y="22"/>
                  </a:moveTo>
                  <a:lnTo>
                    <a:pt x="21" y="24"/>
                  </a:lnTo>
                  <a:lnTo>
                    <a:pt x="18" y="25"/>
                  </a:lnTo>
                  <a:lnTo>
                    <a:pt x="13" y="25"/>
                  </a:lnTo>
                  <a:lnTo>
                    <a:pt x="9" y="25"/>
                  </a:lnTo>
                  <a:lnTo>
                    <a:pt x="6" y="19"/>
                  </a:lnTo>
                  <a:lnTo>
                    <a:pt x="2" y="13"/>
                  </a:lnTo>
                  <a:lnTo>
                    <a:pt x="0" y="7"/>
                  </a:lnTo>
                  <a:lnTo>
                    <a:pt x="2" y="0"/>
                  </a:lnTo>
                  <a:lnTo>
                    <a:pt x="11" y="4"/>
                  </a:lnTo>
                  <a:lnTo>
                    <a:pt x="16" y="11"/>
                  </a:lnTo>
                  <a:lnTo>
                    <a:pt x="20" y="18"/>
                  </a:lnTo>
                  <a:lnTo>
                    <a:pt x="24" y="22"/>
                  </a:lnTo>
                  <a:close/>
                </a:path>
              </a:pathLst>
            </a:custGeom>
            <a:solidFill>
              <a:srgbClr val="BFDDFF"/>
            </a:solidFill>
            <a:ln w="9525">
              <a:noFill/>
              <a:round/>
              <a:headEnd/>
              <a:tailEnd/>
            </a:ln>
          </p:spPr>
          <p:txBody>
            <a:bodyPr/>
            <a:lstStyle/>
            <a:p>
              <a:endParaRPr lang="en-US" dirty="0"/>
            </a:p>
          </p:txBody>
        </p:sp>
        <p:sp>
          <p:nvSpPr>
            <p:cNvPr id="68" name="Freeform 70"/>
            <p:cNvSpPr>
              <a:spLocks/>
            </p:cNvSpPr>
            <p:nvPr/>
          </p:nvSpPr>
          <p:spPr bwMode="auto">
            <a:xfrm>
              <a:off x="2968" y="2268"/>
              <a:ext cx="162" cy="187"/>
            </a:xfrm>
            <a:custGeom>
              <a:avLst/>
              <a:gdLst>
                <a:gd name="T0" fmla="*/ 153 w 162"/>
                <a:gd name="T1" fmla="*/ 165 h 187"/>
                <a:gd name="T2" fmla="*/ 156 w 162"/>
                <a:gd name="T3" fmla="*/ 166 h 187"/>
                <a:gd name="T4" fmla="*/ 158 w 162"/>
                <a:gd name="T5" fmla="*/ 167 h 187"/>
                <a:gd name="T6" fmla="*/ 160 w 162"/>
                <a:gd name="T7" fmla="*/ 169 h 187"/>
                <a:gd name="T8" fmla="*/ 162 w 162"/>
                <a:gd name="T9" fmla="*/ 171 h 187"/>
                <a:gd name="T10" fmla="*/ 161 w 162"/>
                <a:gd name="T11" fmla="*/ 176 h 187"/>
                <a:gd name="T12" fmla="*/ 158 w 162"/>
                <a:gd name="T13" fmla="*/ 179 h 187"/>
                <a:gd name="T14" fmla="*/ 155 w 162"/>
                <a:gd name="T15" fmla="*/ 184 h 187"/>
                <a:gd name="T16" fmla="*/ 151 w 162"/>
                <a:gd name="T17" fmla="*/ 187 h 187"/>
                <a:gd name="T18" fmla="*/ 130 w 162"/>
                <a:gd name="T19" fmla="*/ 164 h 187"/>
                <a:gd name="T20" fmla="*/ 110 w 162"/>
                <a:gd name="T21" fmla="*/ 141 h 187"/>
                <a:gd name="T22" fmla="*/ 89 w 162"/>
                <a:gd name="T23" fmla="*/ 120 h 187"/>
                <a:gd name="T24" fmla="*/ 69 w 162"/>
                <a:gd name="T25" fmla="*/ 98 h 187"/>
                <a:gd name="T26" fmla="*/ 51 w 162"/>
                <a:gd name="T27" fmla="*/ 75 h 187"/>
                <a:gd name="T28" fmla="*/ 32 w 162"/>
                <a:gd name="T29" fmla="*/ 51 h 187"/>
                <a:gd name="T30" fmla="*/ 16 w 162"/>
                <a:gd name="T31" fmla="*/ 27 h 187"/>
                <a:gd name="T32" fmla="*/ 0 w 162"/>
                <a:gd name="T33" fmla="*/ 0 h 187"/>
                <a:gd name="T34" fmla="*/ 22 w 162"/>
                <a:gd name="T35" fmla="*/ 15 h 187"/>
                <a:gd name="T36" fmla="*/ 42 w 162"/>
                <a:gd name="T37" fmla="*/ 34 h 187"/>
                <a:gd name="T38" fmla="*/ 61 w 162"/>
                <a:gd name="T39" fmla="*/ 54 h 187"/>
                <a:gd name="T40" fmla="*/ 80 w 162"/>
                <a:gd name="T41" fmla="*/ 76 h 187"/>
                <a:gd name="T42" fmla="*/ 97 w 162"/>
                <a:gd name="T43" fmla="*/ 99 h 187"/>
                <a:gd name="T44" fmla="*/ 115 w 162"/>
                <a:gd name="T45" fmla="*/ 122 h 187"/>
                <a:gd name="T46" fmla="*/ 133 w 162"/>
                <a:gd name="T47" fmla="*/ 144 h 187"/>
                <a:gd name="T48" fmla="*/ 153 w 162"/>
                <a:gd name="T49" fmla="*/ 165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2"/>
                <a:gd name="T76" fmla="*/ 0 h 187"/>
                <a:gd name="T77" fmla="*/ 162 w 162"/>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2" h="187">
                  <a:moveTo>
                    <a:pt x="153" y="165"/>
                  </a:moveTo>
                  <a:lnTo>
                    <a:pt x="156" y="166"/>
                  </a:lnTo>
                  <a:lnTo>
                    <a:pt x="158" y="167"/>
                  </a:lnTo>
                  <a:lnTo>
                    <a:pt x="160" y="169"/>
                  </a:lnTo>
                  <a:lnTo>
                    <a:pt x="162" y="171"/>
                  </a:lnTo>
                  <a:lnTo>
                    <a:pt x="161" y="176"/>
                  </a:lnTo>
                  <a:lnTo>
                    <a:pt x="158" y="179"/>
                  </a:lnTo>
                  <a:lnTo>
                    <a:pt x="155" y="184"/>
                  </a:lnTo>
                  <a:lnTo>
                    <a:pt x="151" y="187"/>
                  </a:lnTo>
                  <a:lnTo>
                    <a:pt x="130" y="164"/>
                  </a:lnTo>
                  <a:lnTo>
                    <a:pt x="110" y="141"/>
                  </a:lnTo>
                  <a:lnTo>
                    <a:pt x="89" y="120"/>
                  </a:lnTo>
                  <a:lnTo>
                    <a:pt x="69" y="98"/>
                  </a:lnTo>
                  <a:lnTo>
                    <a:pt x="51" y="75"/>
                  </a:lnTo>
                  <a:lnTo>
                    <a:pt x="32" y="51"/>
                  </a:lnTo>
                  <a:lnTo>
                    <a:pt x="16" y="27"/>
                  </a:lnTo>
                  <a:lnTo>
                    <a:pt x="0" y="0"/>
                  </a:lnTo>
                  <a:lnTo>
                    <a:pt x="22" y="15"/>
                  </a:lnTo>
                  <a:lnTo>
                    <a:pt x="42" y="34"/>
                  </a:lnTo>
                  <a:lnTo>
                    <a:pt x="61" y="54"/>
                  </a:lnTo>
                  <a:lnTo>
                    <a:pt x="80" y="76"/>
                  </a:lnTo>
                  <a:lnTo>
                    <a:pt x="97" y="99"/>
                  </a:lnTo>
                  <a:lnTo>
                    <a:pt x="115" y="122"/>
                  </a:lnTo>
                  <a:lnTo>
                    <a:pt x="133" y="144"/>
                  </a:lnTo>
                  <a:lnTo>
                    <a:pt x="153" y="165"/>
                  </a:lnTo>
                  <a:close/>
                </a:path>
              </a:pathLst>
            </a:custGeom>
            <a:solidFill>
              <a:srgbClr val="BFDDFF"/>
            </a:solidFill>
            <a:ln w="9525">
              <a:noFill/>
              <a:round/>
              <a:headEnd/>
              <a:tailEnd/>
            </a:ln>
          </p:spPr>
          <p:txBody>
            <a:bodyPr/>
            <a:lstStyle/>
            <a:p>
              <a:endParaRPr lang="en-US" dirty="0"/>
            </a:p>
          </p:txBody>
        </p:sp>
        <p:sp>
          <p:nvSpPr>
            <p:cNvPr id="69" name="Freeform 71"/>
            <p:cNvSpPr>
              <a:spLocks/>
            </p:cNvSpPr>
            <p:nvPr/>
          </p:nvSpPr>
          <p:spPr bwMode="auto">
            <a:xfrm>
              <a:off x="2983" y="2303"/>
              <a:ext cx="553" cy="600"/>
            </a:xfrm>
            <a:custGeom>
              <a:avLst/>
              <a:gdLst>
                <a:gd name="T0" fmla="*/ 549 w 553"/>
                <a:gd name="T1" fmla="*/ 8 h 600"/>
                <a:gd name="T2" fmla="*/ 538 w 553"/>
                <a:gd name="T3" fmla="*/ 25 h 600"/>
                <a:gd name="T4" fmla="*/ 523 w 553"/>
                <a:gd name="T5" fmla="*/ 41 h 600"/>
                <a:gd name="T6" fmla="*/ 509 w 553"/>
                <a:gd name="T7" fmla="*/ 58 h 600"/>
                <a:gd name="T8" fmla="*/ 489 w 553"/>
                <a:gd name="T9" fmla="*/ 80 h 600"/>
                <a:gd name="T10" fmla="*/ 466 w 553"/>
                <a:gd name="T11" fmla="*/ 110 h 600"/>
                <a:gd name="T12" fmla="*/ 443 w 553"/>
                <a:gd name="T13" fmla="*/ 142 h 600"/>
                <a:gd name="T14" fmla="*/ 418 w 553"/>
                <a:gd name="T15" fmla="*/ 173 h 600"/>
                <a:gd name="T16" fmla="*/ 392 w 553"/>
                <a:gd name="T17" fmla="*/ 202 h 600"/>
                <a:gd name="T18" fmla="*/ 369 w 553"/>
                <a:gd name="T19" fmla="*/ 227 h 600"/>
                <a:gd name="T20" fmla="*/ 345 w 553"/>
                <a:gd name="T21" fmla="*/ 252 h 600"/>
                <a:gd name="T22" fmla="*/ 320 w 553"/>
                <a:gd name="T23" fmla="*/ 277 h 600"/>
                <a:gd name="T24" fmla="*/ 296 w 553"/>
                <a:gd name="T25" fmla="*/ 302 h 600"/>
                <a:gd name="T26" fmla="*/ 271 w 553"/>
                <a:gd name="T27" fmla="*/ 325 h 600"/>
                <a:gd name="T28" fmla="*/ 249 w 553"/>
                <a:gd name="T29" fmla="*/ 351 h 600"/>
                <a:gd name="T30" fmla="*/ 226 w 553"/>
                <a:gd name="T31" fmla="*/ 377 h 600"/>
                <a:gd name="T32" fmla="*/ 202 w 553"/>
                <a:gd name="T33" fmla="*/ 403 h 600"/>
                <a:gd name="T34" fmla="*/ 176 w 553"/>
                <a:gd name="T35" fmla="*/ 429 h 600"/>
                <a:gd name="T36" fmla="*/ 149 w 553"/>
                <a:gd name="T37" fmla="*/ 454 h 600"/>
                <a:gd name="T38" fmla="*/ 123 w 553"/>
                <a:gd name="T39" fmla="*/ 480 h 600"/>
                <a:gd name="T40" fmla="*/ 96 w 553"/>
                <a:gd name="T41" fmla="*/ 506 h 600"/>
                <a:gd name="T42" fmla="*/ 70 w 553"/>
                <a:gd name="T43" fmla="*/ 533 h 600"/>
                <a:gd name="T44" fmla="*/ 44 w 553"/>
                <a:gd name="T45" fmla="*/ 560 h 600"/>
                <a:gd name="T46" fmla="*/ 20 w 553"/>
                <a:gd name="T47" fmla="*/ 587 h 600"/>
                <a:gd name="T48" fmla="*/ 0 w 553"/>
                <a:gd name="T49" fmla="*/ 600 h 600"/>
                <a:gd name="T50" fmla="*/ 10 w 553"/>
                <a:gd name="T51" fmla="*/ 584 h 600"/>
                <a:gd name="T52" fmla="*/ 23 w 553"/>
                <a:gd name="T53" fmla="*/ 571 h 600"/>
                <a:gd name="T54" fmla="*/ 69 w 553"/>
                <a:gd name="T55" fmla="*/ 524 h 600"/>
                <a:gd name="T56" fmla="*/ 115 w 553"/>
                <a:gd name="T57" fmla="*/ 476 h 600"/>
                <a:gd name="T58" fmla="*/ 160 w 553"/>
                <a:gd name="T59" fmla="*/ 430 h 600"/>
                <a:gd name="T60" fmla="*/ 205 w 553"/>
                <a:gd name="T61" fmla="*/ 383 h 600"/>
                <a:gd name="T62" fmla="*/ 250 w 553"/>
                <a:gd name="T63" fmla="*/ 337 h 600"/>
                <a:gd name="T64" fmla="*/ 294 w 553"/>
                <a:gd name="T65" fmla="*/ 289 h 600"/>
                <a:gd name="T66" fmla="*/ 338 w 553"/>
                <a:gd name="T67" fmla="*/ 242 h 600"/>
                <a:gd name="T68" fmla="*/ 383 w 553"/>
                <a:gd name="T69" fmla="*/ 193 h 600"/>
                <a:gd name="T70" fmla="*/ 422 w 553"/>
                <a:gd name="T71" fmla="*/ 142 h 600"/>
                <a:gd name="T72" fmla="*/ 462 w 553"/>
                <a:gd name="T73" fmla="*/ 95 h 600"/>
                <a:gd name="T74" fmla="*/ 503 w 553"/>
                <a:gd name="T75" fmla="*/ 48 h 600"/>
                <a:gd name="T76" fmla="*/ 547 w 553"/>
                <a:gd name="T77" fmla="*/ 0 h 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53"/>
                <a:gd name="T118" fmla="*/ 0 h 600"/>
                <a:gd name="T119" fmla="*/ 553 w 553"/>
                <a:gd name="T120" fmla="*/ 600 h 6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53" h="600">
                  <a:moveTo>
                    <a:pt x="553" y="0"/>
                  </a:moveTo>
                  <a:lnTo>
                    <a:pt x="549" y="8"/>
                  </a:lnTo>
                  <a:lnTo>
                    <a:pt x="544" y="16"/>
                  </a:lnTo>
                  <a:lnTo>
                    <a:pt x="538" y="25"/>
                  </a:lnTo>
                  <a:lnTo>
                    <a:pt x="531" y="33"/>
                  </a:lnTo>
                  <a:lnTo>
                    <a:pt x="523" y="41"/>
                  </a:lnTo>
                  <a:lnTo>
                    <a:pt x="516" y="49"/>
                  </a:lnTo>
                  <a:lnTo>
                    <a:pt x="509" y="58"/>
                  </a:lnTo>
                  <a:lnTo>
                    <a:pt x="503" y="66"/>
                  </a:lnTo>
                  <a:lnTo>
                    <a:pt x="489" y="80"/>
                  </a:lnTo>
                  <a:lnTo>
                    <a:pt x="477" y="96"/>
                  </a:lnTo>
                  <a:lnTo>
                    <a:pt x="466" y="110"/>
                  </a:lnTo>
                  <a:lnTo>
                    <a:pt x="454" y="126"/>
                  </a:lnTo>
                  <a:lnTo>
                    <a:pt x="443" y="142"/>
                  </a:lnTo>
                  <a:lnTo>
                    <a:pt x="430" y="158"/>
                  </a:lnTo>
                  <a:lnTo>
                    <a:pt x="418" y="173"/>
                  </a:lnTo>
                  <a:lnTo>
                    <a:pt x="404" y="189"/>
                  </a:lnTo>
                  <a:lnTo>
                    <a:pt x="392" y="202"/>
                  </a:lnTo>
                  <a:lnTo>
                    <a:pt x="381" y="215"/>
                  </a:lnTo>
                  <a:lnTo>
                    <a:pt x="369" y="227"/>
                  </a:lnTo>
                  <a:lnTo>
                    <a:pt x="357" y="240"/>
                  </a:lnTo>
                  <a:lnTo>
                    <a:pt x="345" y="252"/>
                  </a:lnTo>
                  <a:lnTo>
                    <a:pt x="332" y="264"/>
                  </a:lnTo>
                  <a:lnTo>
                    <a:pt x="320" y="277"/>
                  </a:lnTo>
                  <a:lnTo>
                    <a:pt x="309" y="289"/>
                  </a:lnTo>
                  <a:lnTo>
                    <a:pt x="296" y="302"/>
                  </a:lnTo>
                  <a:lnTo>
                    <a:pt x="284" y="313"/>
                  </a:lnTo>
                  <a:lnTo>
                    <a:pt x="271" y="325"/>
                  </a:lnTo>
                  <a:lnTo>
                    <a:pt x="260" y="339"/>
                  </a:lnTo>
                  <a:lnTo>
                    <a:pt x="249" y="351"/>
                  </a:lnTo>
                  <a:lnTo>
                    <a:pt x="237" y="363"/>
                  </a:lnTo>
                  <a:lnTo>
                    <a:pt x="226" y="377"/>
                  </a:lnTo>
                  <a:lnTo>
                    <a:pt x="216" y="390"/>
                  </a:lnTo>
                  <a:lnTo>
                    <a:pt x="202" y="403"/>
                  </a:lnTo>
                  <a:lnTo>
                    <a:pt x="190" y="415"/>
                  </a:lnTo>
                  <a:lnTo>
                    <a:pt x="176" y="429"/>
                  </a:lnTo>
                  <a:lnTo>
                    <a:pt x="163" y="441"/>
                  </a:lnTo>
                  <a:lnTo>
                    <a:pt x="149" y="454"/>
                  </a:lnTo>
                  <a:lnTo>
                    <a:pt x="136" y="467"/>
                  </a:lnTo>
                  <a:lnTo>
                    <a:pt x="123" y="480"/>
                  </a:lnTo>
                  <a:lnTo>
                    <a:pt x="109" y="494"/>
                  </a:lnTo>
                  <a:lnTo>
                    <a:pt x="96" y="506"/>
                  </a:lnTo>
                  <a:lnTo>
                    <a:pt x="83" y="520"/>
                  </a:lnTo>
                  <a:lnTo>
                    <a:pt x="70" y="533"/>
                  </a:lnTo>
                  <a:lnTo>
                    <a:pt x="57" y="546"/>
                  </a:lnTo>
                  <a:lnTo>
                    <a:pt x="44" y="560"/>
                  </a:lnTo>
                  <a:lnTo>
                    <a:pt x="32" y="573"/>
                  </a:lnTo>
                  <a:lnTo>
                    <a:pt x="20" y="587"/>
                  </a:lnTo>
                  <a:lnTo>
                    <a:pt x="8" y="600"/>
                  </a:lnTo>
                  <a:lnTo>
                    <a:pt x="0" y="600"/>
                  </a:lnTo>
                  <a:lnTo>
                    <a:pt x="3" y="591"/>
                  </a:lnTo>
                  <a:lnTo>
                    <a:pt x="10" y="584"/>
                  </a:lnTo>
                  <a:lnTo>
                    <a:pt x="18" y="577"/>
                  </a:lnTo>
                  <a:lnTo>
                    <a:pt x="23" y="571"/>
                  </a:lnTo>
                  <a:lnTo>
                    <a:pt x="46" y="547"/>
                  </a:lnTo>
                  <a:lnTo>
                    <a:pt x="69" y="524"/>
                  </a:lnTo>
                  <a:lnTo>
                    <a:pt x="93" y="500"/>
                  </a:lnTo>
                  <a:lnTo>
                    <a:pt x="115" y="476"/>
                  </a:lnTo>
                  <a:lnTo>
                    <a:pt x="137" y="453"/>
                  </a:lnTo>
                  <a:lnTo>
                    <a:pt x="160" y="430"/>
                  </a:lnTo>
                  <a:lnTo>
                    <a:pt x="182" y="407"/>
                  </a:lnTo>
                  <a:lnTo>
                    <a:pt x="205" y="383"/>
                  </a:lnTo>
                  <a:lnTo>
                    <a:pt x="228" y="360"/>
                  </a:lnTo>
                  <a:lnTo>
                    <a:pt x="250" y="337"/>
                  </a:lnTo>
                  <a:lnTo>
                    <a:pt x="272" y="313"/>
                  </a:lnTo>
                  <a:lnTo>
                    <a:pt x="294" y="289"/>
                  </a:lnTo>
                  <a:lnTo>
                    <a:pt x="317" y="265"/>
                  </a:lnTo>
                  <a:lnTo>
                    <a:pt x="338" y="242"/>
                  </a:lnTo>
                  <a:lnTo>
                    <a:pt x="361" y="218"/>
                  </a:lnTo>
                  <a:lnTo>
                    <a:pt x="383" y="193"/>
                  </a:lnTo>
                  <a:lnTo>
                    <a:pt x="403" y="167"/>
                  </a:lnTo>
                  <a:lnTo>
                    <a:pt x="422" y="142"/>
                  </a:lnTo>
                  <a:lnTo>
                    <a:pt x="442" y="119"/>
                  </a:lnTo>
                  <a:lnTo>
                    <a:pt x="462" y="95"/>
                  </a:lnTo>
                  <a:lnTo>
                    <a:pt x="482" y="72"/>
                  </a:lnTo>
                  <a:lnTo>
                    <a:pt x="503" y="48"/>
                  </a:lnTo>
                  <a:lnTo>
                    <a:pt x="524" y="25"/>
                  </a:lnTo>
                  <a:lnTo>
                    <a:pt x="547" y="0"/>
                  </a:lnTo>
                  <a:lnTo>
                    <a:pt x="553" y="0"/>
                  </a:lnTo>
                  <a:close/>
                </a:path>
              </a:pathLst>
            </a:custGeom>
            <a:solidFill>
              <a:srgbClr val="000000"/>
            </a:solidFill>
            <a:ln w="9525">
              <a:noFill/>
              <a:round/>
              <a:headEnd/>
              <a:tailEnd/>
            </a:ln>
          </p:spPr>
          <p:txBody>
            <a:bodyPr/>
            <a:lstStyle/>
            <a:p>
              <a:endParaRPr lang="en-US" dirty="0"/>
            </a:p>
          </p:txBody>
        </p:sp>
        <p:sp>
          <p:nvSpPr>
            <p:cNvPr id="70" name="Freeform 72"/>
            <p:cNvSpPr>
              <a:spLocks/>
            </p:cNvSpPr>
            <p:nvPr/>
          </p:nvSpPr>
          <p:spPr bwMode="auto">
            <a:xfrm>
              <a:off x="2942" y="2305"/>
              <a:ext cx="155" cy="169"/>
            </a:xfrm>
            <a:custGeom>
              <a:avLst/>
              <a:gdLst>
                <a:gd name="T0" fmla="*/ 155 w 155"/>
                <a:gd name="T1" fmla="*/ 161 h 169"/>
                <a:gd name="T2" fmla="*/ 151 w 155"/>
                <a:gd name="T3" fmla="*/ 165 h 169"/>
                <a:gd name="T4" fmla="*/ 147 w 155"/>
                <a:gd name="T5" fmla="*/ 168 h 169"/>
                <a:gd name="T6" fmla="*/ 143 w 155"/>
                <a:gd name="T7" fmla="*/ 169 h 169"/>
                <a:gd name="T8" fmla="*/ 139 w 155"/>
                <a:gd name="T9" fmla="*/ 168 h 169"/>
                <a:gd name="T10" fmla="*/ 134 w 155"/>
                <a:gd name="T11" fmla="*/ 167 h 169"/>
                <a:gd name="T12" fmla="*/ 129 w 155"/>
                <a:gd name="T13" fmla="*/ 165 h 169"/>
                <a:gd name="T14" fmla="*/ 126 w 155"/>
                <a:gd name="T15" fmla="*/ 162 h 169"/>
                <a:gd name="T16" fmla="*/ 122 w 155"/>
                <a:gd name="T17" fmla="*/ 158 h 169"/>
                <a:gd name="T18" fmla="*/ 108 w 155"/>
                <a:gd name="T19" fmla="*/ 139 h 169"/>
                <a:gd name="T20" fmla="*/ 93 w 155"/>
                <a:gd name="T21" fmla="*/ 120 h 169"/>
                <a:gd name="T22" fmla="*/ 78 w 155"/>
                <a:gd name="T23" fmla="*/ 100 h 169"/>
                <a:gd name="T24" fmla="*/ 62 w 155"/>
                <a:gd name="T25" fmla="*/ 79 h 169"/>
                <a:gd name="T26" fmla="*/ 47 w 155"/>
                <a:gd name="T27" fmla="*/ 60 h 169"/>
                <a:gd name="T28" fmla="*/ 31 w 155"/>
                <a:gd name="T29" fmla="*/ 39 h 169"/>
                <a:gd name="T30" fmla="*/ 16 w 155"/>
                <a:gd name="T31" fmla="*/ 20 h 169"/>
                <a:gd name="T32" fmla="*/ 0 w 155"/>
                <a:gd name="T33" fmla="*/ 0 h 169"/>
                <a:gd name="T34" fmla="*/ 31 w 155"/>
                <a:gd name="T35" fmla="*/ 18 h 169"/>
                <a:gd name="T36" fmla="*/ 155 w 155"/>
                <a:gd name="T37" fmla="*/ 161 h 1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5"/>
                <a:gd name="T58" fmla="*/ 0 h 169"/>
                <a:gd name="T59" fmla="*/ 155 w 155"/>
                <a:gd name="T60" fmla="*/ 169 h 1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5" h="169">
                  <a:moveTo>
                    <a:pt x="155" y="161"/>
                  </a:moveTo>
                  <a:lnTo>
                    <a:pt x="151" y="165"/>
                  </a:lnTo>
                  <a:lnTo>
                    <a:pt x="147" y="168"/>
                  </a:lnTo>
                  <a:lnTo>
                    <a:pt x="143" y="169"/>
                  </a:lnTo>
                  <a:lnTo>
                    <a:pt x="139" y="168"/>
                  </a:lnTo>
                  <a:lnTo>
                    <a:pt x="134" y="167"/>
                  </a:lnTo>
                  <a:lnTo>
                    <a:pt x="129" y="165"/>
                  </a:lnTo>
                  <a:lnTo>
                    <a:pt x="126" y="162"/>
                  </a:lnTo>
                  <a:lnTo>
                    <a:pt x="122" y="158"/>
                  </a:lnTo>
                  <a:lnTo>
                    <a:pt x="108" y="139"/>
                  </a:lnTo>
                  <a:lnTo>
                    <a:pt x="93" y="120"/>
                  </a:lnTo>
                  <a:lnTo>
                    <a:pt x="78" y="100"/>
                  </a:lnTo>
                  <a:lnTo>
                    <a:pt x="62" y="79"/>
                  </a:lnTo>
                  <a:lnTo>
                    <a:pt x="47" y="60"/>
                  </a:lnTo>
                  <a:lnTo>
                    <a:pt x="31" y="39"/>
                  </a:lnTo>
                  <a:lnTo>
                    <a:pt x="16" y="20"/>
                  </a:lnTo>
                  <a:lnTo>
                    <a:pt x="0" y="0"/>
                  </a:lnTo>
                  <a:lnTo>
                    <a:pt x="31" y="18"/>
                  </a:lnTo>
                  <a:lnTo>
                    <a:pt x="155" y="161"/>
                  </a:lnTo>
                  <a:close/>
                </a:path>
              </a:pathLst>
            </a:custGeom>
            <a:solidFill>
              <a:srgbClr val="BFDDFF"/>
            </a:solidFill>
            <a:ln w="9525">
              <a:noFill/>
              <a:round/>
              <a:headEnd/>
              <a:tailEnd/>
            </a:ln>
          </p:spPr>
          <p:txBody>
            <a:bodyPr/>
            <a:lstStyle/>
            <a:p>
              <a:endParaRPr lang="en-US" dirty="0"/>
            </a:p>
          </p:txBody>
        </p:sp>
        <p:sp>
          <p:nvSpPr>
            <p:cNvPr id="71" name="Freeform 73"/>
            <p:cNvSpPr>
              <a:spLocks/>
            </p:cNvSpPr>
            <p:nvPr/>
          </p:nvSpPr>
          <p:spPr bwMode="auto">
            <a:xfrm>
              <a:off x="2123" y="2336"/>
              <a:ext cx="197" cy="204"/>
            </a:xfrm>
            <a:custGeom>
              <a:avLst/>
              <a:gdLst>
                <a:gd name="T0" fmla="*/ 197 w 197"/>
                <a:gd name="T1" fmla="*/ 2 h 204"/>
                <a:gd name="T2" fmla="*/ 187 w 197"/>
                <a:gd name="T3" fmla="*/ 15 h 204"/>
                <a:gd name="T4" fmla="*/ 176 w 197"/>
                <a:gd name="T5" fmla="*/ 29 h 204"/>
                <a:gd name="T6" fmla="*/ 163 w 197"/>
                <a:gd name="T7" fmla="*/ 41 h 204"/>
                <a:gd name="T8" fmla="*/ 152 w 197"/>
                <a:gd name="T9" fmla="*/ 55 h 204"/>
                <a:gd name="T10" fmla="*/ 139 w 197"/>
                <a:gd name="T11" fmla="*/ 68 h 204"/>
                <a:gd name="T12" fmla="*/ 127 w 197"/>
                <a:gd name="T13" fmla="*/ 80 h 204"/>
                <a:gd name="T14" fmla="*/ 114 w 197"/>
                <a:gd name="T15" fmla="*/ 94 h 204"/>
                <a:gd name="T16" fmla="*/ 101 w 197"/>
                <a:gd name="T17" fmla="*/ 106 h 204"/>
                <a:gd name="T18" fmla="*/ 88 w 197"/>
                <a:gd name="T19" fmla="*/ 120 h 204"/>
                <a:gd name="T20" fmla="*/ 75 w 197"/>
                <a:gd name="T21" fmla="*/ 132 h 204"/>
                <a:gd name="T22" fmla="*/ 62 w 197"/>
                <a:gd name="T23" fmla="*/ 145 h 204"/>
                <a:gd name="T24" fmla="*/ 49 w 197"/>
                <a:gd name="T25" fmla="*/ 157 h 204"/>
                <a:gd name="T26" fmla="*/ 36 w 197"/>
                <a:gd name="T27" fmla="*/ 169 h 204"/>
                <a:gd name="T28" fmla="*/ 24 w 197"/>
                <a:gd name="T29" fmla="*/ 181 h 204"/>
                <a:gd name="T30" fmla="*/ 11 w 197"/>
                <a:gd name="T31" fmla="*/ 193 h 204"/>
                <a:gd name="T32" fmla="*/ 0 w 197"/>
                <a:gd name="T33" fmla="*/ 204 h 204"/>
                <a:gd name="T34" fmla="*/ 9 w 197"/>
                <a:gd name="T35" fmla="*/ 192 h 204"/>
                <a:gd name="T36" fmla="*/ 20 w 197"/>
                <a:gd name="T37" fmla="*/ 181 h 204"/>
                <a:gd name="T38" fmla="*/ 30 w 197"/>
                <a:gd name="T39" fmla="*/ 168 h 204"/>
                <a:gd name="T40" fmla="*/ 40 w 197"/>
                <a:gd name="T41" fmla="*/ 157 h 204"/>
                <a:gd name="T42" fmla="*/ 52 w 197"/>
                <a:gd name="T43" fmla="*/ 145 h 204"/>
                <a:gd name="T44" fmla="*/ 63 w 197"/>
                <a:gd name="T45" fmla="*/ 133 h 204"/>
                <a:gd name="T46" fmla="*/ 74 w 197"/>
                <a:gd name="T47" fmla="*/ 122 h 204"/>
                <a:gd name="T48" fmla="*/ 86 w 197"/>
                <a:gd name="T49" fmla="*/ 109 h 204"/>
                <a:gd name="T50" fmla="*/ 97 w 197"/>
                <a:gd name="T51" fmla="*/ 98 h 204"/>
                <a:gd name="T52" fmla="*/ 108 w 197"/>
                <a:gd name="T53" fmla="*/ 86 h 204"/>
                <a:gd name="T54" fmla="*/ 120 w 197"/>
                <a:gd name="T55" fmla="*/ 74 h 204"/>
                <a:gd name="T56" fmla="*/ 131 w 197"/>
                <a:gd name="T57" fmla="*/ 63 h 204"/>
                <a:gd name="T58" fmla="*/ 141 w 197"/>
                <a:gd name="T59" fmla="*/ 51 h 204"/>
                <a:gd name="T60" fmla="*/ 153 w 197"/>
                <a:gd name="T61" fmla="*/ 39 h 204"/>
                <a:gd name="T62" fmla="*/ 163 w 197"/>
                <a:gd name="T63" fmla="*/ 27 h 204"/>
                <a:gd name="T64" fmla="*/ 172 w 197"/>
                <a:gd name="T65" fmla="*/ 15 h 204"/>
                <a:gd name="T66" fmla="*/ 180 w 197"/>
                <a:gd name="T67" fmla="*/ 14 h 204"/>
                <a:gd name="T68" fmla="*/ 185 w 197"/>
                <a:gd name="T69" fmla="*/ 10 h 204"/>
                <a:gd name="T70" fmla="*/ 189 w 197"/>
                <a:gd name="T71" fmla="*/ 5 h 204"/>
                <a:gd name="T72" fmla="*/ 194 w 197"/>
                <a:gd name="T73" fmla="*/ 0 h 204"/>
                <a:gd name="T74" fmla="*/ 197 w 197"/>
                <a:gd name="T75" fmla="*/ 2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7"/>
                <a:gd name="T115" fmla="*/ 0 h 204"/>
                <a:gd name="T116" fmla="*/ 197 w 197"/>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7" h="204">
                  <a:moveTo>
                    <a:pt x="197" y="2"/>
                  </a:moveTo>
                  <a:lnTo>
                    <a:pt x="187" y="15"/>
                  </a:lnTo>
                  <a:lnTo>
                    <a:pt x="176" y="29"/>
                  </a:lnTo>
                  <a:lnTo>
                    <a:pt x="163" y="41"/>
                  </a:lnTo>
                  <a:lnTo>
                    <a:pt x="152" y="55"/>
                  </a:lnTo>
                  <a:lnTo>
                    <a:pt x="139" y="68"/>
                  </a:lnTo>
                  <a:lnTo>
                    <a:pt x="127" y="80"/>
                  </a:lnTo>
                  <a:lnTo>
                    <a:pt x="114" y="94"/>
                  </a:lnTo>
                  <a:lnTo>
                    <a:pt x="101" y="106"/>
                  </a:lnTo>
                  <a:lnTo>
                    <a:pt x="88" y="120"/>
                  </a:lnTo>
                  <a:lnTo>
                    <a:pt x="75" y="132"/>
                  </a:lnTo>
                  <a:lnTo>
                    <a:pt x="62" y="145"/>
                  </a:lnTo>
                  <a:lnTo>
                    <a:pt x="49" y="157"/>
                  </a:lnTo>
                  <a:lnTo>
                    <a:pt x="36" y="169"/>
                  </a:lnTo>
                  <a:lnTo>
                    <a:pt x="24" y="181"/>
                  </a:lnTo>
                  <a:lnTo>
                    <a:pt x="11" y="193"/>
                  </a:lnTo>
                  <a:lnTo>
                    <a:pt x="0" y="204"/>
                  </a:lnTo>
                  <a:lnTo>
                    <a:pt x="9" y="192"/>
                  </a:lnTo>
                  <a:lnTo>
                    <a:pt x="20" y="181"/>
                  </a:lnTo>
                  <a:lnTo>
                    <a:pt x="30" y="168"/>
                  </a:lnTo>
                  <a:lnTo>
                    <a:pt x="40" y="157"/>
                  </a:lnTo>
                  <a:lnTo>
                    <a:pt x="52" y="145"/>
                  </a:lnTo>
                  <a:lnTo>
                    <a:pt x="63" y="133"/>
                  </a:lnTo>
                  <a:lnTo>
                    <a:pt x="74" y="122"/>
                  </a:lnTo>
                  <a:lnTo>
                    <a:pt x="86" y="109"/>
                  </a:lnTo>
                  <a:lnTo>
                    <a:pt x="97" y="98"/>
                  </a:lnTo>
                  <a:lnTo>
                    <a:pt x="108" y="86"/>
                  </a:lnTo>
                  <a:lnTo>
                    <a:pt x="120" y="74"/>
                  </a:lnTo>
                  <a:lnTo>
                    <a:pt x="131" y="63"/>
                  </a:lnTo>
                  <a:lnTo>
                    <a:pt x="141" y="51"/>
                  </a:lnTo>
                  <a:lnTo>
                    <a:pt x="153" y="39"/>
                  </a:lnTo>
                  <a:lnTo>
                    <a:pt x="163" y="27"/>
                  </a:lnTo>
                  <a:lnTo>
                    <a:pt x="172" y="15"/>
                  </a:lnTo>
                  <a:lnTo>
                    <a:pt x="180" y="14"/>
                  </a:lnTo>
                  <a:lnTo>
                    <a:pt x="185" y="10"/>
                  </a:lnTo>
                  <a:lnTo>
                    <a:pt x="189" y="5"/>
                  </a:lnTo>
                  <a:lnTo>
                    <a:pt x="194" y="0"/>
                  </a:lnTo>
                  <a:lnTo>
                    <a:pt x="197" y="2"/>
                  </a:lnTo>
                  <a:close/>
                </a:path>
              </a:pathLst>
            </a:custGeom>
            <a:solidFill>
              <a:srgbClr val="000000"/>
            </a:solidFill>
            <a:ln w="9525">
              <a:noFill/>
              <a:round/>
              <a:headEnd/>
              <a:tailEnd/>
            </a:ln>
          </p:spPr>
          <p:txBody>
            <a:bodyPr/>
            <a:lstStyle/>
            <a:p>
              <a:endParaRPr lang="en-US" dirty="0"/>
            </a:p>
          </p:txBody>
        </p:sp>
        <p:sp>
          <p:nvSpPr>
            <p:cNvPr id="72" name="Freeform 74"/>
            <p:cNvSpPr>
              <a:spLocks/>
            </p:cNvSpPr>
            <p:nvPr/>
          </p:nvSpPr>
          <p:spPr bwMode="auto">
            <a:xfrm>
              <a:off x="2921" y="2341"/>
              <a:ext cx="136" cy="158"/>
            </a:xfrm>
            <a:custGeom>
              <a:avLst/>
              <a:gdLst>
                <a:gd name="T0" fmla="*/ 136 w 136"/>
                <a:gd name="T1" fmla="*/ 147 h 158"/>
                <a:gd name="T2" fmla="*/ 122 w 136"/>
                <a:gd name="T3" fmla="*/ 158 h 158"/>
                <a:gd name="T4" fmla="*/ 107 w 136"/>
                <a:gd name="T5" fmla="*/ 136 h 158"/>
                <a:gd name="T6" fmla="*/ 91 w 136"/>
                <a:gd name="T7" fmla="*/ 118 h 158"/>
                <a:gd name="T8" fmla="*/ 73 w 136"/>
                <a:gd name="T9" fmla="*/ 99 h 158"/>
                <a:gd name="T10" fmla="*/ 55 w 136"/>
                <a:gd name="T11" fmla="*/ 82 h 158"/>
                <a:gd name="T12" fmla="*/ 38 w 136"/>
                <a:gd name="T13" fmla="*/ 63 h 158"/>
                <a:gd name="T14" fmla="*/ 22 w 136"/>
                <a:gd name="T15" fmla="*/ 44 h 158"/>
                <a:gd name="T16" fmla="*/ 9 w 136"/>
                <a:gd name="T17" fmla="*/ 24 h 158"/>
                <a:gd name="T18" fmla="*/ 0 w 136"/>
                <a:gd name="T19" fmla="*/ 0 h 158"/>
                <a:gd name="T20" fmla="*/ 20 w 136"/>
                <a:gd name="T21" fmla="*/ 16 h 158"/>
                <a:gd name="T22" fmla="*/ 39 w 136"/>
                <a:gd name="T23" fmla="*/ 32 h 158"/>
                <a:gd name="T24" fmla="*/ 56 w 136"/>
                <a:gd name="T25" fmla="*/ 51 h 158"/>
                <a:gd name="T26" fmla="*/ 72 w 136"/>
                <a:gd name="T27" fmla="*/ 70 h 158"/>
                <a:gd name="T28" fmla="*/ 87 w 136"/>
                <a:gd name="T29" fmla="*/ 90 h 158"/>
                <a:gd name="T30" fmla="*/ 103 w 136"/>
                <a:gd name="T31" fmla="*/ 110 h 158"/>
                <a:gd name="T32" fmla="*/ 118 w 136"/>
                <a:gd name="T33" fmla="*/ 128 h 158"/>
                <a:gd name="T34" fmla="*/ 136 w 136"/>
                <a:gd name="T35" fmla="*/ 147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6"/>
                <a:gd name="T55" fmla="*/ 0 h 158"/>
                <a:gd name="T56" fmla="*/ 136 w 136"/>
                <a:gd name="T57" fmla="*/ 158 h 1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6" h="158">
                  <a:moveTo>
                    <a:pt x="136" y="147"/>
                  </a:moveTo>
                  <a:lnTo>
                    <a:pt x="122" y="158"/>
                  </a:lnTo>
                  <a:lnTo>
                    <a:pt x="107" y="136"/>
                  </a:lnTo>
                  <a:lnTo>
                    <a:pt x="91" y="118"/>
                  </a:lnTo>
                  <a:lnTo>
                    <a:pt x="73" y="99"/>
                  </a:lnTo>
                  <a:lnTo>
                    <a:pt x="55" y="82"/>
                  </a:lnTo>
                  <a:lnTo>
                    <a:pt x="38" y="63"/>
                  </a:lnTo>
                  <a:lnTo>
                    <a:pt x="22" y="44"/>
                  </a:lnTo>
                  <a:lnTo>
                    <a:pt x="9" y="24"/>
                  </a:lnTo>
                  <a:lnTo>
                    <a:pt x="0" y="0"/>
                  </a:lnTo>
                  <a:lnTo>
                    <a:pt x="20" y="16"/>
                  </a:lnTo>
                  <a:lnTo>
                    <a:pt x="39" y="32"/>
                  </a:lnTo>
                  <a:lnTo>
                    <a:pt x="56" y="51"/>
                  </a:lnTo>
                  <a:lnTo>
                    <a:pt x="72" y="70"/>
                  </a:lnTo>
                  <a:lnTo>
                    <a:pt x="87" y="90"/>
                  </a:lnTo>
                  <a:lnTo>
                    <a:pt x="103" y="110"/>
                  </a:lnTo>
                  <a:lnTo>
                    <a:pt x="118" y="128"/>
                  </a:lnTo>
                  <a:lnTo>
                    <a:pt x="136" y="147"/>
                  </a:lnTo>
                  <a:close/>
                </a:path>
              </a:pathLst>
            </a:custGeom>
            <a:solidFill>
              <a:srgbClr val="BFDDFF"/>
            </a:solidFill>
            <a:ln w="9525">
              <a:noFill/>
              <a:round/>
              <a:headEnd/>
              <a:tailEnd/>
            </a:ln>
          </p:spPr>
          <p:txBody>
            <a:bodyPr/>
            <a:lstStyle/>
            <a:p>
              <a:endParaRPr lang="en-US" dirty="0"/>
            </a:p>
          </p:txBody>
        </p:sp>
        <p:sp>
          <p:nvSpPr>
            <p:cNvPr id="73" name="Freeform 75"/>
            <p:cNvSpPr>
              <a:spLocks/>
            </p:cNvSpPr>
            <p:nvPr/>
          </p:nvSpPr>
          <p:spPr bwMode="auto">
            <a:xfrm>
              <a:off x="2132" y="2349"/>
              <a:ext cx="239" cy="253"/>
            </a:xfrm>
            <a:custGeom>
              <a:avLst/>
              <a:gdLst>
                <a:gd name="T0" fmla="*/ 239 w 239"/>
                <a:gd name="T1" fmla="*/ 2 h 253"/>
                <a:gd name="T2" fmla="*/ 239 w 239"/>
                <a:gd name="T3" fmla="*/ 9 h 253"/>
                <a:gd name="T4" fmla="*/ 224 w 239"/>
                <a:gd name="T5" fmla="*/ 25 h 253"/>
                <a:gd name="T6" fmla="*/ 210 w 239"/>
                <a:gd name="T7" fmla="*/ 41 h 253"/>
                <a:gd name="T8" fmla="*/ 195 w 239"/>
                <a:gd name="T9" fmla="*/ 56 h 253"/>
                <a:gd name="T10" fmla="*/ 181 w 239"/>
                <a:gd name="T11" fmla="*/ 72 h 253"/>
                <a:gd name="T12" fmla="*/ 167 w 239"/>
                <a:gd name="T13" fmla="*/ 87 h 253"/>
                <a:gd name="T14" fmla="*/ 151 w 239"/>
                <a:gd name="T15" fmla="*/ 103 h 253"/>
                <a:gd name="T16" fmla="*/ 137 w 239"/>
                <a:gd name="T17" fmla="*/ 118 h 253"/>
                <a:gd name="T18" fmla="*/ 121 w 239"/>
                <a:gd name="T19" fmla="*/ 133 h 253"/>
                <a:gd name="T20" fmla="*/ 107 w 239"/>
                <a:gd name="T21" fmla="*/ 147 h 253"/>
                <a:gd name="T22" fmla="*/ 91 w 239"/>
                <a:gd name="T23" fmla="*/ 163 h 253"/>
                <a:gd name="T24" fmla="*/ 77 w 239"/>
                <a:gd name="T25" fmla="*/ 177 h 253"/>
                <a:gd name="T26" fmla="*/ 61 w 239"/>
                <a:gd name="T27" fmla="*/ 192 h 253"/>
                <a:gd name="T28" fmla="*/ 46 w 239"/>
                <a:gd name="T29" fmla="*/ 207 h 253"/>
                <a:gd name="T30" fmla="*/ 31 w 239"/>
                <a:gd name="T31" fmla="*/ 222 h 253"/>
                <a:gd name="T32" fmla="*/ 16 w 239"/>
                <a:gd name="T33" fmla="*/ 238 h 253"/>
                <a:gd name="T34" fmla="*/ 0 w 239"/>
                <a:gd name="T35" fmla="*/ 253 h 253"/>
                <a:gd name="T36" fmla="*/ 0 w 239"/>
                <a:gd name="T37" fmla="*/ 246 h 253"/>
                <a:gd name="T38" fmla="*/ 15 w 239"/>
                <a:gd name="T39" fmla="*/ 231 h 253"/>
                <a:gd name="T40" fmla="*/ 30 w 239"/>
                <a:gd name="T41" fmla="*/ 216 h 253"/>
                <a:gd name="T42" fmla="*/ 45 w 239"/>
                <a:gd name="T43" fmla="*/ 201 h 253"/>
                <a:gd name="T44" fmla="*/ 59 w 239"/>
                <a:gd name="T45" fmla="*/ 185 h 253"/>
                <a:gd name="T46" fmla="*/ 74 w 239"/>
                <a:gd name="T47" fmla="*/ 170 h 253"/>
                <a:gd name="T48" fmla="*/ 87 w 239"/>
                <a:gd name="T49" fmla="*/ 154 h 253"/>
                <a:gd name="T50" fmla="*/ 101 w 239"/>
                <a:gd name="T51" fmla="*/ 139 h 253"/>
                <a:gd name="T52" fmla="*/ 116 w 239"/>
                <a:gd name="T53" fmla="*/ 123 h 253"/>
                <a:gd name="T54" fmla="*/ 130 w 239"/>
                <a:gd name="T55" fmla="*/ 108 h 253"/>
                <a:gd name="T56" fmla="*/ 145 w 239"/>
                <a:gd name="T57" fmla="*/ 92 h 253"/>
                <a:gd name="T58" fmla="*/ 160 w 239"/>
                <a:gd name="T59" fmla="*/ 77 h 253"/>
                <a:gd name="T60" fmla="*/ 175 w 239"/>
                <a:gd name="T61" fmla="*/ 61 h 253"/>
                <a:gd name="T62" fmla="*/ 190 w 239"/>
                <a:gd name="T63" fmla="*/ 46 h 253"/>
                <a:gd name="T64" fmla="*/ 205 w 239"/>
                <a:gd name="T65" fmla="*/ 30 h 253"/>
                <a:gd name="T66" fmla="*/ 221 w 239"/>
                <a:gd name="T67" fmla="*/ 16 h 253"/>
                <a:gd name="T68" fmla="*/ 237 w 239"/>
                <a:gd name="T69" fmla="*/ 0 h 253"/>
                <a:gd name="T70" fmla="*/ 239 w 239"/>
                <a:gd name="T71" fmla="*/ 2 h 2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9"/>
                <a:gd name="T109" fmla="*/ 0 h 253"/>
                <a:gd name="T110" fmla="*/ 239 w 239"/>
                <a:gd name="T111" fmla="*/ 253 h 2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9" h="253">
                  <a:moveTo>
                    <a:pt x="239" y="2"/>
                  </a:moveTo>
                  <a:lnTo>
                    <a:pt x="239" y="9"/>
                  </a:lnTo>
                  <a:lnTo>
                    <a:pt x="224" y="25"/>
                  </a:lnTo>
                  <a:lnTo>
                    <a:pt x="210" y="41"/>
                  </a:lnTo>
                  <a:lnTo>
                    <a:pt x="195" y="56"/>
                  </a:lnTo>
                  <a:lnTo>
                    <a:pt x="181" y="72"/>
                  </a:lnTo>
                  <a:lnTo>
                    <a:pt x="167" y="87"/>
                  </a:lnTo>
                  <a:lnTo>
                    <a:pt x="151" y="103"/>
                  </a:lnTo>
                  <a:lnTo>
                    <a:pt x="137" y="118"/>
                  </a:lnTo>
                  <a:lnTo>
                    <a:pt x="121" y="133"/>
                  </a:lnTo>
                  <a:lnTo>
                    <a:pt x="107" y="147"/>
                  </a:lnTo>
                  <a:lnTo>
                    <a:pt x="91" y="163"/>
                  </a:lnTo>
                  <a:lnTo>
                    <a:pt x="77" y="177"/>
                  </a:lnTo>
                  <a:lnTo>
                    <a:pt x="61" y="192"/>
                  </a:lnTo>
                  <a:lnTo>
                    <a:pt x="46" y="207"/>
                  </a:lnTo>
                  <a:lnTo>
                    <a:pt x="31" y="222"/>
                  </a:lnTo>
                  <a:lnTo>
                    <a:pt x="16" y="238"/>
                  </a:lnTo>
                  <a:lnTo>
                    <a:pt x="0" y="253"/>
                  </a:lnTo>
                  <a:lnTo>
                    <a:pt x="0" y="246"/>
                  </a:lnTo>
                  <a:lnTo>
                    <a:pt x="15" y="231"/>
                  </a:lnTo>
                  <a:lnTo>
                    <a:pt x="30" y="216"/>
                  </a:lnTo>
                  <a:lnTo>
                    <a:pt x="45" y="201"/>
                  </a:lnTo>
                  <a:lnTo>
                    <a:pt x="59" y="185"/>
                  </a:lnTo>
                  <a:lnTo>
                    <a:pt x="74" y="170"/>
                  </a:lnTo>
                  <a:lnTo>
                    <a:pt x="87" y="154"/>
                  </a:lnTo>
                  <a:lnTo>
                    <a:pt x="101" y="139"/>
                  </a:lnTo>
                  <a:lnTo>
                    <a:pt x="116" y="123"/>
                  </a:lnTo>
                  <a:lnTo>
                    <a:pt x="130" y="108"/>
                  </a:lnTo>
                  <a:lnTo>
                    <a:pt x="145" y="92"/>
                  </a:lnTo>
                  <a:lnTo>
                    <a:pt x="160" y="77"/>
                  </a:lnTo>
                  <a:lnTo>
                    <a:pt x="175" y="61"/>
                  </a:lnTo>
                  <a:lnTo>
                    <a:pt x="190" y="46"/>
                  </a:lnTo>
                  <a:lnTo>
                    <a:pt x="205" y="30"/>
                  </a:lnTo>
                  <a:lnTo>
                    <a:pt x="221" y="16"/>
                  </a:lnTo>
                  <a:lnTo>
                    <a:pt x="237" y="0"/>
                  </a:lnTo>
                  <a:lnTo>
                    <a:pt x="239" y="2"/>
                  </a:lnTo>
                  <a:close/>
                </a:path>
              </a:pathLst>
            </a:custGeom>
            <a:solidFill>
              <a:srgbClr val="000000"/>
            </a:solidFill>
            <a:ln w="9525">
              <a:noFill/>
              <a:round/>
              <a:headEnd/>
              <a:tailEnd/>
            </a:ln>
          </p:spPr>
          <p:txBody>
            <a:bodyPr/>
            <a:lstStyle/>
            <a:p>
              <a:endParaRPr lang="en-US" dirty="0"/>
            </a:p>
          </p:txBody>
        </p:sp>
        <p:sp>
          <p:nvSpPr>
            <p:cNvPr id="74" name="Freeform 76"/>
            <p:cNvSpPr>
              <a:spLocks/>
            </p:cNvSpPr>
            <p:nvPr/>
          </p:nvSpPr>
          <p:spPr bwMode="auto">
            <a:xfrm>
              <a:off x="2163" y="2367"/>
              <a:ext cx="276" cy="282"/>
            </a:xfrm>
            <a:custGeom>
              <a:avLst/>
              <a:gdLst>
                <a:gd name="T0" fmla="*/ 276 w 276"/>
                <a:gd name="T1" fmla="*/ 2 h 282"/>
                <a:gd name="T2" fmla="*/ 264 w 276"/>
                <a:gd name="T3" fmla="*/ 17 h 282"/>
                <a:gd name="T4" fmla="*/ 251 w 276"/>
                <a:gd name="T5" fmla="*/ 32 h 282"/>
                <a:gd name="T6" fmla="*/ 238 w 276"/>
                <a:gd name="T7" fmla="*/ 46 h 282"/>
                <a:gd name="T8" fmla="*/ 224 w 276"/>
                <a:gd name="T9" fmla="*/ 61 h 282"/>
                <a:gd name="T10" fmla="*/ 211 w 276"/>
                <a:gd name="T11" fmla="*/ 75 h 282"/>
                <a:gd name="T12" fmla="*/ 198 w 276"/>
                <a:gd name="T13" fmla="*/ 89 h 282"/>
                <a:gd name="T14" fmla="*/ 184 w 276"/>
                <a:gd name="T15" fmla="*/ 103 h 282"/>
                <a:gd name="T16" fmla="*/ 171 w 276"/>
                <a:gd name="T17" fmla="*/ 118 h 282"/>
                <a:gd name="T18" fmla="*/ 157 w 276"/>
                <a:gd name="T19" fmla="*/ 131 h 282"/>
                <a:gd name="T20" fmla="*/ 143 w 276"/>
                <a:gd name="T21" fmla="*/ 146 h 282"/>
                <a:gd name="T22" fmla="*/ 129 w 276"/>
                <a:gd name="T23" fmla="*/ 160 h 282"/>
                <a:gd name="T24" fmla="*/ 116 w 276"/>
                <a:gd name="T25" fmla="*/ 173 h 282"/>
                <a:gd name="T26" fmla="*/ 101 w 276"/>
                <a:gd name="T27" fmla="*/ 188 h 282"/>
                <a:gd name="T28" fmla="*/ 88 w 276"/>
                <a:gd name="T29" fmla="*/ 202 h 282"/>
                <a:gd name="T30" fmla="*/ 74 w 276"/>
                <a:gd name="T31" fmla="*/ 217 h 282"/>
                <a:gd name="T32" fmla="*/ 60 w 276"/>
                <a:gd name="T33" fmla="*/ 231 h 282"/>
                <a:gd name="T34" fmla="*/ 51 w 276"/>
                <a:gd name="T35" fmla="*/ 236 h 282"/>
                <a:gd name="T36" fmla="*/ 44 w 276"/>
                <a:gd name="T37" fmla="*/ 243 h 282"/>
                <a:gd name="T38" fmla="*/ 37 w 276"/>
                <a:gd name="T39" fmla="*/ 249 h 282"/>
                <a:gd name="T40" fmla="*/ 31 w 276"/>
                <a:gd name="T41" fmla="*/ 256 h 282"/>
                <a:gd name="T42" fmla="*/ 25 w 276"/>
                <a:gd name="T43" fmla="*/ 263 h 282"/>
                <a:gd name="T44" fmla="*/ 19 w 276"/>
                <a:gd name="T45" fmla="*/ 271 h 282"/>
                <a:gd name="T46" fmla="*/ 12 w 276"/>
                <a:gd name="T47" fmla="*/ 277 h 282"/>
                <a:gd name="T48" fmla="*/ 2 w 276"/>
                <a:gd name="T49" fmla="*/ 282 h 282"/>
                <a:gd name="T50" fmla="*/ 0 w 276"/>
                <a:gd name="T51" fmla="*/ 279 h 282"/>
                <a:gd name="T52" fmla="*/ 70 w 276"/>
                <a:gd name="T53" fmla="*/ 210 h 282"/>
                <a:gd name="T54" fmla="*/ 68 w 276"/>
                <a:gd name="T55" fmla="*/ 201 h 282"/>
                <a:gd name="T56" fmla="*/ 80 w 276"/>
                <a:gd name="T57" fmla="*/ 189 h 282"/>
                <a:gd name="T58" fmla="*/ 91 w 276"/>
                <a:gd name="T59" fmla="*/ 176 h 282"/>
                <a:gd name="T60" fmla="*/ 104 w 276"/>
                <a:gd name="T61" fmla="*/ 162 h 282"/>
                <a:gd name="T62" fmla="*/ 116 w 276"/>
                <a:gd name="T63" fmla="*/ 149 h 282"/>
                <a:gd name="T64" fmla="*/ 128 w 276"/>
                <a:gd name="T65" fmla="*/ 135 h 282"/>
                <a:gd name="T66" fmla="*/ 142 w 276"/>
                <a:gd name="T67" fmla="*/ 122 h 282"/>
                <a:gd name="T68" fmla="*/ 155 w 276"/>
                <a:gd name="T69" fmla="*/ 108 h 282"/>
                <a:gd name="T70" fmla="*/ 169 w 276"/>
                <a:gd name="T71" fmla="*/ 95 h 282"/>
                <a:gd name="T72" fmla="*/ 181 w 276"/>
                <a:gd name="T73" fmla="*/ 81 h 282"/>
                <a:gd name="T74" fmla="*/ 195 w 276"/>
                <a:gd name="T75" fmla="*/ 69 h 282"/>
                <a:gd name="T76" fmla="*/ 209 w 276"/>
                <a:gd name="T77" fmla="*/ 56 h 282"/>
                <a:gd name="T78" fmla="*/ 222 w 276"/>
                <a:gd name="T79" fmla="*/ 43 h 282"/>
                <a:gd name="T80" fmla="*/ 235 w 276"/>
                <a:gd name="T81" fmla="*/ 32 h 282"/>
                <a:gd name="T82" fmla="*/ 248 w 276"/>
                <a:gd name="T83" fmla="*/ 21 h 282"/>
                <a:gd name="T84" fmla="*/ 262 w 276"/>
                <a:gd name="T85" fmla="*/ 10 h 282"/>
                <a:gd name="T86" fmla="*/ 274 w 276"/>
                <a:gd name="T87" fmla="*/ 0 h 282"/>
                <a:gd name="T88" fmla="*/ 276 w 276"/>
                <a:gd name="T89" fmla="*/ 2 h 2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6"/>
                <a:gd name="T136" fmla="*/ 0 h 282"/>
                <a:gd name="T137" fmla="*/ 276 w 276"/>
                <a:gd name="T138" fmla="*/ 282 h 28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6" h="282">
                  <a:moveTo>
                    <a:pt x="276" y="2"/>
                  </a:moveTo>
                  <a:lnTo>
                    <a:pt x="264" y="17"/>
                  </a:lnTo>
                  <a:lnTo>
                    <a:pt x="251" y="32"/>
                  </a:lnTo>
                  <a:lnTo>
                    <a:pt x="238" y="46"/>
                  </a:lnTo>
                  <a:lnTo>
                    <a:pt x="224" y="61"/>
                  </a:lnTo>
                  <a:lnTo>
                    <a:pt x="211" y="75"/>
                  </a:lnTo>
                  <a:lnTo>
                    <a:pt x="198" y="89"/>
                  </a:lnTo>
                  <a:lnTo>
                    <a:pt x="184" y="103"/>
                  </a:lnTo>
                  <a:lnTo>
                    <a:pt x="171" y="118"/>
                  </a:lnTo>
                  <a:lnTo>
                    <a:pt x="157" y="131"/>
                  </a:lnTo>
                  <a:lnTo>
                    <a:pt x="143" y="146"/>
                  </a:lnTo>
                  <a:lnTo>
                    <a:pt x="129" y="160"/>
                  </a:lnTo>
                  <a:lnTo>
                    <a:pt x="116" y="173"/>
                  </a:lnTo>
                  <a:lnTo>
                    <a:pt x="101" y="188"/>
                  </a:lnTo>
                  <a:lnTo>
                    <a:pt x="88" y="202"/>
                  </a:lnTo>
                  <a:lnTo>
                    <a:pt x="74" y="217"/>
                  </a:lnTo>
                  <a:lnTo>
                    <a:pt x="60" y="231"/>
                  </a:lnTo>
                  <a:lnTo>
                    <a:pt x="51" y="236"/>
                  </a:lnTo>
                  <a:lnTo>
                    <a:pt x="44" y="243"/>
                  </a:lnTo>
                  <a:lnTo>
                    <a:pt x="37" y="249"/>
                  </a:lnTo>
                  <a:lnTo>
                    <a:pt x="31" y="256"/>
                  </a:lnTo>
                  <a:lnTo>
                    <a:pt x="25" y="263"/>
                  </a:lnTo>
                  <a:lnTo>
                    <a:pt x="19" y="271"/>
                  </a:lnTo>
                  <a:lnTo>
                    <a:pt x="12" y="277"/>
                  </a:lnTo>
                  <a:lnTo>
                    <a:pt x="2" y="282"/>
                  </a:lnTo>
                  <a:lnTo>
                    <a:pt x="0" y="279"/>
                  </a:lnTo>
                  <a:lnTo>
                    <a:pt x="70" y="210"/>
                  </a:lnTo>
                  <a:lnTo>
                    <a:pt x="68" y="201"/>
                  </a:lnTo>
                  <a:lnTo>
                    <a:pt x="80" y="189"/>
                  </a:lnTo>
                  <a:lnTo>
                    <a:pt x="91" y="176"/>
                  </a:lnTo>
                  <a:lnTo>
                    <a:pt x="104" y="162"/>
                  </a:lnTo>
                  <a:lnTo>
                    <a:pt x="116" y="149"/>
                  </a:lnTo>
                  <a:lnTo>
                    <a:pt x="128" y="135"/>
                  </a:lnTo>
                  <a:lnTo>
                    <a:pt x="142" y="122"/>
                  </a:lnTo>
                  <a:lnTo>
                    <a:pt x="155" y="108"/>
                  </a:lnTo>
                  <a:lnTo>
                    <a:pt x="169" y="95"/>
                  </a:lnTo>
                  <a:lnTo>
                    <a:pt x="181" y="81"/>
                  </a:lnTo>
                  <a:lnTo>
                    <a:pt x="195" y="69"/>
                  </a:lnTo>
                  <a:lnTo>
                    <a:pt x="209" y="56"/>
                  </a:lnTo>
                  <a:lnTo>
                    <a:pt x="222" y="43"/>
                  </a:lnTo>
                  <a:lnTo>
                    <a:pt x="235" y="32"/>
                  </a:lnTo>
                  <a:lnTo>
                    <a:pt x="248" y="21"/>
                  </a:lnTo>
                  <a:lnTo>
                    <a:pt x="262" y="10"/>
                  </a:lnTo>
                  <a:lnTo>
                    <a:pt x="274" y="0"/>
                  </a:lnTo>
                  <a:lnTo>
                    <a:pt x="276" y="2"/>
                  </a:lnTo>
                  <a:close/>
                </a:path>
              </a:pathLst>
            </a:custGeom>
            <a:solidFill>
              <a:srgbClr val="000000"/>
            </a:solidFill>
            <a:ln w="9525">
              <a:noFill/>
              <a:round/>
              <a:headEnd/>
              <a:tailEnd/>
            </a:ln>
          </p:spPr>
          <p:txBody>
            <a:bodyPr/>
            <a:lstStyle/>
            <a:p>
              <a:endParaRPr lang="en-US" dirty="0"/>
            </a:p>
          </p:txBody>
        </p:sp>
        <p:sp>
          <p:nvSpPr>
            <p:cNvPr id="75" name="Freeform 77"/>
            <p:cNvSpPr>
              <a:spLocks/>
            </p:cNvSpPr>
            <p:nvPr/>
          </p:nvSpPr>
          <p:spPr bwMode="auto">
            <a:xfrm>
              <a:off x="2891" y="2374"/>
              <a:ext cx="129" cy="149"/>
            </a:xfrm>
            <a:custGeom>
              <a:avLst/>
              <a:gdLst>
                <a:gd name="T0" fmla="*/ 129 w 129"/>
                <a:gd name="T1" fmla="*/ 133 h 149"/>
                <a:gd name="T2" fmla="*/ 129 w 129"/>
                <a:gd name="T3" fmla="*/ 138 h 149"/>
                <a:gd name="T4" fmla="*/ 128 w 129"/>
                <a:gd name="T5" fmla="*/ 142 h 149"/>
                <a:gd name="T6" fmla="*/ 125 w 129"/>
                <a:gd name="T7" fmla="*/ 146 h 149"/>
                <a:gd name="T8" fmla="*/ 122 w 129"/>
                <a:gd name="T9" fmla="*/ 149 h 149"/>
                <a:gd name="T10" fmla="*/ 115 w 129"/>
                <a:gd name="T11" fmla="*/ 149 h 149"/>
                <a:gd name="T12" fmla="*/ 100 w 129"/>
                <a:gd name="T13" fmla="*/ 130 h 149"/>
                <a:gd name="T14" fmla="*/ 83 w 129"/>
                <a:gd name="T15" fmla="*/ 112 h 149"/>
                <a:gd name="T16" fmla="*/ 67 w 129"/>
                <a:gd name="T17" fmla="*/ 94 h 149"/>
                <a:gd name="T18" fmla="*/ 51 w 129"/>
                <a:gd name="T19" fmla="*/ 77 h 149"/>
                <a:gd name="T20" fmla="*/ 36 w 129"/>
                <a:gd name="T21" fmla="*/ 59 h 149"/>
                <a:gd name="T22" fmla="*/ 22 w 129"/>
                <a:gd name="T23" fmla="*/ 40 h 149"/>
                <a:gd name="T24" fmla="*/ 10 w 129"/>
                <a:gd name="T25" fmla="*/ 21 h 149"/>
                <a:gd name="T26" fmla="*/ 0 w 129"/>
                <a:gd name="T27" fmla="*/ 0 h 149"/>
                <a:gd name="T28" fmla="*/ 18 w 129"/>
                <a:gd name="T29" fmla="*/ 15 h 149"/>
                <a:gd name="T30" fmla="*/ 36 w 129"/>
                <a:gd name="T31" fmla="*/ 30 h 149"/>
                <a:gd name="T32" fmla="*/ 52 w 129"/>
                <a:gd name="T33" fmla="*/ 47 h 149"/>
                <a:gd name="T34" fmla="*/ 68 w 129"/>
                <a:gd name="T35" fmla="*/ 64 h 149"/>
                <a:gd name="T36" fmla="*/ 82 w 129"/>
                <a:gd name="T37" fmla="*/ 82 h 149"/>
                <a:gd name="T38" fmla="*/ 98 w 129"/>
                <a:gd name="T39" fmla="*/ 99 h 149"/>
                <a:gd name="T40" fmla="*/ 112 w 129"/>
                <a:gd name="T41" fmla="*/ 117 h 149"/>
                <a:gd name="T42" fmla="*/ 129 w 129"/>
                <a:gd name="T43" fmla="*/ 133 h 1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9"/>
                <a:gd name="T67" fmla="*/ 0 h 149"/>
                <a:gd name="T68" fmla="*/ 129 w 129"/>
                <a:gd name="T69" fmla="*/ 149 h 14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9" h="149">
                  <a:moveTo>
                    <a:pt x="129" y="133"/>
                  </a:moveTo>
                  <a:lnTo>
                    <a:pt x="129" y="138"/>
                  </a:lnTo>
                  <a:lnTo>
                    <a:pt x="128" y="142"/>
                  </a:lnTo>
                  <a:lnTo>
                    <a:pt x="125" y="146"/>
                  </a:lnTo>
                  <a:lnTo>
                    <a:pt x="122" y="149"/>
                  </a:lnTo>
                  <a:lnTo>
                    <a:pt x="115" y="149"/>
                  </a:lnTo>
                  <a:lnTo>
                    <a:pt x="100" y="130"/>
                  </a:lnTo>
                  <a:lnTo>
                    <a:pt x="83" y="112"/>
                  </a:lnTo>
                  <a:lnTo>
                    <a:pt x="67" y="94"/>
                  </a:lnTo>
                  <a:lnTo>
                    <a:pt x="51" y="77"/>
                  </a:lnTo>
                  <a:lnTo>
                    <a:pt x="36" y="59"/>
                  </a:lnTo>
                  <a:lnTo>
                    <a:pt x="22" y="40"/>
                  </a:lnTo>
                  <a:lnTo>
                    <a:pt x="10" y="21"/>
                  </a:lnTo>
                  <a:lnTo>
                    <a:pt x="0" y="0"/>
                  </a:lnTo>
                  <a:lnTo>
                    <a:pt x="18" y="15"/>
                  </a:lnTo>
                  <a:lnTo>
                    <a:pt x="36" y="30"/>
                  </a:lnTo>
                  <a:lnTo>
                    <a:pt x="52" y="47"/>
                  </a:lnTo>
                  <a:lnTo>
                    <a:pt x="68" y="64"/>
                  </a:lnTo>
                  <a:lnTo>
                    <a:pt x="82" y="82"/>
                  </a:lnTo>
                  <a:lnTo>
                    <a:pt x="98" y="99"/>
                  </a:lnTo>
                  <a:lnTo>
                    <a:pt x="112" y="117"/>
                  </a:lnTo>
                  <a:lnTo>
                    <a:pt x="129" y="133"/>
                  </a:lnTo>
                  <a:close/>
                </a:path>
              </a:pathLst>
            </a:custGeom>
            <a:solidFill>
              <a:srgbClr val="BFDDFF"/>
            </a:solidFill>
            <a:ln w="9525">
              <a:noFill/>
              <a:round/>
              <a:headEnd/>
              <a:tailEnd/>
            </a:ln>
          </p:spPr>
          <p:txBody>
            <a:bodyPr/>
            <a:lstStyle/>
            <a:p>
              <a:endParaRPr lang="en-US" dirty="0"/>
            </a:p>
          </p:txBody>
        </p:sp>
        <p:sp>
          <p:nvSpPr>
            <p:cNvPr id="76" name="Freeform 78"/>
            <p:cNvSpPr>
              <a:spLocks/>
            </p:cNvSpPr>
            <p:nvPr/>
          </p:nvSpPr>
          <p:spPr bwMode="auto">
            <a:xfrm>
              <a:off x="2140" y="2387"/>
              <a:ext cx="363" cy="366"/>
            </a:xfrm>
            <a:custGeom>
              <a:avLst/>
              <a:gdLst>
                <a:gd name="T0" fmla="*/ 144 w 363"/>
                <a:gd name="T1" fmla="*/ 233 h 366"/>
                <a:gd name="T2" fmla="*/ 124 w 363"/>
                <a:gd name="T3" fmla="*/ 250 h 366"/>
                <a:gd name="T4" fmla="*/ 106 w 363"/>
                <a:gd name="T5" fmla="*/ 266 h 366"/>
                <a:gd name="T6" fmla="*/ 88 w 363"/>
                <a:gd name="T7" fmla="*/ 283 h 366"/>
                <a:gd name="T8" fmla="*/ 71 w 363"/>
                <a:gd name="T9" fmla="*/ 299 h 366"/>
                <a:gd name="T10" fmla="*/ 53 w 363"/>
                <a:gd name="T11" fmla="*/ 316 h 366"/>
                <a:gd name="T12" fmla="*/ 36 w 363"/>
                <a:gd name="T13" fmla="*/ 333 h 366"/>
                <a:gd name="T14" fmla="*/ 18 w 363"/>
                <a:gd name="T15" fmla="*/ 350 h 366"/>
                <a:gd name="T16" fmla="*/ 0 w 363"/>
                <a:gd name="T17" fmla="*/ 366 h 366"/>
                <a:gd name="T18" fmla="*/ 19 w 363"/>
                <a:gd name="T19" fmla="*/ 345 h 366"/>
                <a:gd name="T20" fmla="*/ 39 w 363"/>
                <a:gd name="T21" fmla="*/ 323 h 366"/>
                <a:gd name="T22" fmla="*/ 57 w 363"/>
                <a:gd name="T23" fmla="*/ 302 h 366"/>
                <a:gd name="T24" fmla="*/ 78 w 363"/>
                <a:gd name="T25" fmla="*/ 282 h 366"/>
                <a:gd name="T26" fmla="*/ 98 w 363"/>
                <a:gd name="T27" fmla="*/ 261 h 366"/>
                <a:gd name="T28" fmla="*/ 117 w 363"/>
                <a:gd name="T29" fmla="*/ 240 h 366"/>
                <a:gd name="T30" fmla="*/ 137 w 363"/>
                <a:gd name="T31" fmla="*/ 220 h 366"/>
                <a:gd name="T32" fmla="*/ 155 w 363"/>
                <a:gd name="T33" fmla="*/ 198 h 366"/>
                <a:gd name="T34" fmla="*/ 165 w 363"/>
                <a:gd name="T35" fmla="*/ 193 h 366"/>
                <a:gd name="T36" fmla="*/ 174 w 363"/>
                <a:gd name="T37" fmla="*/ 185 h 366"/>
                <a:gd name="T38" fmla="*/ 182 w 363"/>
                <a:gd name="T39" fmla="*/ 178 h 366"/>
                <a:gd name="T40" fmla="*/ 190 w 363"/>
                <a:gd name="T41" fmla="*/ 170 h 366"/>
                <a:gd name="T42" fmla="*/ 197 w 363"/>
                <a:gd name="T43" fmla="*/ 161 h 366"/>
                <a:gd name="T44" fmla="*/ 204 w 363"/>
                <a:gd name="T45" fmla="*/ 152 h 366"/>
                <a:gd name="T46" fmla="*/ 210 w 363"/>
                <a:gd name="T47" fmla="*/ 144 h 366"/>
                <a:gd name="T48" fmla="*/ 215 w 363"/>
                <a:gd name="T49" fmla="*/ 136 h 366"/>
                <a:gd name="T50" fmla="*/ 233 w 363"/>
                <a:gd name="T51" fmla="*/ 120 h 366"/>
                <a:gd name="T52" fmla="*/ 249 w 363"/>
                <a:gd name="T53" fmla="*/ 104 h 366"/>
                <a:gd name="T54" fmla="*/ 267 w 363"/>
                <a:gd name="T55" fmla="*/ 86 h 366"/>
                <a:gd name="T56" fmla="*/ 286 w 363"/>
                <a:gd name="T57" fmla="*/ 68 h 366"/>
                <a:gd name="T58" fmla="*/ 303 w 363"/>
                <a:gd name="T59" fmla="*/ 50 h 366"/>
                <a:gd name="T60" fmla="*/ 322 w 363"/>
                <a:gd name="T61" fmla="*/ 33 h 366"/>
                <a:gd name="T62" fmla="*/ 340 w 363"/>
                <a:gd name="T63" fmla="*/ 16 h 366"/>
                <a:gd name="T64" fmla="*/ 359 w 363"/>
                <a:gd name="T65" fmla="*/ 0 h 366"/>
                <a:gd name="T66" fmla="*/ 363 w 363"/>
                <a:gd name="T67" fmla="*/ 5 h 366"/>
                <a:gd name="T68" fmla="*/ 144 w 363"/>
                <a:gd name="T69" fmla="*/ 233 h 3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3"/>
                <a:gd name="T106" fmla="*/ 0 h 366"/>
                <a:gd name="T107" fmla="*/ 363 w 363"/>
                <a:gd name="T108" fmla="*/ 366 h 3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3" h="366">
                  <a:moveTo>
                    <a:pt x="144" y="233"/>
                  </a:moveTo>
                  <a:lnTo>
                    <a:pt x="124" y="250"/>
                  </a:lnTo>
                  <a:lnTo>
                    <a:pt x="106" y="266"/>
                  </a:lnTo>
                  <a:lnTo>
                    <a:pt x="88" y="283"/>
                  </a:lnTo>
                  <a:lnTo>
                    <a:pt x="71" y="299"/>
                  </a:lnTo>
                  <a:lnTo>
                    <a:pt x="53" y="316"/>
                  </a:lnTo>
                  <a:lnTo>
                    <a:pt x="36" y="333"/>
                  </a:lnTo>
                  <a:lnTo>
                    <a:pt x="18" y="350"/>
                  </a:lnTo>
                  <a:lnTo>
                    <a:pt x="0" y="366"/>
                  </a:lnTo>
                  <a:lnTo>
                    <a:pt x="19" y="345"/>
                  </a:lnTo>
                  <a:lnTo>
                    <a:pt x="39" y="323"/>
                  </a:lnTo>
                  <a:lnTo>
                    <a:pt x="57" y="302"/>
                  </a:lnTo>
                  <a:lnTo>
                    <a:pt x="78" y="282"/>
                  </a:lnTo>
                  <a:lnTo>
                    <a:pt x="98" y="261"/>
                  </a:lnTo>
                  <a:lnTo>
                    <a:pt x="117" y="240"/>
                  </a:lnTo>
                  <a:lnTo>
                    <a:pt x="137" y="220"/>
                  </a:lnTo>
                  <a:lnTo>
                    <a:pt x="155" y="198"/>
                  </a:lnTo>
                  <a:lnTo>
                    <a:pt x="165" y="193"/>
                  </a:lnTo>
                  <a:lnTo>
                    <a:pt x="174" y="185"/>
                  </a:lnTo>
                  <a:lnTo>
                    <a:pt x="182" y="178"/>
                  </a:lnTo>
                  <a:lnTo>
                    <a:pt x="190" y="170"/>
                  </a:lnTo>
                  <a:lnTo>
                    <a:pt x="197" y="161"/>
                  </a:lnTo>
                  <a:lnTo>
                    <a:pt x="204" y="152"/>
                  </a:lnTo>
                  <a:lnTo>
                    <a:pt x="210" y="144"/>
                  </a:lnTo>
                  <a:lnTo>
                    <a:pt x="215" y="136"/>
                  </a:lnTo>
                  <a:lnTo>
                    <a:pt x="233" y="120"/>
                  </a:lnTo>
                  <a:lnTo>
                    <a:pt x="249" y="104"/>
                  </a:lnTo>
                  <a:lnTo>
                    <a:pt x="267" y="86"/>
                  </a:lnTo>
                  <a:lnTo>
                    <a:pt x="286" y="68"/>
                  </a:lnTo>
                  <a:lnTo>
                    <a:pt x="303" y="50"/>
                  </a:lnTo>
                  <a:lnTo>
                    <a:pt x="322" y="33"/>
                  </a:lnTo>
                  <a:lnTo>
                    <a:pt x="340" y="16"/>
                  </a:lnTo>
                  <a:lnTo>
                    <a:pt x="359" y="0"/>
                  </a:lnTo>
                  <a:lnTo>
                    <a:pt x="363" y="5"/>
                  </a:lnTo>
                  <a:lnTo>
                    <a:pt x="144" y="233"/>
                  </a:lnTo>
                  <a:close/>
                </a:path>
              </a:pathLst>
            </a:custGeom>
            <a:solidFill>
              <a:srgbClr val="000000"/>
            </a:solidFill>
            <a:ln w="9525">
              <a:noFill/>
              <a:round/>
              <a:headEnd/>
              <a:tailEnd/>
            </a:ln>
          </p:spPr>
          <p:txBody>
            <a:bodyPr/>
            <a:lstStyle/>
            <a:p>
              <a:endParaRPr lang="en-US" dirty="0"/>
            </a:p>
          </p:txBody>
        </p:sp>
        <p:sp>
          <p:nvSpPr>
            <p:cNvPr id="77" name="Freeform 79"/>
            <p:cNvSpPr>
              <a:spLocks/>
            </p:cNvSpPr>
            <p:nvPr/>
          </p:nvSpPr>
          <p:spPr bwMode="auto">
            <a:xfrm>
              <a:off x="2240" y="2387"/>
              <a:ext cx="339" cy="346"/>
            </a:xfrm>
            <a:custGeom>
              <a:avLst/>
              <a:gdLst>
                <a:gd name="T0" fmla="*/ 303 w 339"/>
                <a:gd name="T1" fmla="*/ 47 h 346"/>
                <a:gd name="T2" fmla="*/ 284 w 339"/>
                <a:gd name="T3" fmla="*/ 65 h 346"/>
                <a:gd name="T4" fmla="*/ 264 w 339"/>
                <a:gd name="T5" fmla="*/ 83 h 346"/>
                <a:gd name="T6" fmla="*/ 245 w 339"/>
                <a:gd name="T7" fmla="*/ 102 h 346"/>
                <a:gd name="T8" fmla="*/ 226 w 339"/>
                <a:gd name="T9" fmla="*/ 120 h 346"/>
                <a:gd name="T10" fmla="*/ 207 w 339"/>
                <a:gd name="T11" fmla="*/ 139 h 346"/>
                <a:gd name="T12" fmla="*/ 189 w 339"/>
                <a:gd name="T13" fmla="*/ 158 h 346"/>
                <a:gd name="T14" fmla="*/ 170 w 339"/>
                <a:gd name="T15" fmla="*/ 177 h 346"/>
                <a:gd name="T16" fmla="*/ 153 w 339"/>
                <a:gd name="T17" fmla="*/ 196 h 346"/>
                <a:gd name="T18" fmla="*/ 134 w 339"/>
                <a:gd name="T19" fmla="*/ 215 h 346"/>
                <a:gd name="T20" fmla="*/ 116 w 339"/>
                <a:gd name="T21" fmla="*/ 234 h 346"/>
                <a:gd name="T22" fmla="*/ 98 w 339"/>
                <a:gd name="T23" fmla="*/ 254 h 346"/>
                <a:gd name="T24" fmla="*/ 79 w 339"/>
                <a:gd name="T25" fmla="*/ 272 h 346"/>
                <a:gd name="T26" fmla="*/ 61 w 339"/>
                <a:gd name="T27" fmla="*/ 291 h 346"/>
                <a:gd name="T28" fmla="*/ 42 w 339"/>
                <a:gd name="T29" fmla="*/ 309 h 346"/>
                <a:gd name="T30" fmla="*/ 22 w 339"/>
                <a:gd name="T31" fmla="*/ 328 h 346"/>
                <a:gd name="T32" fmla="*/ 3 w 339"/>
                <a:gd name="T33" fmla="*/ 346 h 346"/>
                <a:gd name="T34" fmla="*/ 1 w 339"/>
                <a:gd name="T35" fmla="*/ 344 h 346"/>
                <a:gd name="T36" fmla="*/ 0 w 339"/>
                <a:gd name="T37" fmla="*/ 341 h 346"/>
                <a:gd name="T38" fmla="*/ 0 w 339"/>
                <a:gd name="T39" fmla="*/ 339 h 346"/>
                <a:gd name="T40" fmla="*/ 0 w 339"/>
                <a:gd name="T41" fmla="*/ 336 h 346"/>
                <a:gd name="T42" fmla="*/ 120 w 339"/>
                <a:gd name="T43" fmla="*/ 208 h 346"/>
                <a:gd name="T44" fmla="*/ 133 w 339"/>
                <a:gd name="T45" fmla="*/ 202 h 346"/>
                <a:gd name="T46" fmla="*/ 146 w 339"/>
                <a:gd name="T47" fmla="*/ 189 h 346"/>
                <a:gd name="T48" fmla="*/ 160 w 339"/>
                <a:gd name="T49" fmla="*/ 175 h 346"/>
                <a:gd name="T50" fmla="*/ 173 w 339"/>
                <a:gd name="T51" fmla="*/ 163 h 346"/>
                <a:gd name="T52" fmla="*/ 186 w 339"/>
                <a:gd name="T53" fmla="*/ 149 h 346"/>
                <a:gd name="T54" fmla="*/ 199 w 339"/>
                <a:gd name="T55" fmla="*/ 137 h 346"/>
                <a:gd name="T56" fmla="*/ 211 w 339"/>
                <a:gd name="T57" fmla="*/ 123 h 346"/>
                <a:gd name="T58" fmla="*/ 223 w 339"/>
                <a:gd name="T59" fmla="*/ 111 h 346"/>
                <a:gd name="T60" fmla="*/ 235 w 339"/>
                <a:gd name="T61" fmla="*/ 99 h 346"/>
                <a:gd name="T62" fmla="*/ 248 w 339"/>
                <a:gd name="T63" fmla="*/ 86 h 346"/>
                <a:gd name="T64" fmla="*/ 260 w 339"/>
                <a:gd name="T65" fmla="*/ 74 h 346"/>
                <a:gd name="T66" fmla="*/ 272 w 339"/>
                <a:gd name="T67" fmla="*/ 60 h 346"/>
                <a:gd name="T68" fmla="*/ 285 w 339"/>
                <a:gd name="T69" fmla="*/ 48 h 346"/>
                <a:gd name="T70" fmla="*/ 297 w 339"/>
                <a:gd name="T71" fmla="*/ 37 h 346"/>
                <a:gd name="T72" fmla="*/ 311 w 339"/>
                <a:gd name="T73" fmla="*/ 24 h 346"/>
                <a:gd name="T74" fmla="*/ 324 w 339"/>
                <a:gd name="T75" fmla="*/ 12 h 346"/>
                <a:gd name="T76" fmla="*/ 339 w 339"/>
                <a:gd name="T77" fmla="*/ 0 h 346"/>
                <a:gd name="T78" fmla="*/ 303 w 339"/>
                <a:gd name="T79" fmla="*/ 47 h 3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9"/>
                <a:gd name="T121" fmla="*/ 0 h 346"/>
                <a:gd name="T122" fmla="*/ 339 w 339"/>
                <a:gd name="T123" fmla="*/ 346 h 34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9" h="346">
                  <a:moveTo>
                    <a:pt x="303" y="47"/>
                  </a:moveTo>
                  <a:lnTo>
                    <a:pt x="284" y="65"/>
                  </a:lnTo>
                  <a:lnTo>
                    <a:pt x="264" y="83"/>
                  </a:lnTo>
                  <a:lnTo>
                    <a:pt x="245" y="102"/>
                  </a:lnTo>
                  <a:lnTo>
                    <a:pt x="226" y="120"/>
                  </a:lnTo>
                  <a:lnTo>
                    <a:pt x="207" y="139"/>
                  </a:lnTo>
                  <a:lnTo>
                    <a:pt x="189" y="158"/>
                  </a:lnTo>
                  <a:lnTo>
                    <a:pt x="170" y="177"/>
                  </a:lnTo>
                  <a:lnTo>
                    <a:pt x="153" y="196"/>
                  </a:lnTo>
                  <a:lnTo>
                    <a:pt x="134" y="215"/>
                  </a:lnTo>
                  <a:lnTo>
                    <a:pt x="116" y="234"/>
                  </a:lnTo>
                  <a:lnTo>
                    <a:pt x="98" y="254"/>
                  </a:lnTo>
                  <a:lnTo>
                    <a:pt x="79" y="272"/>
                  </a:lnTo>
                  <a:lnTo>
                    <a:pt x="61" y="291"/>
                  </a:lnTo>
                  <a:lnTo>
                    <a:pt x="42" y="309"/>
                  </a:lnTo>
                  <a:lnTo>
                    <a:pt x="22" y="328"/>
                  </a:lnTo>
                  <a:lnTo>
                    <a:pt x="3" y="346"/>
                  </a:lnTo>
                  <a:lnTo>
                    <a:pt x="1" y="344"/>
                  </a:lnTo>
                  <a:lnTo>
                    <a:pt x="0" y="341"/>
                  </a:lnTo>
                  <a:lnTo>
                    <a:pt x="0" y="339"/>
                  </a:lnTo>
                  <a:lnTo>
                    <a:pt x="0" y="336"/>
                  </a:lnTo>
                  <a:lnTo>
                    <a:pt x="120" y="208"/>
                  </a:lnTo>
                  <a:lnTo>
                    <a:pt x="133" y="202"/>
                  </a:lnTo>
                  <a:lnTo>
                    <a:pt x="146" y="189"/>
                  </a:lnTo>
                  <a:lnTo>
                    <a:pt x="160" y="175"/>
                  </a:lnTo>
                  <a:lnTo>
                    <a:pt x="173" y="163"/>
                  </a:lnTo>
                  <a:lnTo>
                    <a:pt x="186" y="149"/>
                  </a:lnTo>
                  <a:lnTo>
                    <a:pt x="199" y="137"/>
                  </a:lnTo>
                  <a:lnTo>
                    <a:pt x="211" y="123"/>
                  </a:lnTo>
                  <a:lnTo>
                    <a:pt x="223" y="111"/>
                  </a:lnTo>
                  <a:lnTo>
                    <a:pt x="235" y="99"/>
                  </a:lnTo>
                  <a:lnTo>
                    <a:pt x="248" y="86"/>
                  </a:lnTo>
                  <a:lnTo>
                    <a:pt x="260" y="74"/>
                  </a:lnTo>
                  <a:lnTo>
                    <a:pt x="272" y="60"/>
                  </a:lnTo>
                  <a:lnTo>
                    <a:pt x="285" y="48"/>
                  </a:lnTo>
                  <a:lnTo>
                    <a:pt x="297" y="37"/>
                  </a:lnTo>
                  <a:lnTo>
                    <a:pt x="311" y="24"/>
                  </a:lnTo>
                  <a:lnTo>
                    <a:pt x="324" y="12"/>
                  </a:lnTo>
                  <a:lnTo>
                    <a:pt x="339" y="0"/>
                  </a:lnTo>
                  <a:lnTo>
                    <a:pt x="303" y="47"/>
                  </a:lnTo>
                  <a:close/>
                </a:path>
              </a:pathLst>
            </a:custGeom>
            <a:solidFill>
              <a:srgbClr val="000000"/>
            </a:solidFill>
            <a:ln w="9525">
              <a:noFill/>
              <a:round/>
              <a:headEnd/>
              <a:tailEnd/>
            </a:ln>
          </p:spPr>
          <p:txBody>
            <a:bodyPr/>
            <a:lstStyle/>
            <a:p>
              <a:endParaRPr lang="en-US" dirty="0"/>
            </a:p>
          </p:txBody>
        </p:sp>
        <p:sp>
          <p:nvSpPr>
            <p:cNvPr id="78" name="Freeform 80"/>
            <p:cNvSpPr>
              <a:spLocks/>
            </p:cNvSpPr>
            <p:nvPr/>
          </p:nvSpPr>
          <p:spPr bwMode="auto">
            <a:xfrm>
              <a:off x="2851" y="2407"/>
              <a:ext cx="133" cy="140"/>
            </a:xfrm>
            <a:custGeom>
              <a:avLst/>
              <a:gdLst>
                <a:gd name="T0" fmla="*/ 133 w 133"/>
                <a:gd name="T1" fmla="*/ 128 h 140"/>
                <a:gd name="T2" fmla="*/ 114 w 133"/>
                <a:gd name="T3" fmla="*/ 140 h 140"/>
                <a:gd name="T4" fmla="*/ 0 w 133"/>
                <a:gd name="T5" fmla="*/ 5 h 140"/>
                <a:gd name="T6" fmla="*/ 3 w 133"/>
                <a:gd name="T7" fmla="*/ 0 h 140"/>
                <a:gd name="T8" fmla="*/ 21 w 133"/>
                <a:gd name="T9" fmla="*/ 14 h 140"/>
                <a:gd name="T10" fmla="*/ 38 w 133"/>
                <a:gd name="T11" fmla="*/ 29 h 140"/>
                <a:gd name="T12" fmla="*/ 55 w 133"/>
                <a:gd name="T13" fmla="*/ 45 h 140"/>
                <a:gd name="T14" fmla="*/ 72 w 133"/>
                <a:gd name="T15" fmla="*/ 60 h 140"/>
                <a:gd name="T16" fmla="*/ 88 w 133"/>
                <a:gd name="T17" fmla="*/ 77 h 140"/>
                <a:gd name="T18" fmla="*/ 104 w 133"/>
                <a:gd name="T19" fmla="*/ 94 h 140"/>
                <a:gd name="T20" fmla="*/ 119 w 133"/>
                <a:gd name="T21" fmla="*/ 111 h 140"/>
                <a:gd name="T22" fmla="*/ 133 w 133"/>
                <a:gd name="T23" fmla="*/ 128 h 1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3"/>
                <a:gd name="T37" fmla="*/ 0 h 140"/>
                <a:gd name="T38" fmla="*/ 133 w 133"/>
                <a:gd name="T39" fmla="*/ 140 h 1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3" h="140">
                  <a:moveTo>
                    <a:pt x="133" y="128"/>
                  </a:moveTo>
                  <a:lnTo>
                    <a:pt x="114" y="140"/>
                  </a:lnTo>
                  <a:lnTo>
                    <a:pt x="0" y="5"/>
                  </a:lnTo>
                  <a:lnTo>
                    <a:pt x="3" y="0"/>
                  </a:lnTo>
                  <a:lnTo>
                    <a:pt x="21" y="14"/>
                  </a:lnTo>
                  <a:lnTo>
                    <a:pt x="38" y="29"/>
                  </a:lnTo>
                  <a:lnTo>
                    <a:pt x="55" y="45"/>
                  </a:lnTo>
                  <a:lnTo>
                    <a:pt x="72" y="60"/>
                  </a:lnTo>
                  <a:lnTo>
                    <a:pt x="88" y="77"/>
                  </a:lnTo>
                  <a:lnTo>
                    <a:pt x="104" y="94"/>
                  </a:lnTo>
                  <a:lnTo>
                    <a:pt x="119" y="111"/>
                  </a:lnTo>
                  <a:lnTo>
                    <a:pt x="133" y="128"/>
                  </a:lnTo>
                  <a:close/>
                </a:path>
              </a:pathLst>
            </a:custGeom>
            <a:solidFill>
              <a:srgbClr val="BFDDFF"/>
            </a:solidFill>
            <a:ln w="9525">
              <a:noFill/>
              <a:round/>
              <a:headEnd/>
              <a:tailEnd/>
            </a:ln>
          </p:spPr>
          <p:txBody>
            <a:bodyPr/>
            <a:lstStyle/>
            <a:p>
              <a:endParaRPr lang="en-US" dirty="0"/>
            </a:p>
          </p:txBody>
        </p:sp>
        <p:sp>
          <p:nvSpPr>
            <p:cNvPr id="79" name="Freeform 81"/>
            <p:cNvSpPr>
              <a:spLocks/>
            </p:cNvSpPr>
            <p:nvPr/>
          </p:nvSpPr>
          <p:spPr bwMode="auto">
            <a:xfrm>
              <a:off x="2192" y="2407"/>
              <a:ext cx="433" cy="445"/>
            </a:xfrm>
            <a:custGeom>
              <a:avLst/>
              <a:gdLst>
                <a:gd name="T0" fmla="*/ 431 w 433"/>
                <a:gd name="T1" fmla="*/ 12 h 445"/>
                <a:gd name="T2" fmla="*/ 405 w 433"/>
                <a:gd name="T3" fmla="*/ 38 h 445"/>
                <a:gd name="T4" fmla="*/ 379 w 433"/>
                <a:gd name="T5" fmla="*/ 65 h 445"/>
                <a:gd name="T6" fmla="*/ 352 w 433"/>
                <a:gd name="T7" fmla="*/ 93 h 445"/>
                <a:gd name="T8" fmla="*/ 327 w 433"/>
                <a:gd name="T9" fmla="*/ 121 h 445"/>
                <a:gd name="T10" fmla="*/ 300 w 433"/>
                <a:gd name="T11" fmla="*/ 148 h 445"/>
                <a:gd name="T12" fmla="*/ 274 w 433"/>
                <a:gd name="T13" fmla="*/ 176 h 445"/>
                <a:gd name="T14" fmla="*/ 247 w 433"/>
                <a:gd name="T15" fmla="*/ 204 h 445"/>
                <a:gd name="T16" fmla="*/ 220 w 433"/>
                <a:gd name="T17" fmla="*/ 232 h 445"/>
                <a:gd name="T18" fmla="*/ 193 w 433"/>
                <a:gd name="T19" fmla="*/ 259 h 445"/>
                <a:gd name="T20" fmla="*/ 166 w 433"/>
                <a:gd name="T21" fmla="*/ 286 h 445"/>
                <a:gd name="T22" fmla="*/ 140 w 433"/>
                <a:gd name="T23" fmla="*/ 314 h 445"/>
                <a:gd name="T24" fmla="*/ 113 w 433"/>
                <a:gd name="T25" fmla="*/ 341 h 445"/>
                <a:gd name="T26" fmla="*/ 86 w 433"/>
                <a:gd name="T27" fmla="*/ 368 h 445"/>
                <a:gd name="T28" fmla="*/ 58 w 433"/>
                <a:gd name="T29" fmla="*/ 394 h 445"/>
                <a:gd name="T30" fmla="*/ 31 w 433"/>
                <a:gd name="T31" fmla="*/ 420 h 445"/>
                <a:gd name="T32" fmla="*/ 4 w 433"/>
                <a:gd name="T33" fmla="*/ 445 h 445"/>
                <a:gd name="T34" fmla="*/ 0 w 433"/>
                <a:gd name="T35" fmla="*/ 440 h 445"/>
                <a:gd name="T36" fmla="*/ 17 w 433"/>
                <a:gd name="T37" fmla="*/ 422 h 445"/>
                <a:gd name="T38" fmla="*/ 33 w 433"/>
                <a:gd name="T39" fmla="*/ 403 h 445"/>
                <a:gd name="T40" fmla="*/ 51 w 433"/>
                <a:gd name="T41" fmla="*/ 386 h 445"/>
                <a:gd name="T42" fmla="*/ 68 w 433"/>
                <a:gd name="T43" fmla="*/ 368 h 445"/>
                <a:gd name="T44" fmla="*/ 86 w 433"/>
                <a:gd name="T45" fmla="*/ 349 h 445"/>
                <a:gd name="T46" fmla="*/ 103 w 433"/>
                <a:gd name="T47" fmla="*/ 332 h 445"/>
                <a:gd name="T48" fmla="*/ 122 w 433"/>
                <a:gd name="T49" fmla="*/ 314 h 445"/>
                <a:gd name="T50" fmla="*/ 140 w 433"/>
                <a:gd name="T51" fmla="*/ 297 h 445"/>
                <a:gd name="T52" fmla="*/ 158 w 433"/>
                <a:gd name="T53" fmla="*/ 279 h 445"/>
                <a:gd name="T54" fmla="*/ 176 w 433"/>
                <a:gd name="T55" fmla="*/ 262 h 445"/>
                <a:gd name="T56" fmla="*/ 193 w 433"/>
                <a:gd name="T57" fmla="*/ 244 h 445"/>
                <a:gd name="T58" fmla="*/ 211 w 433"/>
                <a:gd name="T59" fmla="*/ 226 h 445"/>
                <a:gd name="T60" fmla="*/ 228 w 433"/>
                <a:gd name="T61" fmla="*/ 209 h 445"/>
                <a:gd name="T62" fmla="*/ 245 w 433"/>
                <a:gd name="T63" fmla="*/ 191 h 445"/>
                <a:gd name="T64" fmla="*/ 262 w 433"/>
                <a:gd name="T65" fmla="*/ 174 h 445"/>
                <a:gd name="T66" fmla="*/ 278 w 433"/>
                <a:gd name="T67" fmla="*/ 155 h 445"/>
                <a:gd name="T68" fmla="*/ 433 w 433"/>
                <a:gd name="T69" fmla="*/ 0 h 445"/>
                <a:gd name="T70" fmla="*/ 431 w 433"/>
                <a:gd name="T71" fmla="*/ 12 h 4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33"/>
                <a:gd name="T109" fmla="*/ 0 h 445"/>
                <a:gd name="T110" fmla="*/ 433 w 433"/>
                <a:gd name="T111" fmla="*/ 445 h 44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33" h="445">
                  <a:moveTo>
                    <a:pt x="431" y="12"/>
                  </a:moveTo>
                  <a:lnTo>
                    <a:pt x="405" y="38"/>
                  </a:lnTo>
                  <a:lnTo>
                    <a:pt x="379" y="65"/>
                  </a:lnTo>
                  <a:lnTo>
                    <a:pt x="352" y="93"/>
                  </a:lnTo>
                  <a:lnTo>
                    <a:pt x="327" y="121"/>
                  </a:lnTo>
                  <a:lnTo>
                    <a:pt x="300" y="148"/>
                  </a:lnTo>
                  <a:lnTo>
                    <a:pt x="274" y="176"/>
                  </a:lnTo>
                  <a:lnTo>
                    <a:pt x="247" y="204"/>
                  </a:lnTo>
                  <a:lnTo>
                    <a:pt x="220" y="232"/>
                  </a:lnTo>
                  <a:lnTo>
                    <a:pt x="193" y="259"/>
                  </a:lnTo>
                  <a:lnTo>
                    <a:pt x="166" y="286"/>
                  </a:lnTo>
                  <a:lnTo>
                    <a:pt x="140" y="314"/>
                  </a:lnTo>
                  <a:lnTo>
                    <a:pt x="113" y="341"/>
                  </a:lnTo>
                  <a:lnTo>
                    <a:pt x="86" y="368"/>
                  </a:lnTo>
                  <a:lnTo>
                    <a:pt x="58" y="394"/>
                  </a:lnTo>
                  <a:lnTo>
                    <a:pt x="31" y="420"/>
                  </a:lnTo>
                  <a:lnTo>
                    <a:pt x="4" y="445"/>
                  </a:lnTo>
                  <a:lnTo>
                    <a:pt x="0" y="440"/>
                  </a:lnTo>
                  <a:lnTo>
                    <a:pt x="17" y="422"/>
                  </a:lnTo>
                  <a:lnTo>
                    <a:pt x="33" y="403"/>
                  </a:lnTo>
                  <a:lnTo>
                    <a:pt x="51" y="386"/>
                  </a:lnTo>
                  <a:lnTo>
                    <a:pt x="68" y="368"/>
                  </a:lnTo>
                  <a:lnTo>
                    <a:pt x="86" y="349"/>
                  </a:lnTo>
                  <a:lnTo>
                    <a:pt x="103" y="332"/>
                  </a:lnTo>
                  <a:lnTo>
                    <a:pt x="122" y="314"/>
                  </a:lnTo>
                  <a:lnTo>
                    <a:pt x="140" y="297"/>
                  </a:lnTo>
                  <a:lnTo>
                    <a:pt x="158" y="279"/>
                  </a:lnTo>
                  <a:lnTo>
                    <a:pt x="176" y="262"/>
                  </a:lnTo>
                  <a:lnTo>
                    <a:pt x="193" y="244"/>
                  </a:lnTo>
                  <a:lnTo>
                    <a:pt x="211" y="226"/>
                  </a:lnTo>
                  <a:lnTo>
                    <a:pt x="228" y="209"/>
                  </a:lnTo>
                  <a:lnTo>
                    <a:pt x="245" y="191"/>
                  </a:lnTo>
                  <a:lnTo>
                    <a:pt x="262" y="174"/>
                  </a:lnTo>
                  <a:lnTo>
                    <a:pt x="278" y="155"/>
                  </a:lnTo>
                  <a:lnTo>
                    <a:pt x="433" y="0"/>
                  </a:lnTo>
                  <a:lnTo>
                    <a:pt x="431" y="12"/>
                  </a:lnTo>
                  <a:close/>
                </a:path>
              </a:pathLst>
            </a:custGeom>
            <a:solidFill>
              <a:srgbClr val="000000"/>
            </a:solidFill>
            <a:ln w="9525">
              <a:noFill/>
              <a:round/>
              <a:headEnd/>
              <a:tailEnd/>
            </a:ln>
          </p:spPr>
          <p:txBody>
            <a:bodyPr/>
            <a:lstStyle/>
            <a:p>
              <a:endParaRPr lang="en-US" dirty="0"/>
            </a:p>
          </p:txBody>
        </p:sp>
        <p:sp>
          <p:nvSpPr>
            <p:cNvPr id="80" name="Freeform 82"/>
            <p:cNvSpPr>
              <a:spLocks/>
            </p:cNvSpPr>
            <p:nvPr/>
          </p:nvSpPr>
          <p:spPr bwMode="auto">
            <a:xfrm>
              <a:off x="2815" y="2434"/>
              <a:ext cx="125" cy="143"/>
            </a:xfrm>
            <a:custGeom>
              <a:avLst/>
              <a:gdLst>
                <a:gd name="T0" fmla="*/ 125 w 125"/>
                <a:gd name="T1" fmla="*/ 126 h 143"/>
                <a:gd name="T2" fmla="*/ 108 w 125"/>
                <a:gd name="T3" fmla="*/ 143 h 143"/>
                <a:gd name="T4" fmla="*/ 94 w 125"/>
                <a:gd name="T5" fmla="*/ 124 h 143"/>
                <a:gd name="T6" fmla="*/ 80 w 125"/>
                <a:gd name="T7" fmla="*/ 107 h 143"/>
                <a:gd name="T8" fmla="*/ 65 w 125"/>
                <a:gd name="T9" fmla="*/ 91 h 143"/>
                <a:gd name="T10" fmla="*/ 51 w 125"/>
                <a:gd name="T11" fmla="*/ 74 h 143"/>
                <a:gd name="T12" fmla="*/ 36 w 125"/>
                <a:gd name="T13" fmla="*/ 59 h 143"/>
                <a:gd name="T14" fmla="*/ 23 w 125"/>
                <a:gd name="T15" fmla="*/ 41 h 143"/>
                <a:gd name="T16" fmla="*/ 11 w 125"/>
                <a:gd name="T17" fmla="*/ 24 h 143"/>
                <a:gd name="T18" fmla="*/ 0 w 125"/>
                <a:gd name="T19" fmla="*/ 5 h 143"/>
                <a:gd name="T20" fmla="*/ 2 w 125"/>
                <a:gd name="T21" fmla="*/ 0 h 143"/>
                <a:gd name="T22" fmla="*/ 18 w 125"/>
                <a:gd name="T23" fmla="*/ 16 h 143"/>
                <a:gd name="T24" fmla="*/ 34 w 125"/>
                <a:gd name="T25" fmla="*/ 31 h 143"/>
                <a:gd name="T26" fmla="*/ 50 w 125"/>
                <a:gd name="T27" fmla="*/ 47 h 143"/>
                <a:gd name="T28" fmla="*/ 66 w 125"/>
                <a:gd name="T29" fmla="*/ 61 h 143"/>
                <a:gd name="T30" fmla="*/ 83 w 125"/>
                <a:gd name="T31" fmla="*/ 76 h 143"/>
                <a:gd name="T32" fmla="*/ 97 w 125"/>
                <a:gd name="T33" fmla="*/ 93 h 143"/>
                <a:gd name="T34" fmla="*/ 112 w 125"/>
                <a:gd name="T35" fmla="*/ 110 h 143"/>
                <a:gd name="T36" fmla="*/ 125 w 125"/>
                <a:gd name="T37" fmla="*/ 126 h 1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5"/>
                <a:gd name="T58" fmla="*/ 0 h 143"/>
                <a:gd name="T59" fmla="*/ 125 w 125"/>
                <a:gd name="T60" fmla="*/ 143 h 1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5" h="143">
                  <a:moveTo>
                    <a:pt x="125" y="126"/>
                  </a:moveTo>
                  <a:lnTo>
                    <a:pt x="108" y="143"/>
                  </a:lnTo>
                  <a:lnTo>
                    <a:pt x="94" y="124"/>
                  </a:lnTo>
                  <a:lnTo>
                    <a:pt x="80" y="107"/>
                  </a:lnTo>
                  <a:lnTo>
                    <a:pt x="65" y="91"/>
                  </a:lnTo>
                  <a:lnTo>
                    <a:pt x="51" y="74"/>
                  </a:lnTo>
                  <a:lnTo>
                    <a:pt x="36" y="59"/>
                  </a:lnTo>
                  <a:lnTo>
                    <a:pt x="23" y="41"/>
                  </a:lnTo>
                  <a:lnTo>
                    <a:pt x="11" y="24"/>
                  </a:lnTo>
                  <a:lnTo>
                    <a:pt x="0" y="5"/>
                  </a:lnTo>
                  <a:lnTo>
                    <a:pt x="2" y="0"/>
                  </a:lnTo>
                  <a:lnTo>
                    <a:pt x="18" y="16"/>
                  </a:lnTo>
                  <a:lnTo>
                    <a:pt x="34" y="31"/>
                  </a:lnTo>
                  <a:lnTo>
                    <a:pt x="50" y="47"/>
                  </a:lnTo>
                  <a:lnTo>
                    <a:pt x="66" y="61"/>
                  </a:lnTo>
                  <a:lnTo>
                    <a:pt x="83" y="76"/>
                  </a:lnTo>
                  <a:lnTo>
                    <a:pt x="97" y="93"/>
                  </a:lnTo>
                  <a:lnTo>
                    <a:pt x="112" y="110"/>
                  </a:lnTo>
                  <a:lnTo>
                    <a:pt x="125" y="126"/>
                  </a:lnTo>
                  <a:close/>
                </a:path>
              </a:pathLst>
            </a:custGeom>
            <a:solidFill>
              <a:srgbClr val="BFDDFF"/>
            </a:solidFill>
            <a:ln w="9525">
              <a:noFill/>
              <a:round/>
              <a:headEnd/>
              <a:tailEnd/>
            </a:ln>
          </p:spPr>
          <p:txBody>
            <a:bodyPr/>
            <a:lstStyle/>
            <a:p>
              <a:endParaRPr lang="en-US" dirty="0"/>
            </a:p>
          </p:txBody>
        </p:sp>
        <p:sp>
          <p:nvSpPr>
            <p:cNvPr id="81" name="Freeform 83"/>
            <p:cNvSpPr>
              <a:spLocks/>
            </p:cNvSpPr>
            <p:nvPr/>
          </p:nvSpPr>
          <p:spPr bwMode="auto">
            <a:xfrm>
              <a:off x="2971" y="2466"/>
              <a:ext cx="491" cy="523"/>
            </a:xfrm>
            <a:custGeom>
              <a:avLst/>
              <a:gdLst>
                <a:gd name="T0" fmla="*/ 488 w 491"/>
                <a:gd name="T1" fmla="*/ 10 h 523"/>
                <a:gd name="T2" fmla="*/ 461 w 491"/>
                <a:gd name="T3" fmla="*/ 43 h 523"/>
                <a:gd name="T4" fmla="*/ 433 w 491"/>
                <a:gd name="T5" fmla="*/ 77 h 523"/>
                <a:gd name="T6" fmla="*/ 403 w 491"/>
                <a:gd name="T7" fmla="*/ 110 h 523"/>
                <a:gd name="T8" fmla="*/ 374 w 491"/>
                <a:gd name="T9" fmla="*/ 142 h 523"/>
                <a:gd name="T10" fmla="*/ 343 w 491"/>
                <a:gd name="T11" fmla="*/ 175 h 523"/>
                <a:gd name="T12" fmla="*/ 312 w 491"/>
                <a:gd name="T13" fmla="*/ 207 h 523"/>
                <a:gd name="T14" fmla="*/ 281 w 491"/>
                <a:gd name="T15" fmla="*/ 239 h 523"/>
                <a:gd name="T16" fmla="*/ 249 w 491"/>
                <a:gd name="T17" fmla="*/ 271 h 523"/>
                <a:gd name="T18" fmla="*/ 217 w 491"/>
                <a:gd name="T19" fmla="*/ 303 h 523"/>
                <a:gd name="T20" fmla="*/ 186 w 491"/>
                <a:gd name="T21" fmla="*/ 335 h 523"/>
                <a:gd name="T22" fmla="*/ 154 w 491"/>
                <a:gd name="T23" fmla="*/ 367 h 523"/>
                <a:gd name="T24" fmla="*/ 123 w 491"/>
                <a:gd name="T25" fmla="*/ 398 h 523"/>
                <a:gd name="T26" fmla="*/ 92 w 491"/>
                <a:gd name="T27" fmla="*/ 429 h 523"/>
                <a:gd name="T28" fmla="*/ 61 w 491"/>
                <a:gd name="T29" fmla="*/ 461 h 523"/>
                <a:gd name="T30" fmla="*/ 31 w 491"/>
                <a:gd name="T31" fmla="*/ 492 h 523"/>
                <a:gd name="T32" fmla="*/ 2 w 491"/>
                <a:gd name="T33" fmla="*/ 523 h 523"/>
                <a:gd name="T34" fmla="*/ 0 w 491"/>
                <a:gd name="T35" fmla="*/ 521 h 523"/>
                <a:gd name="T36" fmla="*/ 11 w 491"/>
                <a:gd name="T37" fmla="*/ 507 h 523"/>
                <a:gd name="T38" fmla="*/ 22 w 491"/>
                <a:gd name="T39" fmla="*/ 494 h 523"/>
                <a:gd name="T40" fmla="*/ 33 w 491"/>
                <a:gd name="T41" fmla="*/ 482 h 523"/>
                <a:gd name="T42" fmla="*/ 44 w 491"/>
                <a:gd name="T43" fmla="*/ 468 h 523"/>
                <a:gd name="T44" fmla="*/ 56 w 491"/>
                <a:gd name="T45" fmla="*/ 457 h 523"/>
                <a:gd name="T46" fmla="*/ 67 w 491"/>
                <a:gd name="T47" fmla="*/ 444 h 523"/>
                <a:gd name="T48" fmla="*/ 79 w 491"/>
                <a:gd name="T49" fmla="*/ 432 h 523"/>
                <a:gd name="T50" fmla="*/ 91 w 491"/>
                <a:gd name="T51" fmla="*/ 421 h 523"/>
                <a:gd name="T52" fmla="*/ 103 w 491"/>
                <a:gd name="T53" fmla="*/ 408 h 523"/>
                <a:gd name="T54" fmla="*/ 115 w 491"/>
                <a:gd name="T55" fmla="*/ 397 h 523"/>
                <a:gd name="T56" fmla="*/ 126 w 491"/>
                <a:gd name="T57" fmla="*/ 384 h 523"/>
                <a:gd name="T58" fmla="*/ 139 w 491"/>
                <a:gd name="T59" fmla="*/ 373 h 523"/>
                <a:gd name="T60" fmla="*/ 150 w 491"/>
                <a:gd name="T61" fmla="*/ 361 h 523"/>
                <a:gd name="T62" fmla="*/ 162 w 491"/>
                <a:gd name="T63" fmla="*/ 348 h 523"/>
                <a:gd name="T64" fmla="*/ 174 w 491"/>
                <a:gd name="T65" fmla="*/ 336 h 523"/>
                <a:gd name="T66" fmla="*/ 185 w 491"/>
                <a:gd name="T67" fmla="*/ 323 h 523"/>
                <a:gd name="T68" fmla="*/ 188 w 491"/>
                <a:gd name="T69" fmla="*/ 315 h 523"/>
                <a:gd name="T70" fmla="*/ 209 w 491"/>
                <a:gd name="T71" fmla="*/ 297 h 523"/>
                <a:gd name="T72" fmla="*/ 230 w 491"/>
                <a:gd name="T73" fmla="*/ 277 h 523"/>
                <a:gd name="T74" fmla="*/ 249 w 491"/>
                <a:gd name="T75" fmla="*/ 257 h 523"/>
                <a:gd name="T76" fmla="*/ 269 w 491"/>
                <a:gd name="T77" fmla="*/ 238 h 523"/>
                <a:gd name="T78" fmla="*/ 288 w 491"/>
                <a:gd name="T79" fmla="*/ 218 h 523"/>
                <a:gd name="T80" fmla="*/ 307 w 491"/>
                <a:gd name="T81" fmla="*/ 198 h 523"/>
                <a:gd name="T82" fmla="*/ 327 w 491"/>
                <a:gd name="T83" fmla="*/ 178 h 523"/>
                <a:gd name="T84" fmla="*/ 345 w 491"/>
                <a:gd name="T85" fmla="*/ 158 h 523"/>
                <a:gd name="T86" fmla="*/ 364 w 491"/>
                <a:gd name="T87" fmla="*/ 139 h 523"/>
                <a:gd name="T88" fmla="*/ 383 w 491"/>
                <a:gd name="T89" fmla="*/ 118 h 523"/>
                <a:gd name="T90" fmla="*/ 401 w 491"/>
                <a:gd name="T91" fmla="*/ 98 h 523"/>
                <a:gd name="T92" fmla="*/ 419 w 491"/>
                <a:gd name="T93" fmla="*/ 79 h 523"/>
                <a:gd name="T94" fmla="*/ 437 w 491"/>
                <a:gd name="T95" fmla="*/ 59 h 523"/>
                <a:gd name="T96" fmla="*/ 455 w 491"/>
                <a:gd name="T97" fmla="*/ 39 h 523"/>
                <a:gd name="T98" fmla="*/ 473 w 491"/>
                <a:gd name="T99" fmla="*/ 20 h 523"/>
                <a:gd name="T100" fmla="*/ 491 w 491"/>
                <a:gd name="T101" fmla="*/ 0 h 523"/>
                <a:gd name="T102" fmla="*/ 488 w 491"/>
                <a:gd name="T103" fmla="*/ 10 h 52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91"/>
                <a:gd name="T157" fmla="*/ 0 h 523"/>
                <a:gd name="T158" fmla="*/ 491 w 491"/>
                <a:gd name="T159" fmla="*/ 523 h 52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91" h="523">
                  <a:moveTo>
                    <a:pt x="488" y="10"/>
                  </a:moveTo>
                  <a:lnTo>
                    <a:pt x="461" y="43"/>
                  </a:lnTo>
                  <a:lnTo>
                    <a:pt x="433" y="77"/>
                  </a:lnTo>
                  <a:lnTo>
                    <a:pt x="403" y="110"/>
                  </a:lnTo>
                  <a:lnTo>
                    <a:pt x="374" y="142"/>
                  </a:lnTo>
                  <a:lnTo>
                    <a:pt x="343" y="175"/>
                  </a:lnTo>
                  <a:lnTo>
                    <a:pt x="312" y="207"/>
                  </a:lnTo>
                  <a:lnTo>
                    <a:pt x="281" y="239"/>
                  </a:lnTo>
                  <a:lnTo>
                    <a:pt x="249" y="271"/>
                  </a:lnTo>
                  <a:lnTo>
                    <a:pt x="217" y="303"/>
                  </a:lnTo>
                  <a:lnTo>
                    <a:pt x="186" y="335"/>
                  </a:lnTo>
                  <a:lnTo>
                    <a:pt x="154" y="367"/>
                  </a:lnTo>
                  <a:lnTo>
                    <a:pt x="123" y="398"/>
                  </a:lnTo>
                  <a:lnTo>
                    <a:pt x="92" y="429"/>
                  </a:lnTo>
                  <a:lnTo>
                    <a:pt x="61" y="461"/>
                  </a:lnTo>
                  <a:lnTo>
                    <a:pt x="31" y="492"/>
                  </a:lnTo>
                  <a:lnTo>
                    <a:pt x="2" y="523"/>
                  </a:lnTo>
                  <a:lnTo>
                    <a:pt x="0" y="521"/>
                  </a:lnTo>
                  <a:lnTo>
                    <a:pt x="11" y="507"/>
                  </a:lnTo>
                  <a:lnTo>
                    <a:pt x="22" y="494"/>
                  </a:lnTo>
                  <a:lnTo>
                    <a:pt x="33" y="482"/>
                  </a:lnTo>
                  <a:lnTo>
                    <a:pt x="44" y="468"/>
                  </a:lnTo>
                  <a:lnTo>
                    <a:pt x="56" y="457"/>
                  </a:lnTo>
                  <a:lnTo>
                    <a:pt x="67" y="444"/>
                  </a:lnTo>
                  <a:lnTo>
                    <a:pt x="79" y="432"/>
                  </a:lnTo>
                  <a:lnTo>
                    <a:pt x="91" y="421"/>
                  </a:lnTo>
                  <a:lnTo>
                    <a:pt x="103" y="408"/>
                  </a:lnTo>
                  <a:lnTo>
                    <a:pt x="115" y="397"/>
                  </a:lnTo>
                  <a:lnTo>
                    <a:pt x="126" y="384"/>
                  </a:lnTo>
                  <a:lnTo>
                    <a:pt x="139" y="373"/>
                  </a:lnTo>
                  <a:lnTo>
                    <a:pt x="150" y="361"/>
                  </a:lnTo>
                  <a:lnTo>
                    <a:pt x="162" y="348"/>
                  </a:lnTo>
                  <a:lnTo>
                    <a:pt x="174" y="336"/>
                  </a:lnTo>
                  <a:lnTo>
                    <a:pt x="185" y="323"/>
                  </a:lnTo>
                  <a:lnTo>
                    <a:pt x="188" y="315"/>
                  </a:lnTo>
                  <a:lnTo>
                    <a:pt x="209" y="297"/>
                  </a:lnTo>
                  <a:lnTo>
                    <a:pt x="230" y="277"/>
                  </a:lnTo>
                  <a:lnTo>
                    <a:pt x="249" y="257"/>
                  </a:lnTo>
                  <a:lnTo>
                    <a:pt x="269" y="238"/>
                  </a:lnTo>
                  <a:lnTo>
                    <a:pt x="288" y="218"/>
                  </a:lnTo>
                  <a:lnTo>
                    <a:pt x="307" y="198"/>
                  </a:lnTo>
                  <a:lnTo>
                    <a:pt x="327" y="178"/>
                  </a:lnTo>
                  <a:lnTo>
                    <a:pt x="345" y="158"/>
                  </a:lnTo>
                  <a:lnTo>
                    <a:pt x="364" y="139"/>
                  </a:lnTo>
                  <a:lnTo>
                    <a:pt x="383" y="118"/>
                  </a:lnTo>
                  <a:lnTo>
                    <a:pt x="401" y="98"/>
                  </a:lnTo>
                  <a:lnTo>
                    <a:pt x="419" y="79"/>
                  </a:lnTo>
                  <a:lnTo>
                    <a:pt x="437" y="59"/>
                  </a:lnTo>
                  <a:lnTo>
                    <a:pt x="455" y="39"/>
                  </a:lnTo>
                  <a:lnTo>
                    <a:pt x="473" y="20"/>
                  </a:lnTo>
                  <a:lnTo>
                    <a:pt x="491" y="0"/>
                  </a:lnTo>
                  <a:lnTo>
                    <a:pt x="488" y="10"/>
                  </a:lnTo>
                  <a:close/>
                </a:path>
              </a:pathLst>
            </a:custGeom>
            <a:solidFill>
              <a:srgbClr val="000000"/>
            </a:solidFill>
            <a:ln w="9525">
              <a:noFill/>
              <a:round/>
              <a:headEnd/>
              <a:tailEnd/>
            </a:ln>
          </p:spPr>
          <p:txBody>
            <a:bodyPr/>
            <a:lstStyle/>
            <a:p>
              <a:endParaRPr lang="en-US" dirty="0"/>
            </a:p>
          </p:txBody>
        </p:sp>
        <p:sp>
          <p:nvSpPr>
            <p:cNvPr id="82" name="Freeform 84"/>
            <p:cNvSpPr>
              <a:spLocks/>
            </p:cNvSpPr>
            <p:nvPr/>
          </p:nvSpPr>
          <p:spPr bwMode="auto">
            <a:xfrm>
              <a:off x="2773" y="2467"/>
              <a:ext cx="134" cy="138"/>
            </a:xfrm>
            <a:custGeom>
              <a:avLst/>
              <a:gdLst>
                <a:gd name="T0" fmla="*/ 60 w 134"/>
                <a:gd name="T1" fmla="*/ 40 h 138"/>
                <a:gd name="T2" fmla="*/ 134 w 134"/>
                <a:gd name="T3" fmla="*/ 122 h 138"/>
                <a:gd name="T4" fmla="*/ 131 w 134"/>
                <a:gd name="T5" fmla="*/ 127 h 138"/>
                <a:gd name="T6" fmla="*/ 128 w 134"/>
                <a:gd name="T7" fmla="*/ 131 h 138"/>
                <a:gd name="T8" fmla="*/ 123 w 134"/>
                <a:gd name="T9" fmla="*/ 135 h 138"/>
                <a:gd name="T10" fmla="*/ 118 w 134"/>
                <a:gd name="T11" fmla="*/ 138 h 138"/>
                <a:gd name="T12" fmla="*/ 116 w 134"/>
                <a:gd name="T13" fmla="*/ 133 h 138"/>
                <a:gd name="T14" fmla="*/ 117 w 134"/>
                <a:gd name="T15" fmla="*/ 128 h 138"/>
                <a:gd name="T16" fmla="*/ 116 w 134"/>
                <a:gd name="T17" fmla="*/ 126 h 138"/>
                <a:gd name="T18" fmla="*/ 109 w 134"/>
                <a:gd name="T19" fmla="*/ 126 h 138"/>
                <a:gd name="T20" fmla="*/ 97 w 134"/>
                <a:gd name="T21" fmla="*/ 116 h 138"/>
                <a:gd name="T22" fmla="*/ 86 w 134"/>
                <a:gd name="T23" fmla="*/ 103 h 138"/>
                <a:gd name="T24" fmla="*/ 75 w 134"/>
                <a:gd name="T25" fmla="*/ 91 h 138"/>
                <a:gd name="T26" fmla="*/ 66 w 134"/>
                <a:gd name="T27" fmla="*/ 78 h 138"/>
                <a:gd name="T28" fmla="*/ 57 w 134"/>
                <a:gd name="T29" fmla="*/ 65 h 138"/>
                <a:gd name="T30" fmla="*/ 47 w 134"/>
                <a:gd name="T31" fmla="*/ 53 h 138"/>
                <a:gd name="T32" fmla="*/ 37 w 134"/>
                <a:gd name="T33" fmla="*/ 42 h 138"/>
                <a:gd name="T34" fmla="*/ 25 w 134"/>
                <a:gd name="T35" fmla="*/ 33 h 138"/>
                <a:gd name="T36" fmla="*/ 0 w 134"/>
                <a:gd name="T37" fmla="*/ 0 h 138"/>
                <a:gd name="T38" fmla="*/ 7 w 134"/>
                <a:gd name="T39" fmla="*/ 5 h 138"/>
                <a:gd name="T40" fmla="*/ 14 w 134"/>
                <a:gd name="T41" fmla="*/ 11 h 138"/>
                <a:gd name="T42" fmla="*/ 22 w 134"/>
                <a:gd name="T43" fmla="*/ 17 h 138"/>
                <a:gd name="T44" fmla="*/ 29 w 134"/>
                <a:gd name="T45" fmla="*/ 23 h 138"/>
                <a:gd name="T46" fmla="*/ 36 w 134"/>
                <a:gd name="T47" fmla="*/ 28 h 138"/>
                <a:gd name="T48" fmla="*/ 43 w 134"/>
                <a:gd name="T49" fmla="*/ 33 h 138"/>
                <a:gd name="T50" fmla="*/ 51 w 134"/>
                <a:gd name="T51" fmla="*/ 37 h 138"/>
                <a:gd name="T52" fmla="*/ 60 w 134"/>
                <a:gd name="T53" fmla="*/ 40 h 1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4"/>
                <a:gd name="T82" fmla="*/ 0 h 138"/>
                <a:gd name="T83" fmla="*/ 134 w 134"/>
                <a:gd name="T84" fmla="*/ 138 h 1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4" h="138">
                  <a:moveTo>
                    <a:pt x="60" y="40"/>
                  </a:moveTo>
                  <a:lnTo>
                    <a:pt x="134" y="122"/>
                  </a:lnTo>
                  <a:lnTo>
                    <a:pt x="131" y="127"/>
                  </a:lnTo>
                  <a:lnTo>
                    <a:pt x="128" y="131"/>
                  </a:lnTo>
                  <a:lnTo>
                    <a:pt x="123" y="135"/>
                  </a:lnTo>
                  <a:lnTo>
                    <a:pt x="118" y="138"/>
                  </a:lnTo>
                  <a:lnTo>
                    <a:pt x="116" y="133"/>
                  </a:lnTo>
                  <a:lnTo>
                    <a:pt x="117" y="128"/>
                  </a:lnTo>
                  <a:lnTo>
                    <a:pt x="116" y="126"/>
                  </a:lnTo>
                  <a:lnTo>
                    <a:pt x="109" y="126"/>
                  </a:lnTo>
                  <a:lnTo>
                    <a:pt x="97" y="116"/>
                  </a:lnTo>
                  <a:lnTo>
                    <a:pt x="86" y="103"/>
                  </a:lnTo>
                  <a:lnTo>
                    <a:pt x="75" y="91"/>
                  </a:lnTo>
                  <a:lnTo>
                    <a:pt x="66" y="78"/>
                  </a:lnTo>
                  <a:lnTo>
                    <a:pt x="57" y="65"/>
                  </a:lnTo>
                  <a:lnTo>
                    <a:pt x="47" y="53"/>
                  </a:lnTo>
                  <a:lnTo>
                    <a:pt x="37" y="42"/>
                  </a:lnTo>
                  <a:lnTo>
                    <a:pt x="25" y="33"/>
                  </a:lnTo>
                  <a:lnTo>
                    <a:pt x="0" y="0"/>
                  </a:lnTo>
                  <a:lnTo>
                    <a:pt x="7" y="5"/>
                  </a:lnTo>
                  <a:lnTo>
                    <a:pt x="14" y="11"/>
                  </a:lnTo>
                  <a:lnTo>
                    <a:pt x="22" y="17"/>
                  </a:lnTo>
                  <a:lnTo>
                    <a:pt x="29" y="23"/>
                  </a:lnTo>
                  <a:lnTo>
                    <a:pt x="36" y="28"/>
                  </a:lnTo>
                  <a:lnTo>
                    <a:pt x="43" y="33"/>
                  </a:lnTo>
                  <a:lnTo>
                    <a:pt x="51" y="37"/>
                  </a:lnTo>
                  <a:lnTo>
                    <a:pt x="60" y="40"/>
                  </a:lnTo>
                  <a:close/>
                </a:path>
              </a:pathLst>
            </a:custGeom>
            <a:solidFill>
              <a:srgbClr val="BFDDFF"/>
            </a:solidFill>
            <a:ln w="9525">
              <a:noFill/>
              <a:round/>
              <a:headEnd/>
              <a:tailEnd/>
            </a:ln>
          </p:spPr>
          <p:txBody>
            <a:bodyPr/>
            <a:lstStyle/>
            <a:p>
              <a:endParaRPr lang="en-US" dirty="0"/>
            </a:p>
          </p:txBody>
        </p:sp>
        <p:sp>
          <p:nvSpPr>
            <p:cNvPr id="83" name="Freeform 85"/>
            <p:cNvSpPr>
              <a:spLocks/>
            </p:cNvSpPr>
            <p:nvPr/>
          </p:nvSpPr>
          <p:spPr bwMode="auto">
            <a:xfrm>
              <a:off x="2734" y="2499"/>
              <a:ext cx="139" cy="150"/>
            </a:xfrm>
            <a:custGeom>
              <a:avLst/>
              <a:gdLst>
                <a:gd name="T0" fmla="*/ 139 w 139"/>
                <a:gd name="T1" fmla="*/ 128 h 150"/>
                <a:gd name="T2" fmla="*/ 137 w 139"/>
                <a:gd name="T3" fmla="*/ 133 h 150"/>
                <a:gd name="T4" fmla="*/ 135 w 139"/>
                <a:gd name="T5" fmla="*/ 139 h 150"/>
                <a:gd name="T6" fmla="*/ 132 w 139"/>
                <a:gd name="T7" fmla="*/ 145 h 150"/>
                <a:gd name="T8" fmla="*/ 129 w 139"/>
                <a:gd name="T9" fmla="*/ 150 h 150"/>
                <a:gd name="T10" fmla="*/ 110 w 139"/>
                <a:gd name="T11" fmla="*/ 132 h 150"/>
                <a:gd name="T12" fmla="*/ 93 w 139"/>
                <a:gd name="T13" fmla="*/ 114 h 150"/>
                <a:gd name="T14" fmla="*/ 76 w 139"/>
                <a:gd name="T15" fmla="*/ 96 h 150"/>
                <a:gd name="T16" fmla="*/ 61 w 139"/>
                <a:gd name="T17" fmla="*/ 78 h 150"/>
                <a:gd name="T18" fmla="*/ 45 w 139"/>
                <a:gd name="T19" fmla="*/ 60 h 150"/>
                <a:gd name="T20" fmla="*/ 30 w 139"/>
                <a:gd name="T21" fmla="*/ 40 h 150"/>
                <a:gd name="T22" fmla="*/ 15 w 139"/>
                <a:gd name="T23" fmla="*/ 21 h 150"/>
                <a:gd name="T24" fmla="*/ 0 w 139"/>
                <a:gd name="T25" fmla="*/ 0 h 150"/>
                <a:gd name="T26" fmla="*/ 17 w 139"/>
                <a:gd name="T27" fmla="*/ 16 h 150"/>
                <a:gd name="T28" fmla="*/ 36 w 139"/>
                <a:gd name="T29" fmla="*/ 31 h 150"/>
                <a:gd name="T30" fmla="*/ 55 w 139"/>
                <a:gd name="T31" fmla="*/ 46 h 150"/>
                <a:gd name="T32" fmla="*/ 74 w 139"/>
                <a:gd name="T33" fmla="*/ 59 h 150"/>
                <a:gd name="T34" fmla="*/ 93 w 139"/>
                <a:gd name="T35" fmla="*/ 75 h 150"/>
                <a:gd name="T36" fmla="*/ 109 w 139"/>
                <a:gd name="T37" fmla="*/ 90 h 150"/>
                <a:gd name="T38" fmla="*/ 126 w 139"/>
                <a:gd name="T39" fmla="*/ 109 h 150"/>
                <a:gd name="T40" fmla="*/ 139 w 139"/>
                <a:gd name="T41" fmla="*/ 128 h 1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9"/>
                <a:gd name="T64" fmla="*/ 0 h 150"/>
                <a:gd name="T65" fmla="*/ 139 w 139"/>
                <a:gd name="T66" fmla="*/ 150 h 1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9" h="150">
                  <a:moveTo>
                    <a:pt x="139" y="128"/>
                  </a:moveTo>
                  <a:lnTo>
                    <a:pt x="137" y="133"/>
                  </a:lnTo>
                  <a:lnTo>
                    <a:pt x="135" y="139"/>
                  </a:lnTo>
                  <a:lnTo>
                    <a:pt x="132" y="145"/>
                  </a:lnTo>
                  <a:lnTo>
                    <a:pt x="129" y="150"/>
                  </a:lnTo>
                  <a:lnTo>
                    <a:pt x="110" y="132"/>
                  </a:lnTo>
                  <a:lnTo>
                    <a:pt x="93" y="114"/>
                  </a:lnTo>
                  <a:lnTo>
                    <a:pt x="76" y="96"/>
                  </a:lnTo>
                  <a:lnTo>
                    <a:pt x="61" y="78"/>
                  </a:lnTo>
                  <a:lnTo>
                    <a:pt x="45" y="60"/>
                  </a:lnTo>
                  <a:lnTo>
                    <a:pt x="30" y="40"/>
                  </a:lnTo>
                  <a:lnTo>
                    <a:pt x="15" y="21"/>
                  </a:lnTo>
                  <a:lnTo>
                    <a:pt x="0" y="0"/>
                  </a:lnTo>
                  <a:lnTo>
                    <a:pt x="17" y="16"/>
                  </a:lnTo>
                  <a:lnTo>
                    <a:pt x="36" y="31"/>
                  </a:lnTo>
                  <a:lnTo>
                    <a:pt x="55" y="46"/>
                  </a:lnTo>
                  <a:lnTo>
                    <a:pt x="74" y="59"/>
                  </a:lnTo>
                  <a:lnTo>
                    <a:pt x="93" y="75"/>
                  </a:lnTo>
                  <a:lnTo>
                    <a:pt x="109" y="90"/>
                  </a:lnTo>
                  <a:lnTo>
                    <a:pt x="126" y="109"/>
                  </a:lnTo>
                  <a:lnTo>
                    <a:pt x="139" y="128"/>
                  </a:lnTo>
                  <a:close/>
                </a:path>
              </a:pathLst>
            </a:custGeom>
            <a:solidFill>
              <a:srgbClr val="BFDDFF"/>
            </a:solidFill>
            <a:ln w="9525">
              <a:noFill/>
              <a:round/>
              <a:headEnd/>
              <a:tailEnd/>
            </a:ln>
          </p:spPr>
          <p:txBody>
            <a:bodyPr/>
            <a:lstStyle/>
            <a:p>
              <a:endParaRPr lang="en-US" dirty="0"/>
            </a:p>
          </p:txBody>
        </p:sp>
        <p:sp>
          <p:nvSpPr>
            <p:cNvPr id="84" name="Freeform 86"/>
            <p:cNvSpPr>
              <a:spLocks/>
            </p:cNvSpPr>
            <p:nvPr/>
          </p:nvSpPr>
          <p:spPr bwMode="auto">
            <a:xfrm>
              <a:off x="2697" y="2534"/>
              <a:ext cx="157" cy="159"/>
            </a:xfrm>
            <a:custGeom>
              <a:avLst/>
              <a:gdLst>
                <a:gd name="T0" fmla="*/ 157 w 157"/>
                <a:gd name="T1" fmla="*/ 139 h 159"/>
                <a:gd name="T2" fmla="*/ 150 w 157"/>
                <a:gd name="T3" fmla="*/ 159 h 159"/>
                <a:gd name="T4" fmla="*/ 131 w 157"/>
                <a:gd name="T5" fmla="*/ 141 h 159"/>
                <a:gd name="T6" fmla="*/ 111 w 157"/>
                <a:gd name="T7" fmla="*/ 123 h 159"/>
                <a:gd name="T8" fmla="*/ 92 w 157"/>
                <a:gd name="T9" fmla="*/ 104 h 159"/>
                <a:gd name="T10" fmla="*/ 73 w 157"/>
                <a:gd name="T11" fmla="*/ 85 h 159"/>
                <a:gd name="T12" fmla="*/ 54 w 157"/>
                <a:gd name="T13" fmla="*/ 65 h 159"/>
                <a:gd name="T14" fmla="*/ 36 w 157"/>
                <a:gd name="T15" fmla="*/ 45 h 159"/>
                <a:gd name="T16" fmla="*/ 18 w 157"/>
                <a:gd name="T17" fmla="*/ 23 h 159"/>
                <a:gd name="T18" fmla="*/ 0 w 157"/>
                <a:gd name="T19" fmla="*/ 0 h 159"/>
                <a:gd name="T20" fmla="*/ 21 w 157"/>
                <a:gd name="T21" fmla="*/ 14 h 159"/>
                <a:gd name="T22" fmla="*/ 42 w 157"/>
                <a:gd name="T23" fmla="*/ 29 h 159"/>
                <a:gd name="T24" fmla="*/ 62 w 157"/>
                <a:gd name="T25" fmla="*/ 45 h 159"/>
                <a:gd name="T26" fmla="*/ 83 w 157"/>
                <a:gd name="T27" fmla="*/ 61 h 159"/>
                <a:gd name="T28" fmla="*/ 103 w 157"/>
                <a:gd name="T29" fmla="*/ 80 h 159"/>
                <a:gd name="T30" fmla="*/ 121 w 157"/>
                <a:gd name="T31" fmla="*/ 98 h 159"/>
                <a:gd name="T32" fmla="*/ 140 w 157"/>
                <a:gd name="T33" fmla="*/ 118 h 159"/>
                <a:gd name="T34" fmla="*/ 157 w 157"/>
                <a:gd name="T35" fmla="*/ 139 h 1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7"/>
                <a:gd name="T55" fmla="*/ 0 h 159"/>
                <a:gd name="T56" fmla="*/ 157 w 157"/>
                <a:gd name="T57" fmla="*/ 159 h 1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7" h="159">
                  <a:moveTo>
                    <a:pt x="157" y="139"/>
                  </a:moveTo>
                  <a:lnTo>
                    <a:pt x="150" y="159"/>
                  </a:lnTo>
                  <a:lnTo>
                    <a:pt x="131" y="141"/>
                  </a:lnTo>
                  <a:lnTo>
                    <a:pt x="111" y="123"/>
                  </a:lnTo>
                  <a:lnTo>
                    <a:pt x="92" y="104"/>
                  </a:lnTo>
                  <a:lnTo>
                    <a:pt x="73" y="85"/>
                  </a:lnTo>
                  <a:lnTo>
                    <a:pt x="54" y="65"/>
                  </a:lnTo>
                  <a:lnTo>
                    <a:pt x="36" y="45"/>
                  </a:lnTo>
                  <a:lnTo>
                    <a:pt x="18" y="23"/>
                  </a:lnTo>
                  <a:lnTo>
                    <a:pt x="0" y="0"/>
                  </a:lnTo>
                  <a:lnTo>
                    <a:pt x="21" y="14"/>
                  </a:lnTo>
                  <a:lnTo>
                    <a:pt x="42" y="29"/>
                  </a:lnTo>
                  <a:lnTo>
                    <a:pt x="62" y="45"/>
                  </a:lnTo>
                  <a:lnTo>
                    <a:pt x="83" y="61"/>
                  </a:lnTo>
                  <a:lnTo>
                    <a:pt x="103" y="80"/>
                  </a:lnTo>
                  <a:lnTo>
                    <a:pt x="121" y="98"/>
                  </a:lnTo>
                  <a:lnTo>
                    <a:pt x="140" y="118"/>
                  </a:lnTo>
                  <a:lnTo>
                    <a:pt x="157" y="139"/>
                  </a:lnTo>
                  <a:close/>
                </a:path>
              </a:pathLst>
            </a:custGeom>
            <a:solidFill>
              <a:srgbClr val="BFDDFF"/>
            </a:solidFill>
            <a:ln w="9525">
              <a:noFill/>
              <a:round/>
              <a:headEnd/>
              <a:tailEnd/>
            </a:ln>
          </p:spPr>
          <p:txBody>
            <a:bodyPr/>
            <a:lstStyle/>
            <a:p>
              <a:endParaRPr lang="en-US" dirty="0"/>
            </a:p>
          </p:txBody>
        </p:sp>
        <p:sp>
          <p:nvSpPr>
            <p:cNvPr id="85" name="Freeform 87"/>
            <p:cNvSpPr>
              <a:spLocks/>
            </p:cNvSpPr>
            <p:nvPr/>
          </p:nvSpPr>
          <p:spPr bwMode="auto">
            <a:xfrm>
              <a:off x="2993" y="2543"/>
              <a:ext cx="199" cy="203"/>
            </a:xfrm>
            <a:custGeom>
              <a:avLst/>
              <a:gdLst>
                <a:gd name="T0" fmla="*/ 8 w 199"/>
                <a:gd name="T1" fmla="*/ 203 h 203"/>
                <a:gd name="T2" fmla="*/ 0 w 199"/>
                <a:gd name="T3" fmla="*/ 203 h 203"/>
                <a:gd name="T4" fmla="*/ 2 w 199"/>
                <a:gd name="T5" fmla="*/ 195 h 203"/>
                <a:gd name="T6" fmla="*/ 15 w 199"/>
                <a:gd name="T7" fmla="*/ 183 h 203"/>
                <a:gd name="T8" fmla="*/ 29 w 199"/>
                <a:gd name="T9" fmla="*/ 172 h 203"/>
                <a:gd name="T10" fmla="*/ 41 w 199"/>
                <a:gd name="T11" fmla="*/ 161 h 203"/>
                <a:gd name="T12" fmla="*/ 53 w 199"/>
                <a:gd name="T13" fmla="*/ 148 h 203"/>
                <a:gd name="T14" fmla="*/ 65 w 199"/>
                <a:gd name="T15" fmla="*/ 136 h 203"/>
                <a:gd name="T16" fmla="*/ 76 w 199"/>
                <a:gd name="T17" fmla="*/ 123 h 203"/>
                <a:gd name="T18" fmla="*/ 88 w 199"/>
                <a:gd name="T19" fmla="*/ 111 h 203"/>
                <a:gd name="T20" fmla="*/ 99 w 199"/>
                <a:gd name="T21" fmla="*/ 98 h 203"/>
                <a:gd name="T22" fmla="*/ 112 w 199"/>
                <a:gd name="T23" fmla="*/ 85 h 203"/>
                <a:gd name="T24" fmla="*/ 123 w 199"/>
                <a:gd name="T25" fmla="*/ 72 h 203"/>
                <a:gd name="T26" fmla="*/ 134 w 199"/>
                <a:gd name="T27" fmla="*/ 59 h 203"/>
                <a:gd name="T28" fmla="*/ 147 w 199"/>
                <a:gd name="T29" fmla="*/ 47 h 203"/>
                <a:gd name="T30" fmla="*/ 159 w 199"/>
                <a:gd name="T31" fmla="*/ 35 h 203"/>
                <a:gd name="T32" fmla="*/ 171 w 199"/>
                <a:gd name="T33" fmla="*/ 22 h 203"/>
                <a:gd name="T34" fmla="*/ 185 w 199"/>
                <a:gd name="T35" fmla="*/ 11 h 203"/>
                <a:gd name="T36" fmla="*/ 199 w 199"/>
                <a:gd name="T37" fmla="*/ 0 h 203"/>
                <a:gd name="T38" fmla="*/ 196 w 199"/>
                <a:gd name="T39" fmla="*/ 11 h 203"/>
                <a:gd name="T40" fmla="*/ 8 w 199"/>
                <a:gd name="T41" fmla="*/ 203 h 2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9"/>
                <a:gd name="T64" fmla="*/ 0 h 203"/>
                <a:gd name="T65" fmla="*/ 199 w 199"/>
                <a:gd name="T66" fmla="*/ 203 h 2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9" h="203">
                  <a:moveTo>
                    <a:pt x="8" y="203"/>
                  </a:moveTo>
                  <a:lnTo>
                    <a:pt x="0" y="203"/>
                  </a:lnTo>
                  <a:lnTo>
                    <a:pt x="2" y="195"/>
                  </a:lnTo>
                  <a:lnTo>
                    <a:pt x="15" y="183"/>
                  </a:lnTo>
                  <a:lnTo>
                    <a:pt x="29" y="172"/>
                  </a:lnTo>
                  <a:lnTo>
                    <a:pt x="41" y="161"/>
                  </a:lnTo>
                  <a:lnTo>
                    <a:pt x="53" y="148"/>
                  </a:lnTo>
                  <a:lnTo>
                    <a:pt x="65" y="136"/>
                  </a:lnTo>
                  <a:lnTo>
                    <a:pt x="76" y="123"/>
                  </a:lnTo>
                  <a:lnTo>
                    <a:pt x="88" y="111"/>
                  </a:lnTo>
                  <a:lnTo>
                    <a:pt x="99" y="98"/>
                  </a:lnTo>
                  <a:lnTo>
                    <a:pt x="112" y="85"/>
                  </a:lnTo>
                  <a:lnTo>
                    <a:pt x="123" y="72"/>
                  </a:lnTo>
                  <a:lnTo>
                    <a:pt x="134" y="59"/>
                  </a:lnTo>
                  <a:lnTo>
                    <a:pt x="147" y="47"/>
                  </a:lnTo>
                  <a:lnTo>
                    <a:pt x="159" y="35"/>
                  </a:lnTo>
                  <a:lnTo>
                    <a:pt x="171" y="22"/>
                  </a:lnTo>
                  <a:lnTo>
                    <a:pt x="185" y="11"/>
                  </a:lnTo>
                  <a:lnTo>
                    <a:pt x="199" y="0"/>
                  </a:lnTo>
                  <a:lnTo>
                    <a:pt x="196" y="11"/>
                  </a:lnTo>
                  <a:lnTo>
                    <a:pt x="8" y="203"/>
                  </a:lnTo>
                  <a:close/>
                </a:path>
              </a:pathLst>
            </a:custGeom>
            <a:solidFill>
              <a:srgbClr val="000000"/>
            </a:solidFill>
            <a:ln w="9525">
              <a:noFill/>
              <a:round/>
              <a:headEnd/>
              <a:tailEnd/>
            </a:ln>
          </p:spPr>
          <p:txBody>
            <a:bodyPr/>
            <a:lstStyle/>
            <a:p>
              <a:endParaRPr lang="en-US" dirty="0"/>
            </a:p>
          </p:txBody>
        </p:sp>
        <p:sp>
          <p:nvSpPr>
            <p:cNvPr id="86" name="Freeform 88"/>
            <p:cNvSpPr>
              <a:spLocks/>
            </p:cNvSpPr>
            <p:nvPr/>
          </p:nvSpPr>
          <p:spPr bwMode="auto">
            <a:xfrm>
              <a:off x="2669" y="2567"/>
              <a:ext cx="170" cy="175"/>
            </a:xfrm>
            <a:custGeom>
              <a:avLst/>
              <a:gdLst>
                <a:gd name="T0" fmla="*/ 51 w 170"/>
                <a:gd name="T1" fmla="*/ 43 h 175"/>
                <a:gd name="T2" fmla="*/ 68 w 170"/>
                <a:gd name="T3" fmla="*/ 54 h 175"/>
                <a:gd name="T4" fmla="*/ 83 w 170"/>
                <a:gd name="T5" fmla="*/ 66 h 175"/>
                <a:gd name="T6" fmla="*/ 99 w 170"/>
                <a:gd name="T7" fmla="*/ 80 h 175"/>
                <a:gd name="T8" fmla="*/ 114 w 170"/>
                <a:gd name="T9" fmla="*/ 94 h 175"/>
                <a:gd name="T10" fmla="*/ 129 w 170"/>
                <a:gd name="T11" fmla="*/ 109 h 175"/>
                <a:gd name="T12" fmla="*/ 143 w 170"/>
                <a:gd name="T13" fmla="*/ 123 h 175"/>
                <a:gd name="T14" fmla="*/ 157 w 170"/>
                <a:gd name="T15" fmla="*/ 137 h 175"/>
                <a:gd name="T16" fmla="*/ 170 w 170"/>
                <a:gd name="T17" fmla="*/ 150 h 175"/>
                <a:gd name="T18" fmla="*/ 166 w 170"/>
                <a:gd name="T19" fmla="*/ 175 h 175"/>
                <a:gd name="T20" fmla="*/ 157 w 170"/>
                <a:gd name="T21" fmla="*/ 167 h 175"/>
                <a:gd name="T22" fmla="*/ 146 w 170"/>
                <a:gd name="T23" fmla="*/ 157 h 175"/>
                <a:gd name="T24" fmla="*/ 136 w 170"/>
                <a:gd name="T25" fmla="*/ 148 h 175"/>
                <a:gd name="T26" fmla="*/ 124 w 170"/>
                <a:gd name="T27" fmla="*/ 138 h 175"/>
                <a:gd name="T28" fmla="*/ 113 w 170"/>
                <a:gd name="T29" fmla="*/ 128 h 175"/>
                <a:gd name="T30" fmla="*/ 102 w 170"/>
                <a:gd name="T31" fmla="*/ 118 h 175"/>
                <a:gd name="T32" fmla="*/ 90 w 170"/>
                <a:gd name="T33" fmla="*/ 108 h 175"/>
                <a:gd name="T34" fmla="*/ 79 w 170"/>
                <a:gd name="T35" fmla="*/ 96 h 175"/>
                <a:gd name="T36" fmla="*/ 68 w 170"/>
                <a:gd name="T37" fmla="*/ 86 h 175"/>
                <a:gd name="T38" fmla="*/ 56 w 170"/>
                <a:gd name="T39" fmla="*/ 75 h 175"/>
                <a:gd name="T40" fmla="*/ 46 w 170"/>
                <a:gd name="T41" fmla="*/ 63 h 175"/>
                <a:gd name="T42" fmla="*/ 36 w 170"/>
                <a:gd name="T43" fmla="*/ 52 h 175"/>
                <a:gd name="T44" fmla="*/ 25 w 170"/>
                <a:gd name="T45" fmla="*/ 40 h 175"/>
                <a:gd name="T46" fmla="*/ 17 w 170"/>
                <a:gd name="T47" fmla="*/ 28 h 175"/>
                <a:gd name="T48" fmla="*/ 8 w 170"/>
                <a:gd name="T49" fmla="*/ 17 h 175"/>
                <a:gd name="T50" fmla="*/ 0 w 170"/>
                <a:gd name="T51" fmla="*/ 4 h 175"/>
                <a:gd name="T52" fmla="*/ 3 w 170"/>
                <a:gd name="T53" fmla="*/ 0 h 175"/>
                <a:gd name="T54" fmla="*/ 11 w 170"/>
                <a:gd name="T55" fmla="*/ 3 h 175"/>
                <a:gd name="T56" fmla="*/ 17 w 170"/>
                <a:gd name="T57" fmla="*/ 8 h 175"/>
                <a:gd name="T58" fmla="*/ 23 w 170"/>
                <a:gd name="T59" fmla="*/ 12 h 175"/>
                <a:gd name="T60" fmla="*/ 29 w 170"/>
                <a:gd name="T61" fmla="*/ 17 h 175"/>
                <a:gd name="T62" fmla="*/ 35 w 170"/>
                <a:gd name="T63" fmla="*/ 23 h 175"/>
                <a:gd name="T64" fmla="*/ 40 w 170"/>
                <a:gd name="T65" fmla="*/ 29 h 175"/>
                <a:gd name="T66" fmla="*/ 45 w 170"/>
                <a:gd name="T67" fmla="*/ 35 h 175"/>
                <a:gd name="T68" fmla="*/ 51 w 170"/>
                <a:gd name="T69" fmla="*/ 43 h 1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0"/>
                <a:gd name="T106" fmla="*/ 0 h 175"/>
                <a:gd name="T107" fmla="*/ 170 w 170"/>
                <a:gd name="T108" fmla="*/ 175 h 17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0" h="175">
                  <a:moveTo>
                    <a:pt x="51" y="43"/>
                  </a:moveTo>
                  <a:lnTo>
                    <a:pt x="68" y="54"/>
                  </a:lnTo>
                  <a:lnTo>
                    <a:pt x="83" y="66"/>
                  </a:lnTo>
                  <a:lnTo>
                    <a:pt x="99" y="80"/>
                  </a:lnTo>
                  <a:lnTo>
                    <a:pt x="114" y="94"/>
                  </a:lnTo>
                  <a:lnTo>
                    <a:pt x="129" y="109"/>
                  </a:lnTo>
                  <a:lnTo>
                    <a:pt x="143" y="123"/>
                  </a:lnTo>
                  <a:lnTo>
                    <a:pt x="157" y="137"/>
                  </a:lnTo>
                  <a:lnTo>
                    <a:pt x="170" y="150"/>
                  </a:lnTo>
                  <a:lnTo>
                    <a:pt x="166" y="175"/>
                  </a:lnTo>
                  <a:lnTo>
                    <a:pt x="157" y="167"/>
                  </a:lnTo>
                  <a:lnTo>
                    <a:pt x="146" y="157"/>
                  </a:lnTo>
                  <a:lnTo>
                    <a:pt x="136" y="148"/>
                  </a:lnTo>
                  <a:lnTo>
                    <a:pt x="124" y="138"/>
                  </a:lnTo>
                  <a:lnTo>
                    <a:pt x="113" y="128"/>
                  </a:lnTo>
                  <a:lnTo>
                    <a:pt x="102" y="118"/>
                  </a:lnTo>
                  <a:lnTo>
                    <a:pt x="90" y="108"/>
                  </a:lnTo>
                  <a:lnTo>
                    <a:pt x="79" y="96"/>
                  </a:lnTo>
                  <a:lnTo>
                    <a:pt x="68" y="86"/>
                  </a:lnTo>
                  <a:lnTo>
                    <a:pt x="56" y="75"/>
                  </a:lnTo>
                  <a:lnTo>
                    <a:pt x="46" y="63"/>
                  </a:lnTo>
                  <a:lnTo>
                    <a:pt x="36" y="52"/>
                  </a:lnTo>
                  <a:lnTo>
                    <a:pt x="25" y="40"/>
                  </a:lnTo>
                  <a:lnTo>
                    <a:pt x="17" y="28"/>
                  </a:lnTo>
                  <a:lnTo>
                    <a:pt x="8" y="17"/>
                  </a:lnTo>
                  <a:lnTo>
                    <a:pt x="0" y="4"/>
                  </a:lnTo>
                  <a:lnTo>
                    <a:pt x="3" y="0"/>
                  </a:lnTo>
                  <a:lnTo>
                    <a:pt x="11" y="3"/>
                  </a:lnTo>
                  <a:lnTo>
                    <a:pt x="17" y="8"/>
                  </a:lnTo>
                  <a:lnTo>
                    <a:pt x="23" y="12"/>
                  </a:lnTo>
                  <a:lnTo>
                    <a:pt x="29" y="17"/>
                  </a:lnTo>
                  <a:lnTo>
                    <a:pt x="35" y="23"/>
                  </a:lnTo>
                  <a:lnTo>
                    <a:pt x="40" y="29"/>
                  </a:lnTo>
                  <a:lnTo>
                    <a:pt x="45" y="35"/>
                  </a:lnTo>
                  <a:lnTo>
                    <a:pt x="51" y="43"/>
                  </a:lnTo>
                  <a:close/>
                </a:path>
              </a:pathLst>
            </a:custGeom>
            <a:solidFill>
              <a:srgbClr val="BFDDFF"/>
            </a:solidFill>
            <a:ln w="9525">
              <a:noFill/>
              <a:round/>
              <a:headEnd/>
              <a:tailEnd/>
            </a:ln>
          </p:spPr>
          <p:txBody>
            <a:bodyPr/>
            <a:lstStyle/>
            <a:p>
              <a:endParaRPr lang="en-US" dirty="0"/>
            </a:p>
          </p:txBody>
        </p:sp>
        <p:sp>
          <p:nvSpPr>
            <p:cNvPr id="87" name="Freeform 89"/>
            <p:cNvSpPr>
              <a:spLocks/>
            </p:cNvSpPr>
            <p:nvPr/>
          </p:nvSpPr>
          <p:spPr bwMode="auto">
            <a:xfrm>
              <a:off x="2206" y="2591"/>
              <a:ext cx="388" cy="408"/>
            </a:xfrm>
            <a:custGeom>
              <a:avLst/>
              <a:gdLst>
                <a:gd name="T0" fmla="*/ 386 w 388"/>
                <a:gd name="T1" fmla="*/ 9 h 408"/>
                <a:gd name="T2" fmla="*/ 362 w 388"/>
                <a:gd name="T3" fmla="*/ 35 h 408"/>
                <a:gd name="T4" fmla="*/ 338 w 388"/>
                <a:gd name="T5" fmla="*/ 60 h 408"/>
                <a:gd name="T6" fmla="*/ 314 w 388"/>
                <a:gd name="T7" fmla="*/ 85 h 408"/>
                <a:gd name="T8" fmla="*/ 290 w 388"/>
                <a:gd name="T9" fmla="*/ 111 h 408"/>
                <a:gd name="T10" fmla="*/ 266 w 388"/>
                <a:gd name="T11" fmla="*/ 135 h 408"/>
                <a:gd name="T12" fmla="*/ 242 w 388"/>
                <a:gd name="T13" fmla="*/ 160 h 408"/>
                <a:gd name="T14" fmla="*/ 218 w 388"/>
                <a:gd name="T15" fmla="*/ 185 h 408"/>
                <a:gd name="T16" fmla="*/ 194 w 388"/>
                <a:gd name="T17" fmla="*/ 210 h 408"/>
                <a:gd name="T18" fmla="*/ 170 w 388"/>
                <a:gd name="T19" fmla="*/ 236 h 408"/>
                <a:gd name="T20" fmla="*/ 145 w 388"/>
                <a:gd name="T21" fmla="*/ 260 h 408"/>
                <a:gd name="T22" fmla="*/ 121 w 388"/>
                <a:gd name="T23" fmla="*/ 285 h 408"/>
                <a:gd name="T24" fmla="*/ 98 w 388"/>
                <a:gd name="T25" fmla="*/ 310 h 408"/>
                <a:gd name="T26" fmla="*/ 73 w 388"/>
                <a:gd name="T27" fmla="*/ 334 h 408"/>
                <a:gd name="T28" fmla="*/ 48 w 388"/>
                <a:gd name="T29" fmla="*/ 359 h 408"/>
                <a:gd name="T30" fmla="*/ 24 w 388"/>
                <a:gd name="T31" fmla="*/ 383 h 408"/>
                <a:gd name="T32" fmla="*/ 0 w 388"/>
                <a:gd name="T33" fmla="*/ 408 h 408"/>
                <a:gd name="T34" fmla="*/ 15 w 388"/>
                <a:gd name="T35" fmla="*/ 389 h 408"/>
                <a:gd name="T36" fmla="*/ 31 w 388"/>
                <a:gd name="T37" fmla="*/ 370 h 408"/>
                <a:gd name="T38" fmla="*/ 46 w 388"/>
                <a:gd name="T39" fmla="*/ 350 h 408"/>
                <a:gd name="T40" fmla="*/ 63 w 388"/>
                <a:gd name="T41" fmla="*/ 332 h 408"/>
                <a:gd name="T42" fmla="*/ 79 w 388"/>
                <a:gd name="T43" fmla="*/ 313 h 408"/>
                <a:gd name="T44" fmla="*/ 96 w 388"/>
                <a:gd name="T45" fmla="*/ 295 h 408"/>
                <a:gd name="T46" fmla="*/ 112 w 388"/>
                <a:gd name="T47" fmla="*/ 276 h 408"/>
                <a:gd name="T48" fmla="*/ 130 w 388"/>
                <a:gd name="T49" fmla="*/ 258 h 408"/>
                <a:gd name="T50" fmla="*/ 141 w 388"/>
                <a:gd name="T51" fmla="*/ 246 h 408"/>
                <a:gd name="T52" fmla="*/ 151 w 388"/>
                <a:gd name="T53" fmla="*/ 234 h 408"/>
                <a:gd name="T54" fmla="*/ 164 w 388"/>
                <a:gd name="T55" fmla="*/ 221 h 408"/>
                <a:gd name="T56" fmla="*/ 175 w 388"/>
                <a:gd name="T57" fmla="*/ 209 h 408"/>
                <a:gd name="T58" fmla="*/ 188 w 388"/>
                <a:gd name="T59" fmla="*/ 196 h 408"/>
                <a:gd name="T60" fmla="*/ 200 w 388"/>
                <a:gd name="T61" fmla="*/ 184 h 408"/>
                <a:gd name="T62" fmla="*/ 212 w 388"/>
                <a:gd name="T63" fmla="*/ 173 h 408"/>
                <a:gd name="T64" fmla="*/ 225 w 388"/>
                <a:gd name="T65" fmla="*/ 160 h 408"/>
                <a:gd name="T66" fmla="*/ 237 w 388"/>
                <a:gd name="T67" fmla="*/ 149 h 408"/>
                <a:gd name="T68" fmla="*/ 250 w 388"/>
                <a:gd name="T69" fmla="*/ 136 h 408"/>
                <a:gd name="T70" fmla="*/ 262 w 388"/>
                <a:gd name="T71" fmla="*/ 125 h 408"/>
                <a:gd name="T72" fmla="*/ 273 w 388"/>
                <a:gd name="T73" fmla="*/ 114 h 408"/>
                <a:gd name="T74" fmla="*/ 286 w 388"/>
                <a:gd name="T75" fmla="*/ 101 h 408"/>
                <a:gd name="T76" fmla="*/ 297 w 388"/>
                <a:gd name="T77" fmla="*/ 90 h 408"/>
                <a:gd name="T78" fmla="*/ 309 w 388"/>
                <a:gd name="T79" fmla="*/ 78 h 408"/>
                <a:gd name="T80" fmla="*/ 320 w 388"/>
                <a:gd name="T81" fmla="*/ 66 h 408"/>
                <a:gd name="T82" fmla="*/ 322 w 388"/>
                <a:gd name="T83" fmla="*/ 58 h 408"/>
                <a:gd name="T84" fmla="*/ 327 w 388"/>
                <a:gd name="T85" fmla="*/ 53 h 408"/>
                <a:gd name="T86" fmla="*/ 334 w 388"/>
                <a:gd name="T87" fmla="*/ 49 h 408"/>
                <a:gd name="T88" fmla="*/ 342 w 388"/>
                <a:gd name="T89" fmla="*/ 45 h 408"/>
                <a:gd name="T90" fmla="*/ 347 w 388"/>
                <a:gd name="T91" fmla="*/ 39 h 408"/>
                <a:gd name="T92" fmla="*/ 352 w 388"/>
                <a:gd name="T93" fmla="*/ 33 h 408"/>
                <a:gd name="T94" fmla="*/ 357 w 388"/>
                <a:gd name="T95" fmla="*/ 27 h 408"/>
                <a:gd name="T96" fmla="*/ 362 w 388"/>
                <a:gd name="T97" fmla="*/ 20 h 408"/>
                <a:gd name="T98" fmla="*/ 367 w 388"/>
                <a:gd name="T99" fmla="*/ 14 h 408"/>
                <a:gd name="T100" fmla="*/ 374 w 388"/>
                <a:gd name="T101" fmla="*/ 8 h 408"/>
                <a:gd name="T102" fmla="*/ 381 w 388"/>
                <a:gd name="T103" fmla="*/ 3 h 408"/>
                <a:gd name="T104" fmla="*/ 388 w 388"/>
                <a:gd name="T105" fmla="*/ 0 h 408"/>
                <a:gd name="T106" fmla="*/ 386 w 388"/>
                <a:gd name="T107" fmla="*/ 9 h 4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88"/>
                <a:gd name="T163" fmla="*/ 0 h 408"/>
                <a:gd name="T164" fmla="*/ 388 w 388"/>
                <a:gd name="T165" fmla="*/ 408 h 40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88" h="408">
                  <a:moveTo>
                    <a:pt x="386" y="9"/>
                  </a:moveTo>
                  <a:lnTo>
                    <a:pt x="362" y="35"/>
                  </a:lnTo>
                  <a:lnTo>
                    <a:pt x="338" y="60"/>
                  </a:lnTo>
                  <a:lnTo>
                    <a:pt x="314" y="85"/>
                  </a:lnTo>
                  <a:lnTo>
                    <a:pt x="290" y="111"/>
                  </a:lnTo>
                  <a:lnTo>
                    <a:pt x="266" y="135"/>
                  </a:lnTo>
                  <a:lnTo>
                    <a:pt x="242" y="160"/>
                  </a:lnTo>
                  <a:lnTo>
                    <a:pt x="218" y="185"/>
                  </a:lnTo>
                  <a:lnTo>
                    <a:pt x="194" y="210"/>
                  </a:lnTo>
                  <a:lnTo>
                    <a:pt x="170" y="236"/>
                  </a:lnTo>
                  <a:lnTo>
                    <a:pt x="145" y="260"/>
                  </a:lnTo>
                  <a:lnTo>
                    <a:pt x="121" y="285"/>
                  </a:lnTo>
                  <a:lnTo>
                    <a:pt x="98" y="310"/>
                  </a:lnTo>
                  <a:lnTo>
                    <a:pt x="73" y="334"/>
                  </a:lnTo>
                  <a:lnTo>
                    <a:pt x="48" y="359"/>
                  </a:lnTo>
                  <a:lnTo>
                    <a:pt x="24" y="383"/>
                  </a:lnTo>
                  <a:lnTo>
                    <a:pt x="0" y="408"/>
                  </a:lnTo>
                  <a:lnTo>
                    <a:pt x="15" y="389"/>
                  </a:lnTo>
                  <a:lnTo>
                    <a:pt x="31" y="370"/>
                  </a:lnTo>
                  <a:lnTo>
                    <a:pt x="46" y="350"/>
                  </a:lnTo>
                  <a:lnTo>
                    <a:pt x="63" y="332"/>
                  </a:lnTo>
                  <a:lnTo>
                    <a:pt x="79" y="313"/>
                  </a:lnTo>
                  <a:lnTo>
                    <a:pt x="96" y="295"/>
                  </a:lnTo>
                  <a:lnTo>
                    <a:pt x="112" y="276"/>
                  </a:lnTo>
                  <a:lnTo>
                    <a:pt x="130" y="258"/>
                  </a:lnTo>
                  <a:lnTo>
                    <a:pt x="141" y="246"/>
                  </a:lnTo>
                  <a:lnTo>
                    <a:pt x="151" y="234"/>
                  </a:lnTo>
                  <a:lnTo>
                    <a:pt x="164" y="221"/>
                  </a:lnTo>
                  <a:lnTo>
                    <a:pt x="175" y="209"/>
                  </a:lnTo>
                  <a:lnTo>
                    <a:pt x="188" y="196"/>
                  </a:lnTo>
                  <a:lnTo>
                    <a:pt x="200" y="184"/>
                  </a:lnTo>
                  <a:lnTo>
                    <a:pt x="212" y="173"/>
                  </a:lnTo>
                  <a:lnTo>
                    <a:pt x="225" y="160"/>
                  </a:lnTo>
                  <a:lnTo>
                    <a:pt x="237" y="149"/>
                  </a:lnTo>
                  <a:lnTo>
                    <a:pt x="250" y="136"/>
                  </a:lnTo>
                  <a:lnTo>
                    <a:pt x="262" y="125"/>
                  </a:lnTo>
                  <a:lnTo>
                    <a:pt x="273" y="114"/>
                  </a:lnTo>
                  <a:lnTo>
                    <a:pt x="286" y="101"/>
                  </a:lnTo>
                  <a:lnTo>
                    <a:pt x="297" y="90"/>
                  </a:lnTo>
                  <a:lnTo>
                    <a:pt x="309" y="78"/>
                  </a:lnTo>
                  <a:lnTo>
                    <a:pt x="320" y="66"/>
                  </a:lnTo>
                  <a:lnTo>
                    <a:pt x="322" y="58"/>
                  </a:lnTo>
                  <a:lnTo>
                    <a:pt x="327" y="53"/>
                  </a:lnTo>
                  <a:lnTo>
                    <a:pt x="334" y="49"/>
                  </a:lnTo>
                  <a:lnTo>
                    <a:pt x="342" y="45"/>
                  </a:lnTo>
                  <a:lnTo>
                    <a:pt x="347" y="39"/>
                  </a:lnTo>
                  <a:lnTo>
                    <a:pt x="352" y="33"/>
                  </a:lnTo>
                  <a:lnTo>
                    <a:pt x="357" y="27"/>
                  </a:lnTo>
                  <a:lnTo>
                    <a:pt x="362" y="20"/>
                  </a:lnTo>
                  <a:lnTo>
                    <a:pt x="367" y="14"/>
                  </a:lnTo>
                  <a:lnTo>
                    <a:pt x="374" y="8"/>
                  </a:lnTo>
                  <a:lnTo>
                    <a:pt x="381" y="3"/>
                  </a:lnTo>
                  <a:lnTo>
                    <a:pt x="388" y="0"/>
                  </a:lnTo>
                  <a:lnTo>
                    <a:pt x="386" y="9"/>
                  </a:lnTo>
                  <a:close/>
                </a:path>
              </a:pathLst>
            </a:custGeom>
            <a:solidFill>
              <a:srgbClr val="000000"/>
            </a:solidFill>
            <a:ln w="9525">
              <a:noFill/>
              <a:round/>
              <a:headEnd/>
              <a:tailEnd/>
            </a:ln>
          </p:spPr>
          <p:txBody>
            <a:bodyPr/>
            <a:lstStyle/>
            <a:p>
              <a:endParaRPr lang="en-US" dirty="0"/>
            </a:p>
          </p:txBody>
        </p:sp>
        <p:sp>
          <p:nvSpPr>
            <p:cNvPr id="88" name="Freeform 90"/>
            <p:cNvSpPr>
              <a:spLocks/>
            </p:cNvSpPr>
            <p:nvPr/>
          </p:nvSpPr>
          <p:spPr bwMode="auto">
            <a:xfrm>
              <a:off x="2973" y="2600"/>
              <a:ext cx="433" cy="464"/>
            </a:xfrm>
            <a:custGeom>
              <a:avLst/>
              <a:gdLst>
                <a:gd name="T0" fmla="*/ 431 w 433"/>
                <a:gd name="T1" fmla="*/ 10 h 464"/>
                <a:gd name="T2" fmla="*/ 409 w 433"/>
                <a:gd name="T3" fmla="*/ 33 h 464"/>
                <a:gd name="T4" fmla="*/ 388 w 433"/>
                <a:gd name="T5" fmla="*/ 56 h 464"/>
                <a:gd name="T6" fmla="*/ 367 w 433"/>
                <a:gd name="T7" fmla="*/ 80 h 464"/>
                <a:gd name="T8" fmla="*/ 346 w 433"/>
                <a:gd name="T9" fmla="*/ 103 h 464"/>
                <a:gd name="T10" fmla="*/ 326 w 433"/>
                <a:gd name="T11" fmla="*/ 125 h 464"/>
                <a:gd name="T12" fmla="*/ 304 w 433"/>
                <a:gd name="T13" fmla="*/ 148 h 464"/>
                <a:gd name="T14" fmla="*/ 283 w 433"/>
                <a:gd name="T15" fmla="*/ 171 h 464"/>
                <a:gd name="T16" fmla="*/ 263 w 433"/>
                <a:gd name="T17" fmla="*/ 193 h 464"/>
                <a:gd name="T18" fmla="*/ 242 w 433"/>
                <a:gd name="T19" fmla="*/ 215 h 464"/>
                <a:gd name="T20" fmla="*/ 221 w 433"/>
                <a:gd name="T21" fmla="*/ 237 h 464"/>
                <a:gd name="T22" fmla="*/ 201 w 433"/>
                <a:gd name="T23" fmla="*/ 260 h 464"/>
                <a:gd name="T24" fmla="*/ 180 w 433"/>
                <a:gd name="T25" fmla="*/ 281 h 464"/>
                <a:gd name="T26" fmla="*/ 158 w 433"/>
                <a:gd name="T27" fmla="*/ 303 h 464"/>
                <a:gd name="T28" fmla="*/ 138 w 433"/>
                <a:gd name="T29" fmla="*/ 326 h 464"/>
                <a:gd name="T30" fmla="*/ 116 w 433"/>
                <a:gd name="T31" fmla="*/ 348 h 464"/>
                <a:gd name="T32" fmla="*/ 94 w 433"/>
                <a:gd name="T33" fmla="*/ 369 h 464"/>
                <a:gd name="T34" fmla="*/ 82 w 433"/>
                <a:gd name="T35" fmla="*/ 381 h 464"/>
                <a:gd name="T36" fmla="*/ 71 w 433"/>
                <a:gd name="T37" fmla="*/ 393 h 464"/>
                <a:gd name="T38" fmla="*/ 59 w 433"/>
                <a:gd name="T39" fmla="*/ 405 h 464"/>
                <a:gd name="T40" fmla="*/ 48 w 433"/>
                <a:gd name="T41" fmla="*/ 418 h 464"/>
                <a:gd name="T42" fmla="*/ 36 w 433"/>
                <a:gd name="T43" fmla="*/ 430 h 464"/>
                <a:gd name="T44" fmla="*/ 25 w 433"/>
                <a:gd name="T45" fmla="*/ 443 h 464"/>
                <a:gd name="T46" fmla="*/ 13 w 433"/>
                <a:gd name="T47" fmla="*/ 454 h 464"/>
                <a:gd name="T48" fmla="*/ 0 w 433"/>
                <a:gd name="T49" fmla="*/ 464 h 464"/>
                <a:gd name="T50" fmla="*/ 18 w 433"/>
                <a:gd name="T51" fmla="*/ 444 h 464"/>
                <a:gd name="T52" fmla="*/ 35 w 433"/>
                <a:gd name="T53" fmla="*/ 423 h 464"/>
                <a:gd name="T54" fmla="*/ 53 w 433"/>
                <a:gd name="T55" fmla="*/ 402 h 464"/>
                <a:gd name="T56" fmla="*/ 72 w 433"/>
                <a:gd name="T57" fmla="*/ 382 h 464"/>
                <a:gd name="T58" fmla="*/ 90 w 433"/>
                <a:gd name="T59" fmla="*/ 362 h 464"/>
                <a:gd name="T60" fmla="*/ 109 w 433"/>
                <a:gd name="T61" fmla="*/ 341 h 464"/>
                <a:gd name="T62" fmla="*/ 127 w 433"/>
                <a:gd name="T63" fmla="*/ 322 h 464"/>
                <a:gd name="T64" fmla="*/ 146 w 433"/>
                <a:gd name="T65" fmla="*/ 301 h 464"/>
                <a:gd name="T66" fmla="*/ 166 w 433"/>
                <a:gd name="T67" fmla="*/ 281 h 464"/>
                <a:gd name="T68" fmla="*/ 184 w 433"/>
                <a:gd name="T69" fmla="*/ 261 h 464"/>
                <a:gd name="T70" fmla="*/ 203 w 433"/>
                <a:gd name="T71" fmla="*/ 241 h 464"/>
                <a:gd name="T72" fmla="*/ 222 w 433"/>
                <a:gd name="T73" fmla="*/ 220 h 464"/>
                <a:gd name="T74" fmla="*/ 241 w 433"/>
                <a:gd name="T75" fmla="*/ 201 h 464"/>
                <a:gd name="T76" fmla="*/ 260 w 433"/>
                <a:gd name="T77" fmla="*/ 180 h 464"/>
                <a:gd name="T78" fmla="*/ 278 w 433"/>
                <a:gd name="T79" fmla="*/ 159 h 464"/>
                <a:gd name="T80" fmla="*/ 297 w 433"/>
                <a:gd name="T81" fmla="*/ 139 h 464"/>
                <a:gd name="T82" fmla="*/ 303 w 433"/>
                <a:gd name="T83" fmla="*/ 128 h 464"/>
                <a:gd name="T84" fmla="*/ 310 w 433"/>
                <a:gd name="T85" fmla="*/ 119 h 464"/>
                <a:gd name="T86" fmla="*/ 319 w 433"/>
                <a:gd name="T87" fmla="*/ 110 h 464"/>
                <a:gd name="T88" fmla="*/ 329 w 433"/>
                <a:gd name="T89" fmla="*/ 101 h 464"/>
                <a:gd name="T90" fmla="*/ 338 w 433"/>
                <a:gd name="T91" fmla="*/ 91 h 464"/>
                <a:gd name="T92" fmla="*/ 347 w 433"/>
                <a:gd name="T93" fmla="*/ 81 h 464"/>
                <a:gd name="T94" fmla="*/ 356 w 433"/>
                <a:gd name="T95" fmla="*/ 72 h 464"/>
                <a:gd name="T96" fmla="*/ 363 w 433"/>
                <a:gd name="T97" fmla="*/ 61 h 464"/>
                <a:gd name="T98" fmla="*/ 365 w 433"/>
                <a:gd name="T99" fmla="*/ 64 h 464"/>
                <a:gd name="T100" fmla="*/ 374 w 433"/>
                <a:gd name="T101" fmla="*/ 56 h 464"/>
                <a:gd name="T102" fmla="*/ 383 w 433"/>
                <a:gd name="T103" fmla="*/ 47 h 464"/>
                <a:gd name="T104" fmla="*/ 391 w 433"/>
                <a:gd name="T105" fmla="*/ 39 h 464"/>
                <a:gd name="T106" fmla="*/ 399 w 433"/>
                <a:gd name="T107" fmla="*/ 30 h 464"/>
                <a:gd name="T108" fmla="*/ 407 w 433"/>
                <a:gd name="T109" fmla="*/ 22 h 464"/>
                <a:gd name="T110" fmla="*/ 416 w 433"/>
                <a:gd name="T111" fmla="*/ 14 h 464"/>
                <a:gd name="T112" fmla="*/ 424 w 433"/>
                <a:gd name="T113" fmla="*/ 7 h 464"/>
                <a:gd name="T114" fmla="*/ 433 w 433"/>
                <a:gd name="T115" fmla="*/ 0 h 464"/>
                <a:gd name="T116" fmla="*/ 431 w 433"/>
                <a:gd name="T117" fmla="*/ 10 h 4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3"/>
                <a:gd name="T178" fmla="*/ 0 h 464"/>
                <a:gd name="T179" fmla="*/ 433 w 433"/>
                <a:gd name="T180" fmla="*/ 464 h 46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3" h="464">
                  <a:moveTo>
                    <a:pt x="431" y="10"/>
                  </a:moveTo>
                  <a:lnTo>
                    <a:pt x="409" y="33"/>
                  </a:lnTo>
                  <a:lnTo>
                    <a:pt x="388" y="56"/>
                  </a:lnTo>
                  <a:lnTo>
                    <a:pt x="367" y="80"/>
                  </a:lnTo>
                  <a:lnTo>
                    <a:pt x="346" y="103"/>
                  </a:lnTo>
                  <a:lnTo>
                    <a:pt x="326" y="125"/>
                  </a:lnTo>
                  <a:lnTo>
                    <a:pt x="304" y="148"/>
                  </a:lnTo>
                  <a:lnTo>
                    <a:pt x="283" y="171"/>
                  </a:lnTo>
                  <a:lnTo>
                    <a:pt x="263" y="193"/>
                  </a:lnTo>
                  <a:lnTo>
                    <a:pt x="242" y="215"/>
                  </a:lnTo>
                  <a:lnTo>
                    <a:pt x="221" y="237"/>
                  </a:lnTo>
                  <a:lnTo>
                    <a:pt x="201" y="260"/>
                  </a:lnTo>
                  <a:lnTo>
                    <a:pt x="180" y="281"/>
                  </a:lnTo>
                  <a:lnTo>
                    <a:pt x="158" y="303"/>
                  </a:lnTo>
                  <a:lnTo>
                    <a:pt x="138" y="326"/>
                  </a:lnTo>
                  <a:lnTo>
                    <a:pt x="116" y="348"/>
                  </a:lnTo>
                  <a:lnTo>
                    <a:pt x="94" y="369"/>
                  </a:lnTo>
                  <a:lnTo>
                    <a:pt x="82" y="381"/>
                  </a:lnTo>
                  <a:lnTo>
                    <a:pt x="71" y="393"/>
                  </a:lnTo>
                  <a:lnTo>
                    <a:pt x="59" y="405"/>
                  </a:lnTo>
                  <a:lnTo>
                    <a:pt x="48" y="418"/>
                  </a:lnTo>
                  <a:lnTo>
                    <a:pt x="36" y="430"/>
                  </a:lnTo>
                  <a:lnTo>
                    <a:pt x="25" y="443"/>
                  </a:lnTo>
                  <a:lnTo>
                    <a:pt x="13" y="454"/>
                  </a:lnTo>
                  <a:lnTo>
                    <a:pt x="0" y="464"/>
                  </a:lnTo>
                  <a:lnTo>
                    <a:pt x="18" y="444"/>
                  </a:lnTo>
                  <a:lnTo>
                    <a:pt x="35" y="423"/>
                  </a:lnTo>
                  <a:lnTo>
                    <a:pt x="53" y="402"/>
                  </a:lnTo>
                  <a:lnTo>
                    <a:pt x="72" y="382"/>
                  </a:lnTo>
                  <a:lnTo>
                    <a:pt x="90" y="362"/>
                  </a:lnTo>
                  <a:lnTo>
                    <a:pt x="109" y="341"/>
                  </a:lnTo>
                  <a:lnTo>
                    <a:pt x="127" y="322"/>
                  </a:lnTo>
                  <a:lnTo>
                    <a:pt x="146" y="301"/>
                  </a:lnTo>
                  <a:lnTo>
                    <a:pt x="166" y="281"/>
                  </a:lnTo>
                  <a:lnTo>
                    <a:pt x="184" y="261"/>
                  </a:lnTo>
                  <a:lnTo>
                    <a:pt x="203" y="241"/>
                  </a:lnTo>
                  <a:lnTo>
                    <a:pt x="222" y="220"/>
                  </a:lnTo>
                  <a:lnTo>
                    <a:pt x="241" y="201"/>
                  </a:lnTo>
                  <a:lnTo>
                    <a:pt x="260" y="180"/>
                  </a:lnTo>
                  <a:lnTo>
                    <a:pt x="278" y="159"/>
                  </a:lnTo>
                  <a:lnTo>
                    <a:pt x="297" y="139"/>
                  </a:lnTo>
                  <a:lnTo>
                    <a:pt x="303" y="128"/>
                  </a:lnTo>
                  <a:lnTo>
                    <a:pt x="310" y="119"/>
                  </a:lnTo>
                  <a:lnTo>
                    <a:pt x="319" y="110"/>
                  </a:lnTo>
                  <a:lnTo>
                    <a:pt x="329" y="101"/>
                  </a:lnTo>
                  <a:lnTo>
                    <a:pt x="338" y="91"/>
                  </a:lnTo>
                  <a:lnTo>
                    <a:pt x="347" y="81"/>
                  </a:lnTo>
                  <a:lnTo>
                    <a:pt x="356" y="72"/>
                  </a:lnTo>
                  <a:lnTo>
                    <a:pt x="363" y="61"/>
                  </a:lnTo>
                  <a:lnTo>
                    <a:pt x="365" y="64"/>
                  </a:lnTo>
                  <a:lnTo>
                    <a:pt x="374" y="56"/>
                  </a:lnTo>
                  <a:lnTo>
                    <a:pt x="383" y="47"/>
                  </a:lnTo>
                  <a:lnTo>
                    <a:pt x="391" y="39"/>
                  </a:lnTo>
                  <a:lnTo>
                    <a:pt x="399" y="30"/>
                  </a:lnTo>
                  <a:lnTo>
                    <a:pt x="407" y="22"/>
                  </a:lnTo>
                  <a:lnTo>
                    <a:pt x="416" y="14"/>
                  </a:lnTo>
                  <a:lnTo>
                    <a:pt x="424" y="7"/>
                  </a:lnTo>
                  <a:lnTo>
                    <a:pt x="433" y="0"/>
                  </a:lnTo>
                  <a:lnTo>
                    <a:pt x="431" y="10"/>
                  </a:lnTo>
                  <a:close/>
                </a:path>
              </a:pathLst>
            </a:custGeom>
            <a:solidFill>
              <a:srgbClr val="000000"/>
            </a:solidFill>
            <a:ln w="9525">
              <a:noFill/>
              <a:round/>
              <a:headEnd/>
              <a:tailEnd/>
            </a:ln>
          </p:spPr>
          <p:txBody>
            <a:bodyPr/>
            <a:lstStyle/>
            <a:p>
              <a:endParaRPr lang="en-US" dirty="0"/>
            </a:p>
          </p:txBody>
        </p:sp>
        <p:sp>
          <p:nvSpPr>
            <p:cNvPr id="89" name="Freeform 91"/>
            <p:cNvSpPr>
              <a:spLocks/>
            </p:cNvSpPr>
            <p:nvPr/>
          </p:nvSpPr>
          <p:spPr bwMode="auto">
            <a:xfrm>
              <a:off x="2646" y="2618"/>
              <a:ext cx="189" cy="167"/>
            </a:xfrm>
            <a:custGeom>
              <a:avLst/>
              <a:gdLst>
                <a:gd name="T0" fmla="*/ 99 w 189"/>
                <a:gd name="T1" fmla="*/ 70 h 167"/>
                <a:gd name="T2" fmla="*/ 110 w 189"/>
                <a:gd name="T3" fmla="*/ 82 h 167"/>
                <a:gd name="T4" fmla="*/ 123 w 189"/>
                <a:gd name="T5" fmla="*/ 93 h 167"/>
                <a:gd name="T6" fmla="*/ 135 w 189"/>
                <a:gd name="T7" fmla="*/ 104 h 167"/>
                <a:gd name="T8" fmla="*/ 147 w 189"/>
                <a:gd name="T9" fmla="*/ 116 h 167"/>
                <a:gd name="T10" fmla="*/ 159 w 189"/>
                <a:gd name="T11" fmla="*/ 128 h 167"/>
                <a:gd name="T12" fmla="*/ 169 w 189"/>
                <a:gd name="T13" fmla="*/ 140 h 167"/>
                <a:gd name="T14" fmla="*/ 180 w 189"/>
                <a:gd name="T15" fmla="*/ 153 h 167"/>
                <a:gd name="T16" fmla="*/ 189 w 189"/>
                <a:gd name="T17" fmla="*/ 165 h 167"/>
                <a:gd name="T18" fmla="*/ 183 w 189"/>
                <a:gd name="T19" fmla="*/ 167 h 167"/>
                <a:gd name="T20" fmla="*/ 177 w 189"/>
                <a:gd name="T21" fmla="*/ 166 h 167"/>
                <a:gd name="T22" fmla="*/ 173 w 189"/>
                <a:gd name="T23" fmla="*/ 163 h 167"/>
                <a:gd name="T24" fmla="*/ 169 w 189"/>
                <a:gd name="T25" fmla="*/ 160 h 167"/>
                <a:gd name="T26" fmla="*/ 166 w 189"/>
                <a:gd name="T27" fmla="*/ 155 h 167"/>
                <a:gd name="T28" fmla="*/ 162 w 189"/>
                <a:gd name="T29" fmla="*/ 151 h 167"/>
                <a:gd name="T30" fmla="*/ 157 w 189"/>
                <a:gd name="T31" fmla="*/ 148 h 167"/>
                <a:gd name="T32" fmla="*/ 152 w 189"/>
                <a:gd name="T33" fmla="*/ 146 h 167"/>
                <a:gd name="T34" fmla="*/ 131 w 189"/>
                <a:gd name="T35" fmla="*/ 129 h 167"/>
                <a:gd name="T36" fmla="*/ 112 w 189"/>
                <a:gd name="T37" fmla="*/ 112 h 167"/>
                <a:gd name="T38" fmla="*/ 93 w 189"/>
                <a:gd name="T39" fmla="*/ 94 h 167"/>
                <a:gd name="T40" fmla="*/ 74 w 189"/>
                <a:gd name="T41" fmla="*/ 76 h 167"/>
                <a:gd name="T42" fmla="*/ 56 w 189"/>
                <a:gd name="T43" fmla="*/ 58 h 167"/>
                <a:gd name="T44" fmla="*/ 37 w 189"/>
                <a:gd name="T45" fmla="*/ 40 h 167"/>
                <a:gd name="T46" fmla="*/ 18 w 189"/>
                <a:gd name="T47" fmla="*/ 22 h 167"/>
                <a:gd name="T48" fmla="*/ 0 w 189"/>
                <a:gd name="T49" fmla="*/ 4 h 167"/>
                <a:gd name="T50" fmla="*/ 1 w 189"/>
                <a:gd name="T51" fmla="*/ 0 h 167"/>
                <a:gd name="T52" fmla="*/ 14 w 189"/>
                <a:gd name="T53" fmla="*/ 7 h 167"/>
                <a:gd name="T54" fmla="*/ 27 w 189"/>
                <a:gd name="T55" fmla="*/ 15 h 167"/>
                <a:gd name="T56" fmla="*/ 38 w 189"/>
                <a:gd name="T57" fmla="*/ 26 h 167"/>
                <a:gd name="T58" fmla="*/ 50 w 189"/>
                <a:gd name="T59" fmla="*/ 35 h 167"/>
                <a:gd name="T60" fmla="*/ 62 w 189"/>
                <a:gd name="T61" fmla="*/ 44 h 167"/>
                <a:gd name="T62" fmla="*/ 73 w 189"/>
                <a:gd name="T63" fmla="*/ 55 h 167"/>
                <a:gd name="T64" fmla="*/ 85 w 189"/>
                <a:gd name="T65" fmla="*/ 63 h 167"/>
                <a:gd name="T66" fmla="*/ 99 w 189"/>
                <a:gd name="T67" fmla="*/ 70 h 1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9"/>
                <a:gd name="T103" fmla="*/ 0 h 167"/>
                <a:gd name="T104" fmla="*/ 189 w 189"/>
                <a:gd name="T105" fmla="*/ 167 h 1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9" h="167">
                  <a:moveTo>
                    <a:pt x="99" y="70"/>
                  </a:moveTo>
                  <a:lnTo>
                    <a:pt x="110" y="82"/>
                  </a:lnTo>
                  <a:lnTo>
                    <a:pt x="123" y="93"/>
                  </a:lnTo>
                  <a:lnTo>
                    <a:pt x="135" y="104"/>
                  </a:lnTo>
                  <a:lnTo>
                    <a:pt x="147" y="116"/>
                  </a:lnTo>
                  <a:lnTo>
                    <a:pt x="159" y="128"/>
                  </a:lnTo>
                  <a:lnTo>
                    <a:pt x="169" y="140"/>
                  </a:lnTo>
                  <a:lnTo>
                    <a:pt x="180" y="153"/>
                  </a:lnTo>
                  <a:lnTo>
                    <a:pt x="189" y="165"/>
                  </a:lnTo>
                  <a:lnTo>
                    <a:pt x="183" y="167"/>
                  </a:lnTo>
                  <a:lnTo>
                    <a:pt x="177" y="166"/>
                  </a:lnTo>
                  <a:lnTo>
                    <a:pt x="173" y="163"/>
                  </a:lnTo>
                  <a:lnTo>
                    <a:pt x="169" y="160"/>
                  </a:lnTo>
                  <a:lnTo>
                    <a:pt x="166" y="155"/>
                  </a:lnTo>
                  <a:lnTo>
                    <a:pt x="162" y="151"/>
                  </a:lnTo>
                  <a:lnTo>
                    <a:pt x="157" y="148"/>
                  </a:lnTo>
                  <a:lnTo>
                    <a:pt x="152" y="146"/>
                  </a:lnTo>
                  <a:lnTo>
                    <a:pt x="131" y="129"/>
                  </a:lnTo>
                  <a:lnTo>
                    <a:pt x="112" y="112"/>
                  </a:lnTo>
                  <a:lnTo>
                    <a:pt x="93" y="94"/>
                  </a:lnTo>
                  <a:lnTo>
                    <a:pt x="74" y="76"/>
                  </a:lnTo>
                  <a:lnTo>
                    <a:pt x="56" y="58"/>
                  </a:lnTo>
                  <a:lnTo>
                    <a:pt x="37" y="40"/>
                  </a:lnTo>
                  <a:lnTo>
                    <a:pt x="18" y="22"/>
                  </a:lnTo>
                  <a:lnTo>
                    <a:pt x="0" y="4"/>
                  </a:lnTo>
                  <a:lnTo>
                    <a:pt x="1" y="0"/>
                  </a:lnTo>
                  <a:lnTo>
                    <a:pt x="14" y="7"/>
                  </a:lnTo>
                  <a:lnTo>
                    <a:pt x="27" y="15"/>
                  </a:lnTo>
                  <a:lnTo>
                    <a:pt x="38" y="26"/>
                  </a:lnTo>
                  <a:lnTo>
                    <a:pt x="50" y="35"/>
                  </a:lnTo>
                  <a:lnTo>
                    <a:pt x="62" y="44"/>
                  </a:lnTo>
                  <a:lnTo>
                    <a:pt x="73" y="55"/>
                  </a:lnTo>
                  <a:lnTo>
                    <a:pt x="85" y="63"/>
                  </a:lnTo>
                  <a:lnTo>
                    <a:pt x="99" y="70"/>
                  </a:lnTo>
                  <a:close/>
                </a:path>
              </a:pathLst>
            </a:custGeom>
            <a:solidFill>
              <a:srgbClr val="BFDDFF"/>
            </a:solidFill>
            <a:ln w="9525">
              <a:noFill/>
              <a:round/>
              <a:headEnd/>
              <a:tailEnd/>
            </a:ln>
          </p:spPr>
          <p:txBody>
            <a:bodyPr/>
            <a:lstStyle/>
            <a:p>
              <a:endParaRPr lang="en-US" dirty="0"/>
            </a:p>
          </p:txBody>
        </p:sp>
        <p:sp>
          <p:nvSpPr>
            <p:cNvPr id="90" name="Freeform 92"/>
            <p:cNvSpPr>
              <a:spLocks/>
            </p:cNvSpPr>
            <p:nvPr/>
          </p:nvSpPr>
          <p:spPr bwMode="auto">
            <a:xfrm>
              <a:off x="2773" y="2646"/>
              <a:ext cx="653" cy="712"/>
            </a:xfrm>
            <a:custGeom>
              <a:avLst/>
              <a:gdLst>
                <a:gd name="T0" fmla="*/ 651 w 653"/>
                <a:gd name="T1" fmla="*/ 9 h 712"/>
                <a:gd name="T2" fmla="*/ 614 w 653"/>
                <a:gd name="T3" fmla="*/ 53 h 712"/>
                <a:gd name="T4" fmla="*/ 575 w 653"/>
                <a:gd name="T5" fmla="*/ 97 h 712"/>
                <a:gd name="T6" fmla="*/ 536 w 653"/>
                <a:gd name="T7" fmla="*/ 141 h 712"/>
                <a:gd name="T8" fmla="*/ 496 w 653"/>
                <a:gd name="T9" fmla="*/ 186 h 712"/>
                <a:gd name="T10" fmla="*/ 454 w 653"/>
                <a:gd name="T11" fmla="*/ 230 h 712"/>
                <a:gd name="T12" fmla="*/ 413 w 653"/>
                <a:gd name="T13" fmla="*/ 275 h 712"/>
                <a:gd name="T14" fmla="*/ 372 w 653"/>
                <a:gd name="T15" fmla="*/ 320 h 712"/>
                <a:gd name="T16" fmla="*/ 329 w 653"/>
                <a:gd name="T17" fmla="*/ 365 h 712"/>
                <a:gd name="T18" fmla="*/ 287 w 653"/>
                <a:gd name="T19" fmla="*/ 409 h 712"/>
                <a:gd name="T20" fmla="*/ 245 w 653"/>
                <a:gd name="T21" fmla="*/ 453 h 712"/>
                <a:gd name="T22" fmla="*/ 203 w 653"/>
                <a:gd name="T23" fmla="*/ 498 h 712"/>
                <a:gd name="T24" fmla="*/ 161 w 653"/>
                <a:gd name="T25" fmla="*/ 541 h 712"/>
                <a:gd name="T26" fmla="*/ 120 w 653"/>
                <a:gd name="T27" fmla="*/ 585 h 712"/>
                <a:gd name="T28" fmla="*/ 79 w 653"/>
                <a:gd name="T29" fmla="*/ 628 h 712"/>
                <a:gd name="T30" fmla="*/ 39 w 653"/>
                <a:gd name="T31" fmla="*/ 670 h 712"/>
                <a:gd name="T32" fmla="*/ 0 w 653"/>
                <a:gd name="T33" fmla="*/ 712 h 712"/>
                <a:gd name="T34" fmla="*/ 2 w 653"/>
                <a:gd name="T35" fmla="*/ 700 h 712"/>
                <a:gd name="T36" fmla="*/ 12 w 653"/>
                <a:gd name="T37" fmla="*/ 689 h 712"/>
                <a:gd name="T38" fmla="*/ 24 w 653"/>
                <a:gd name="T39" fmla="*/ 678 h 712"/>
                <a:gd name="T40" fmla="*/ 34 w 653"/>
                <a:gd name="T41" fmla="*/ 666 h 712"/>
                <a:gd name="T42" fmla="*/ 44 w 653"/>
                <a:gd name="T43" fmla="*/ 655 h 712"/>
                <a:gd name="T44" fmla="*/ 55 w 653"/>
                <a:gd name="T45" fmla="*/ 644 h 712"/>
                <a:gd name="T46" fmla="*/ 64 w 653"/>
                <a:gd name="T47" fmla="*/ 632 h 712"/>
                <a:gd name="T48" fmla="*/ 73 w 653"/>
                <a:gd name="T49" fmla="*/ 620 h 712"/>
                <a:gd name="T50" fmla="*/ 81 w 653"/>
                <a:gd name="T51" fmla="*/ 607 h 712"/>
                <a:gd name="T52" fmla="*/ 101 w 653"/>
                <a:gd name="T53" fmla="*/ 582 h 712"/>
                <a:gd name="T54" fmla="*/ 122 w 653"/>
                <a:gd name="T55" fmla="*/ 557 h 712"/>
                <a:gd name="T56" fmla="*/ 143 w 653"/>
                <a:gd name="T57" fmla="*/ 532 h 712"/>
                <a:gd name="T58" fmla="*/ 166 w 653"/>
                <a:gd name="T59" fmla="*/ 507 h 712"/>
                <a:gd name="T60" fmla="*/ 189 w 653"/>
                <a:gd name="T61" fmla="*/ 484 h 712"/>
                <a:gd name="T62" fmla="*/ 213 w 653"/>
                <a:gd name="T63" fmla="*/ 461 h 712"/>
                <a:gd name="T64" fmla="*/ 236 w 653"/>
                <a:gd name="T65" fmla="*/ 438 h 712"/>
                <a:gd name="T66" fmla="*/ 260 w 653"/>
                <a:gd name="T67" fmla="*/ 415 h 712"/>
                <a:gd name="T68" fmla="*/ 284 w 653"/>
                <a:gd name="T69" fmla="*/ 392 h 712"/>
                <a:gd name="T70" fmla="*/ 308 w 653"/>
                <a:gd name="T71" fmla="*/ 369 h 712"/>
                <a:gd name="T72" fmla="*/ 333 w 653"/>
                <a:gd name="T73" fmla="*/ 346 h 712"/>
                <a:gd name="T74" fmla="*/ 356 w 653"/>
                <a:gd name="T75" fmla="*/ 322 h 712"/>
                <a:gd name="T76" fmla="*/ 379 w 653"/>
                <a:gd name="T77" fmla="*/ 298 h 712"/>
                <a:gd name="T78" fmla="*/ 402 w 653"/>
                <a:gd name="T79" fmla="*/ 275 h 712"/>
                <a:gd name="T80" fmla="*/ 424 w 653"/>
                <a:gd name="T81" fmla="*/ 250 h 712"/>
                <a:gd name="T82" fmla="*/ 446 w 653"/>
                <a:gd name="T83" fmla="*/ 224 h 712"/>
                <a:gd name="T84" fmla="*/ 454 w 653"/>
                <a:gd name="T85" fmla="*/ 214 h 712"/>
                <a:gd name="T86" fmla="*/ 464 w 653"/>
                <a:gd name="T87" fmla="*/ 203 h 712"/>
                <a:gd name="T88" fmla="*/ 473 w 653"/>
                <a:gd name="T89" fmla="*/ 194 h 712"/>
                <a:gd name="T90" fmla="*/ 482 w 653"/>
                <a:gd name="T91" fmla="*/ 184 h 712"/>
                <a:gd name="T92" fmla="*/ 492 w 653"/>
                <a:gd name="T93" fmla="*/ 173 h 712"/>
                <a:gd name="T94" fmla="*/ 500 w 653"/>
                <a:gd name="T95" fmla="*/ 163 h 712"/>
                <a:gd name="T96" fmla="*/ 507 w 653"/>
                <a:gd name="T97" fmla="*/ 153 h 712"/>
                <a:gd name="T98" fmla="*/ 514 w 653"/>
                <a:gd name="T99" fmla="*/ 142 h 712"/>
                <a:gd name="T100" fmla="*/ 532 w 653"/>
                <a:gd name="T101" fmla="*/ 124 h 712"/>
                <a:gd name="T102" fmla="*/ 551 w 653"/>
                <a:gd name="T103" fmla="*/ 106 h 712"/>
                <a:gd name="T104" fmla="*/ 567 w 653"/>
                <a:gd name="T105" fmla="*/ 88 h 712"/>
                <a:gd name="T106" fmla="*/ 585 w 653"/>
                <a:gd name="T107" fmla="*/ 71 h 712"/>
                <a:gd name="T108" fmla="*/ 602 w 653"/>
                <a:gd name="T109" fmla="*/ 54 h 712"/>
                <a:gd name="T110" fmla="*/ 619 w 653"/>
                <a:gd name="T111" fmla="*/ 36 h 712"/>
                <a:gd name="T112" fmla="*/ 636 w 653"/>
                <a:gd name="T113" fmla="*/ 18 h 712"/>
                <a:gd name="T114" fmla="*/ 653 w 653"/>
                <a:gd name="T115" fmla="*/ 0 h 712"/>
                <a:gd name="T116" fmla="*/ 651 w 653"/>
                <a:gd name="T117" fmla="*/ 9 h 7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53"/>
                <a:gd name="T178" fmla="*/ 0 h 712"/>
                <a:gd name="T179" fmla="*/ 653 w 653"/>
                <a:gd name="T180" fmla="*/ 712 h 71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53" h="712">
                  <a:moveTo>
                    <a:pt x="651" y="9"/>
                  </a:moveTo>
                  <a:lnTo>
                    <a:pt x="614" y="53"/>
                  </a:lnTo>
                  <a:lnTo>
                    <a:pt x="575" y="97"/>
                  </a:lnTo>
                  <a:lnTo>
                    <a:pt x="536" y="141"/>
                  </a:lnTo>
                  <a:lnTo>
                    <a:pt x="496" y="186"/>
                  </a:lnTo>
                  <a:lnTo>
                    <a:pt x="454" y="230"/>
                  </a:lnTo>
                  <a:lnTo>
                    <a:pt x="413" y="275"/>
                  </a:lnTo>
                  <a:lnTo>
                    <a:pt x="372" y="320"/>
                  </a:lnTo>
                  <a:lnTo>
                    <a:pt x="329" y="365"/>
                  </a:lnTo>
                  <a:lnTo>
                    <a:pt x="287" y="409"/>
                  </a:lnTo>
                  <a:lnTo>
                    <a:pt x="245" y="453"/>
                  </a:lnTo>
                  <a:lnTo>
                    <a:pt x="203" y="498"/>
                  </a:lnTo>
                  <a:lnTo>
                    <a:pt x="161" y="541"/>
                  </a:lnTo>
                  <a:lnTo>
                    <a:pt x="120" y="585"/>
                  </a:lnTo>
                  <a:lnTo>
                    <a:pt x="79" y="628"/>
                  </a:lnTo>
                  <a:lnTo>
                    <a:pt x="39" y="670"/>
                  </a:lnTo>
                  <a:lnTo>
                    <a:pt x="0" y="712"/>
                  </a:lnTo>
                  <a:lnTo>
                    <a:pt x="2" y="700"/>
                  </a:lnTo>
                  <a:lnTo>
                    <a:pt x="12" y="689"/>
                  </a:lnTo>
                  <a:lnTo>
                    <a:pt x="24" y="678"/>
                  </a:lnTo>
                  <a:lnTo>
                    <a:pt x="34" y="666"/>
                  </a:lnTo>
                  <a:lnTo>
                    <a:pt x="44" y="655"/>
                  </a:lnTo>
                  <a:lnTo>
                    <a:pt x="55" y="644"/>
                  </a:lnTo>
                  <a:lnTo>
                    <a:pt x="64" y="632"/>
                  </a:lnTo>
                  <a:lnTo>
                    <a:pt x="73" y="620"/>
                  </a:lnTo>
                  <a:lnTo>
                    <a:pt x="81" y="607"/>
                  </a:lnTo>
                  <a:lnTo>
                    <a:pt x="101" y="582"/>
                  </a:lnTo>
                  <a:lnTo>
                    <a:pt x="122" y="557"/>
                  </a:lnTo>
                  <a:lnTo>
                    <a:pt x="143" y="532"/>
                  </a:lnTo>
                  <a:lnTo>
                    <a:pt x="166" y="507"/>
                  </a:lnTo>
                  <a:lnTo>
                    <a:pt x="189" y="484"/>
                  </a:lnTo>
                  <a:lnTo>
                    <a:pt x="213" y="461"/>
                  </a:lnTo>
                  <a:lnTo>
                    <a:pt x="236" y="438"/>
                  </a:lnTo>
                  <a:lnTo>
                    <a:pt x="260" y="415"/>
                  </a:lnTo>
                  <a:lnTo>
                    <a:pt x="284" y="392"/>
                  </a:lnTo>
                  <a:lnTo>
                    <a:pt x="308" y="369"/>
                  </a:lnTo>
                  <a:lnTo>
                    <a:pt x="333" y="346"/>
                  </a:lnTo>
                  <a:lnTo>
                    <a:pt x="356" y="322"/>
                  </a:lnTo>
                  <a:lnTo>
                    <a:pt x="379" y="298"/>
                  </a:lnTo>
                  <a:lnTo>
                    <a:pt x="402" y="275"/>
                  </a:lnTo>
                  <a:lnTo>
                    <a:pt x="424" y="250"/>
                  </a:lnTo>
                  <a:lnTo>
                    <a:pt x="446" y="224"/>
                  </a:lnTo>
                  <a:lnTo>
                    <a:pt x="454" y="214"/>
                  </a:lnTo>
                  <a:lnTo>
                    <a:pt x="464" y="203"/>
                  </a:lnTo>
                  <a:lnTo>
                    <a:pt x="473" y="194"/>
                  </a:lnTo>
                  <a:lnTo>
                    <a:pt x="482" y="184"/>
                  </a:lnTo>
                  <a:lnTo>
                    <a:pt x="492" y="173"/>
                  </a:lnTo>
                  <a:lnTo>
                    <a:pt x="500" y="163"/>
                  </a:lnTo>
                  <a:lnTo>
                    <a:pt x="507" y="153"/>
                  </a:lnTo>
                  <a:lnTo>
                    <a:pt x="514" y="142"/>
                  </a:lnTo>
                  <a:lnTo>
                    <a:pt x="532" y="124"/>
                  </a:lnTo>
                  <a:lnTo>
                    <a:pt x="551" y="106"/>
                  </a:lnTo>
                  <a:lnTo>
                    <a:pt x="567" y="88"/>
                  </a:lnTo>
                  <a:lnTo>
                    <a:pt x="585" y="71"/>
                  </a:lnTo>
                  <a:lnTo>
                    <a:pt x="602" y="54"/>
                  </a:lnTo>
                  <a:lnTo>
                    <a:pt x="619" y="36"/>
                  </a:lnTo>
                  <a:lnTo>
                    <a:pt x="636" y="18"/>
                  </a:lnTo>
                  <a:lnTo>
                    <a:pt x="653" y="0"/>
                  </a:lnTo>
                  <a:lnTo>
                    <a:pt x="651" y="9"/>
                  </a:lnTo>
                  <a:close/>
                </a:path>
              </a:pathLst>
            </a:custGeom>
            <a:solidFill>
              <a:srgbClr val="000000"/>
            </a:solidFill>
            <a:ln w="9525">
              <a:noFill/>
              <a:round/>
              <a:headEnd/>
              <a:tailEnd/>
            </a:ln>
          </p:spPr>
          <p:txBody>
            <a:bodyPr/>
            <a:lstStyle/>
            <a:p>
              <a:endParaRPr lang="en-US" dirty="0"/>
            </a:p>
          </p:txBody>
        </p:sp>
        <p:sp>
          <p:nvSpPr>
            <p:cNvPr id="91" name="Freeform 93"/>
            <p:cNvSpPr>
              <a:spLocks/>
            </p:cNvSpPr>
            <p:nvPr/>
          </p:nvSpPr>
          <p:spPr bwMode="auto">
            <a:xfrm>
              <a:off x="2636" y="2661"/>
              <a:ext cx="153" cy="125"/>
            </a:xfrm>
            <a:custGeom>
              <a:avLst/>
              <a:gdLst>
                <a:gd name="T0" fmla="*/ 67 w 153"/>
                <a:gd name="T1" fmla="*/ 45 h 125"/>
                <a:gd name="T2" fmla="*/ 77 w 153"/>
                <a:gd name="T3" fmla="*/ 56 h 125"/>
                <a:gd name="T4" fmla="*/ 88 w 153"/>
                <a:gd name="T5" fmla="*/ 66 h 125"/>
                <a:gd name="T6" fmla="*/ 100 w 153"/>
                <a:gd name="T7" fmla="*/ 76 h 125"/>
                <a:gd name="T8" fmla="*/ 112 w 153"/>
                <a:gd name="T9" fmla="*/ 85 h 125"/>
                <a:gd name="T10" fmla="*/ 123 w 153"/>
                <a:gd name="T11" fmla="*/ 94 h 125"/>
                <a:gd name="T12" fmla="*/ 135 w 153"/>
                <a:gd name="T13" fmla="*/ 104 h 125"/>
                <a:gd name="T14" fmla="*/ 144 w 153"/>
                <a:gd name="T15" fmla="*/ 114 h 125"/>
                <a:gd name="T16" fmla="*/ 153 w 153"/>
                <a:gd name="T17" fmla="*/ 125 h 125"/>
                <a:gd name="T18" fmla="*/ 115 w 153"/>
                <a:gd name="T19" fmla="*/ 125 h 125"/>
                <a:gd name="T20" fmla="*/ 0 w 153"/>
                <a:gd name="T21" fmla="*/ 8 h 125"/>
                <a:gd name="T22" fmla="*/ 0 w 153"/>
                <a:gd name="T23" fmla="*/ 0 h 125"/>
                <a:gd name="T24" fmla="*/ 10 w 153"/>
                <a:gd name="T25" fmla="*/ 7 h 125"/>
                <a:gd name="T26" fmla="*/ 18 w 153"/>
                <a:gd name="T27" fmla="*/ 13 h 125"/>
                <a:gd name="T28" fmla="*/ 25 w 153"/>
                <a:gd name="T29" fmla="*/ 19 h 125"/>
                <a:gd name="T30" fmla="*/ 32 w 153"/>
                <a:gd name="T31" fmla="*/ 25 h 125"/>
                <a:gd name="T32" fmla="*/ 40 w 153"/>
                <a:gd name="T33" fmla="*/ 30 h 125"/>
                <a:gd name="T34" fmla="*/ 48 w 153"/>
                <a:gd name="T35" fmla="*/ 35 h 125"/>
                <a:gd name="T36" fmla="*/ 57 w 153"/>
                <a:gd name="T37" fmla="*/ 41 h 125"/>
                <a:gd name="T38" fmla="*/ 67 w 153"/>
                <a:gd name="T39" fmla="*/ 45 h 1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3"/>
                <a:gd name="T61" fmla="*/ 0 h 125"/>
                <a:gd name="T62" fmla="*/ 153 w 153"/>
                <a:gd name="T63" fmla="*/ 125 h 1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3" h="125">
                  <a:moveTo>
                    <a:pt x="67" y="45"/>
                  </a:moveTo>
                  <a:lnTo>
                    <a:pt x="77" y="56"/>
                  </a:lnTo>
                  <a:lnTo>
                    <a:pt x="88" y="66"/>
                  </a:lnTo>
                  <a:lnTo>
                    <a:pt x="100" y="76"/>
                  </a:lnTo>
                  <a:lnTo>
                    <a:pt x="112" y="85"/>
                  </a:lnTo>
                  <a:lnTo>
                    <a:pt x="123" y="94"/>
                  </a:lnTo>
                  <a:lnTo>
                    <a:pt x="135" y="104"/>
                  </a:lnTo>
                  <a:lnTo>
                    <a:pt x="144" y="114"/>
                  </a:lnTo>
                  <a:lnTo>
                    <a:pt x="153" y="125"/>
                  </a:lnTo>
                  <a:lnTo>
                    <a:pt x="115" y="125"/>
                  </a:lnTo>
                  <a:lnTo>
                    <a:pt x="0" y="8"/>
                  </a:lnTo>
                  <a:lnTo>
                    <a:pt x="0" y="0"/>
                  </a:lnTo>
                  <a:lnTo>
                    <a:pt x="10" y="7"/>
                  </a:lnTo>
                  <a:lnTo>
                    <a:pt x="18" y="13"/>
                  </a:lnTo>
                  <a:lnTo>
                    <a:pt x="25" y="19"/>
                  </a:lnTo>
                  <a:lnTo>
                    <a:pt x="32" y="25"/>
                  </a:lnTo>
                  <a:lnTo>
                    <a:pt x="40" y="30"/>
                  </a:lnTo>
                  <a:lnTo>
                    <a:pt x="48" y="35"/>
                  </a:lnTo>
                  <a:lnTo>
                    <a:pt x="57" y="41"/>
                  </a:lnTo>
                  <a:lnTo>
                    <a:pt x="67" y="45"/>
                  </a:lnTo>
                  <a:close/>
                </a:path>
              </a:pathLst>
            </a:custGeom>
            <a:solidFill>
              <a:srgbClr val="BFDDFF"/>
            </a:solidFill>
            <a:ln w="9525">
              <a:noFill/>
              <a:round/>
              <a:headEnd/>
              <a:tailEnd/>
            </a:ln>
          </p:spPr>
          <p:txBody>
            <a:bodyPr/>
            <a:lstStyle/>
            <a:p>
              <a:endParaRPr lang="en-US" dirty="0"/>
            </a:p>
          </p:txBody>
        </p:sp>
        <p:sp>
          <p:nvSpPr>
            <p:cNvPr id="92" name="Freeform 94"/>
            <p:cNvSpPr>
              <a:spLocks/>
            </p:cNvSpPr>
            <p:nvPr/>
          </p:nvSpPr>
          <p:spPr bwMode="auto">
            <a:xfrm>
              <a:off x="2243" y="2700"/>
              <a:ext cx="310" cy="329"/>
            </a:xfrm>
            <a:custGeom>
              <a:avLst/>
              <a:gdLst>
                <a:gd name="T0" fmla="*/ 310 w 310"/>
                <a:gd name="T1" fmla="*/ 9 h 329"/>
                <a:gd name="T2" fmla="*/ 293 w 310"/>
                <a:gd name="T3" fmla="*/ 30 h 329"/>
                <a:gd name="T4" fmla="*/ 277 w 310"/>
                <a:gd name="T5" fmla="*/ 49 h 329"/>
                <a:gd name="T6" fmla="*/ 259 w 310"/>
                <a:gd name="T7" fmla="*/ 69 h 329"/>
                <a:gd name="T8" fmla="*/ 242 w 310"/>
                <a:gd name="T9" fmla="*/ 88 h 329"/>
                <a:gd name="T10" fmla="*/ 224 w 310"/>
                <a:gd name="T11" fmla="*/ 108 h 329"/>
                <a:gd name="T12" fmla="*/ 205 w 310"/>
                <a:gd name="T13" fmla="*/ 127 h 329"/>
                <a:gd name="T14" fmla="*/ 187 w 310"/>
                <a:gd name="T15" fmla="*/ 145 h 329"/>
                <a:gd name="T16" fmla="*/ 168 w 310"/>
                <a:gd name="T17" fmla="*/ 164 h 329"/>
                <a:gd name="T18" fmla="*/ 150 w 310"/>
                <a:gd name="T19" fmla="*/ 183 h 329"/>
                <a:gd name="T20" fmla="*/ 131 w 310"/>
                <a:gd name="T21" fmla="*/ 201 h 329"/>
                <a:gd name="T22" fmla="*/ 113 w 310"/>
                <a:gd name="T23" fmla="*/ 220 h 329"/>
                <a:gd name="T24" fmla="*/ 95 w 310"/>
                <a:gd name="T25" fmla="*/ 238 h 329"/>
                <a:gd name="T26" fmla="*/ 76 w 310"/>
                <a:gd name="T27" fmla="*/ 257 h 329"/>
                <a:gd name="T28" fmla="*/ 59 w 310"/>
                <a:gd name="T29" fmla="*/ 274 h 329"/>
                <a:gd name="T30" fmla="*/ 41 w 310"/>
                <a:gd name="T31" fmla="*/ 293 h 329"/>
                <a:gd name="T32" fmla="*/ 24 w 310"/>
                <a:gd name="T33" fmla="*/ 311 h 329"/>
                <a:gd name="T34" fmla="*/ 17 w 310"/>
                <a:gd name="T35" fmla="*/ 315 h 329"/>
                <a:gd name="T36" fmla="*/ 12 w 310"/>
                <a:gd name="T37" fmla="*/ 321 h 329"/>
                <a:gd name="T38" fmla="*/ 7 w 310"/>
                <a:gd name="T39" fmla="*/ 326 h 329"/>
                <a:gd name="T40" fmla="*/ 0 w 310"/>
                <a:gd name="T41" fmla="*/ 329 h 329"/>
                <a:gd name="T42" fmla="*/ 0 w 310"/>
                <a:gd name="T43" fmla="*/ 322 h 329"/>
                <a:gd name="T44" fmla="*/ 15 w 310"/>
                <a:gd name="T45" fmla="*/ 305 h 329"/>
                <a:gd name="T46" fmla="*/ 31 w 310"/>
                <a:gd name="T47" fmla="*/ 289 h 329"/>
                <a:gd name="T48" fmla="*/ 47 w 310"/>
                <a:gd name="T49" fmla="*/ 272 h 329"/>
                <a:gd name="T50" fmla="*/ 63 w 310"/>
                <a:gd name="T51" fmla="*/ 256 h 329"/>
                <a:gd name="T52" fmla="*/ 79 w 310"/>
                <a:gd name="T53" fmla="*/ 238 h 329"/>
                <a:gd name="T54" fmla="*/ 96 w 310"/>
                <a:gd name="T55" fmla="*/ 221 h 329"/>
                <a:gd name="T56" fmla="*/ 112 w 310"/>
                <a:gd name="T57" fmla="*/ 204 h 329"/>
                <a:gd name="T58" fmla="*/ 129 w 310"/>
                <a:gd name="T59" fmla="*/ 187 h 329"/>
                <a:gd name="T60" fmla="*/ 145 w 310"/>
                <a:gd name="T61" fmla="*/ 169 h 329"/>
                <a:gd name="T62" fmla="*/ 162 w 310"/>
                <a:gd name="T63" fmla="*/ 151 h 329"/>
                <a:gd name="T64" fmla="*/ 179 w 310"/>
                <a:gd name="T65" fmla="*/ 135 h 329"/>
                <a:gd name="T66" fmla="*/ 195 w 310"/>
                <a:gd name="T67" fmla="*/ 117 h 329"/>
                <a:gd name="T68" fmla="*/ 212 w 310"/>
                <a:gd name="T69" fmla="*/ 100 h 329"/>
                <a:gd name="T70" fmla="*/ 227 w 310"/>
                <a:gd name="T71" fmla="*/ 82 h 329"/>
                <a:gd name="T72" fmla="*/ 244 w 310"/>
                <a:gd name="T73" fmla="*/ 66 h 329"/>
                <a:gd name="T74" fmla="*/ 259 w 310"/>
                <a:gd name="T75" fmla="*/ 48 h 329"/>
                <a:gd name="T76" fmla="*/ 262 w 310"/>
                <a:gd name="T77" fmla="*/ 40 h 329"/>
                <a:gd name="T78" fmla="*/ 267 w 310"/>
                <a:gd name="T79" fmla="*/ 33 h 329"/>
                <a:gd name="T80" fmla="*/ 274 w 310"/>
                <a:gd name="T81" fmla="*/ 26 h 329"/>
                <a:gd name="T82" fmla="*/ 281 w 310"/>
                <a:gd name="T83" fmla="*/ 20 h 329"/>
                <a:gd name="T84" fmla="*/ 288 w 310"/>
                <a:gd name="T85" fmla="*/ 15 h 329"/>
                <a:gd name="T86" fmla="*/ 296 w 310"/>
                <a:gd name="T87" fmla="*/ 10 h 329"/>
                <a:gd name="T88" fmla="*/ 304 w 310"/>
                <a:gd name="T89" fmla="*/ 5 h 329"/>
                <a:gd name="T90" fmla="*/ 310 w 310"/>
                <a:gd name="T91" fmla="*/ 0 h 329"/>
                <a:gd name="T92" fmla="*/ 310 w 310"/>
                <a:gd name="T93" fmla="*/ 9 h 32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0"/>
                <a:gd name="T142" fmla="*/ 0 h 329"/>
                <a:gd name="T143" fmla="*/ 310 w 310"/>
                <a:gd name="T144" fmla="*/ 329 h 32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0" h="329">
                  <a:moveTo>
                    <a:pt x="310" y="9"/>
                  </a:moveTo>
                  <a:lnTo>
                    <a:pt x="293" y="30"/>
                  </a:lnTo>
                  <a:lnTo>
                    <a:pt x="277" y="49"/>
                  </a:lnTo>
                  <a:lnTo>
                    <a:pt x="259" y="69"/>
                  </a:lnTo>
                  <a:lnTo>
                    <a:pt x="242" y="88"/>
                  </a:lnTo>
                  <a:lnTo>
                    <a:pt x="224" y="108"/>
                  </a:lnTo>
                  <a:lnTo>
                    <a:pt x="205" y="127"/>
                  </a:lnTo>
                  <a:lnTo>
                    <a:pt x="187" y="145"/>
                  </a:lnTo>
                  <a:lnTo>
                    <a:pt x="168" y="164"/>
                  </a:lnTo>
                  <a:lnTo>
                    <a:pt x="150" y="183"/>
                  </a:lnTo>
                  <a:lnTo>
                    <a:pt x="131" y="201"/>
                  </a:lnTo>
                  <a:lnTo>
                    <a:pt x="113" y="220"/>
                  </a:lnTo>
                  <a:lnTo>
                    <a:pt x="95" y="238"/>
                  </a:lnTo>
                  <a:lnTo>
                    <a:pt x="76" y="257"/>
                  </a:lnTo>
                  <a:lnTo>
                    <a:pt x="59" y="274"/>
                  </a:lnTo>
                  <a:lnTo>
                    <a:pt x="41" y="293"/>
                  </a:lnTo>
                  <a:lnTo>
                    <a:pt x="24" y="311"/>
                  </a:lnTo>
                  <a:lnTo>
                    <a:pt x="17" y="315"/>
                  </a:lnTo>
                  <a:lnTo>
                    <a:pt x="12" y="321"/>
                  </a:lnTo>
                  <a:lnTo>
                    <a:pt x="7" y="326"/>
                  </a:lnTo>
                  <a:lnTo>
                    <a:pt x="0" y="329"/>
                  </a:lnTo>
                  <a:lnTo>
                    <a:pt x="0" y="322"/>
                  </a:lnTo>
                  <a:lnTo>
                    <a:pt x="15" y="305"/>
                  </a:lnTo>
                  <a:lnTo>
                    <a:pt x="31" y="289"/>
                  </a:lnTo>
                  <a:lnTo>
                    <a:pt x="47" y="272"/>
                  </a:lnTo>
                  <a:lnTo>
                    <a:pt x="63" y="256"/>
                  </a:lnTo>
                  <a:lnTo>
                    <a:pt x="79" y="238"/>
                  </a:lnTo>
                  <a:lnTo>
                    <a:pt x="96" y="221"/>
                  </a:lnTo>
                  <a:lnTo>
                    <a:pt x="112" y="204"/>
                  </a:lnTo>
                  <a:lnTo>
                    <a:pt x="129" y="187"/>
                  </a:lnTo>
                  <a:lnTo>
                    <a:pt x="145" y="169"/>
                  </a:lnTo>
                  <a:lnTo>
                    <a:pt x="162" y="151"/>
                  </a:lnTo>
                  <a:lnTo>
                    <a:pt x="179" y="135"/>
                  </a:lnTo>
                  <a:lnTo>
                    <a:pt x="195" y="117"/>
                  </a:lnTo>
                  <a:lnTo>
                    <a:pt x="212" y="100"/>
                  </a:lnTo>
                  <a:lnTo>
                    <a:pt x="227" y="82"/>
                  </a:lnTo>
                  <a:lnTo>
                    <a:pt x="244" y="66"/>
                  </a:lnTo>
                  <a:lnTo>
                    <a:pt x="259" y="48"/>
                  </a:lnTo>
                  <a:lnTo>
                    <a:pt x="262" y="40"/>
                  </a:lnTo>
                  <a:lnTo>
                    <a:pt x="267" y="33"/>
                  </a:lnTo>
                  <a:lnTo>
                    <a:pt x="274" y="26"/>
                  </a:lnTo>
                  <a:lnTo>
                    <a:pt x="281" y="20"/>
                  </a:lnTo>
                  <a:lnTo>
                    <a:pt x="288" y="15"/>
                  </a:lnTo>
                  <a:lnTo>
                    <a:pt x="296" y="10"/>
                  </a:lnTo>
                  <a:lnTo>
                    <a:pt x="304" y="5"/>
                  </a:lnTo>
                  <a:lnTo>
                    <a:pt x="310" y="0"/>
                  </a:lnTo>
                  <a:lnTo>
                    <a:pt x="310" y="9"/>
                  </a:lnTo>
                  <a:close/>
                </a:path>
              </a:pathLst>
            </a:custGeom>
            <a:solidFill>
              <a:srgbClr val="000000"/>
            </a:solidFill>
            <a:ln w="9525">
              <a:noFill/>
              <a:round/>
              <a:headEnd/>
              <a:tailEnd/>
            </a:ln>
          </p:spPr>
          <p:txBody>
            <a:bodyPr/>
            <a:lstStyle/>
            <a:p>
              <a:endParaRPr lang="en-US" dirty="0"/>
            </a:p>
          </p:txBody>
        </p:sp>
        <p:sp>
          <p:nvSpPr>
            <p:cNvPr id="93" name="Freeform 95"/>
            <p:cNvSpPr>
              <a:spLocks/>
            </p:cNvSpPr>
            <p:nvPr/>
          </p:nvSpPr>
          <p:spPr bwMode="auto">
            <a:xfrm>
              <a:off x="2629" y="2706"/>
              <a:ext cx="100" cy="87"/>
            </a:xfrm>
            <a:custGeom>
              <a:avLst/>
              <a:gdLst>
                <a:gd name="T0" fmla="*/ 100 w 100"/>
                <a:gd name="T1" fmla="*/ 82 h 87"/>
                <a:gd name="T2" fmla="*/ 84 w 100"/>
                <a:gd name="T3" fmla="*/ 87 h 87"/>
                <a:gd name="T4" fmla="*/ 69 w 100"/>
                <a:gd name="T5" fmla="*/ 83 h 87"/>
                <a:gd name="T6" fmla="*/ 57 w 100"/>
                <a:gd name="T7" fmla="*/ 75 h 87"/>
                <a:gd name="T8" fmla="*/ 45 w 100"/>
                <a:gd name="T9" fmla="*/ 64 h 87"/>
                <a:gd name="T10" fmla="*/ 33 w 100"/>
                <a:gd name="T11" fmla="*/ 49 h 87"/>
                <a:gd name="T12" fmla="*/ 22 w 100"/>
                <a:gd name="T13" fmla="*/ 35 h 87"/>
                <a:gd name="T14" fmla="*/ 12 w 100"/>
                <a:gd name="T15" fmla="*/ 21 h 87"/>
                <a:gd name="T16" fmla="*/ 0 w 100"/>
                <a:gd name="T17" fmla="*/ 9 h 87"/>
                <a:gd name="T18" fmla="*/ 0 w 100"/>
                <a:gd name="T19" fmla="*/ 0 h 87"/>
                <a:gd name="T20" fmla="*/ 14 w 100"/>
                <a:gd name="T21" fmla="*/ 9 h 87"/>
                <a:gd name="T22" fmla="*/ 26 w 100"/>
                <a:gd name="T23" fmla="*/ 18 h 87"/>
                <a:gd name="T24" fmla="*/ 38 w 100"/>
                <a:gd name="T25" fmla="*/ 29 h 87"/>
                <a:gd name="T26" fmla="*/ 51 w 100"/>
                <a:gd name="T27" fmla="*/ 39 h 87"/>
                <a:gd name="T28" fmla="*/ 63 w 100"/>
                <a:gd name="T29" fmla="*/ 49 h 87"/>
                <a:gd name="T30" fmla="*/ 75 w 100"/>
                <a:gd name="T31" fmla="*/ 61 h 87"/>
                <a:gd name="T32" fmla="*/ 88 w 100"/>
                <a:gd name="T33" fmla="*/ 71 h 87"/>
                <a:gd name="T34" fmla="*/ 100 w 100"/>
                <a:gd name="T35" fmla="*/ 82 h 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0"/>
                <a:gd name="T55" fmla="*/ 0 h 87"/>
                <a:gd name="T56" fmla="*/ 100 w 100"/>
                <a:gd name="T57" fmla="*/ 87 h 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0" h="87">
                  <a:moveTo>
                    <a:pt x="100" y="82"/>
                  </a:moveTo>
                  <a:lnTo>
                    <a:pt x="84" y="87"/>
                  </a:lnTo>
                  <a:lnTo>
                    <a:pt x="69" y="83"/>
                  </a:lnTo>
                  <a:lnTo>
                    <a:pt x="57" y="75"/>
                  </a:lnTo>
                  <a:lnTo>
                    <a:pt x="45" y="64"/>
                  </a:lnTo>
                  <a:lnTo>
                    <a:pt x="33" y="49"/>
                  </a:lnTo>
                  <a:lnTo>
                    <a:pt x="22" y="35"/>
                  </a:lnTo>
                  <a:lnTo>
                    <a:pt x="12" y="21"/>
                  </a:lnTo>
                  <a:lnTo>
                    <a:pt x="0" y="9"/>
                  </a:lnTo>
                  <a:lnTo>
                    <a:pt x="0" y="0"/>
                  </a:lnTo>
                  <a:lnTo>
                    <a:pt x="14" y="9"/>
                  </a:lnTo>
                  <a:lnTo>
                    <a:pt x="26" y="18"/>
                  </a:lnTo>
                  <a:lnTo>
                    <a:pt x="38" y="29"/>
                  </a:lnTo>
                  <a:lnTo>
                    <a:pt x="51" y="39"/>
                  </a:lnTo>
                  <a:lnTo>
                    <a:pt x="63" y="49"/>
                  </a:lnTo>
                  <a:lnTo>
                    <a:pt x="75" y="61"/>
                  </a:lnTo>
                  <a:lnTo>
                    <a:pt x="88" y="71"/>
                  </a:lnTo>
                  <a:lnTo>
                    <a:pt x="100" y="82"/>
                  </a:lnTo>
                  <a:close/>
                </a:path>
              </a:pathLst>
            </a:custGeom>
            <a:solidFill>
              <a:srgbClr val="BFDDFF"/>
            </a:solidFill>
            <a:ln w="9525">
              <a:noFill/>
              <a:round/>
              <a:headEnd/>
              <a:tailEnd/>
            </a:ln>
          </p:spPr>
          <p:txBody>
            <a:bodyPr/>
            <a:lstStyle/>
            <a:p>
              <a:endParaRPr lang="en-US" dirty="0"/>
            </a:p>
          </p:txBody>
        </p:sp>
        <p:sp>
          <p:nvSpPr>
            <p:cNvPr id="94" name="Freeform 96"/>
            <p:cNvSpPr>
              <a:spLocks/>
            </p:cNvSpPr>
            <p:nvPr/>
          </p:nvSpPr>
          <p:spPr bwMode="auto">
            <a:xfrm>
              <a:off x="2796" y="2750"/>
              <a:ext cx="612" cy="656"/>
            </a:xfrm>
            <a:custGeom>
              <a:avLst/>
              <a:gdLst>
                <a:gd name="T0" fmla="*/ 599 w 612"/>
                <a:gd name="T1" fmla="*/ 18 h 656"/>
                <a:gd name="T2" fmla="*/ 570 w 612"/>
                <a:gd name="T3" fmla="*/ 53 h 656"/>
                <a:gd name="T4" fmla="*/ 541 w 612"/>
                <a:gd name="T5" fmla="*/ 87 h 656"/>
                <a:gd name="T6" fmla="*/ 511 w 612"/>
                <a:gd name="T7" fmla="*/ 120 h 656"/>
                <a:gd name="T8" fmla="*/ 481 w 612"/>
                <a:gd name="T9" fmla="*/ 152 h 656"/>
                <a:gd name="T10" fmla="*/ 450 w 612"/>
                <a:gd name="T11" fmla="*/ 185 h 656"/>
                <a:gd name="T12" fmla="*/ 420 w 612"/>
                <a:gd name="T13" fmla="*/ 217 h 656"/>
                <a:gd name="T14" fmla="*/ 389 w 612"/>
                <a:gd name="T15" fmla="*/ 251 h 656"/>
                <a:gd name="T16" fmla="*/ 350 w 612"/>
                <a:gd name="T17" fmla="*/ 292 h 656"/>
                <a:gd name="T18" fmla="*/ 301 w 612"/>
                <a:gd name="T19" fmla="*/ 339 h 656"/>
                <a:gd name="T20" fmla="*/ 254 w 612"/>
                <a:gd name="T21" fmla="*/ 388 h 656"/>
                <a:gd name="T22" fmla="*/ 207 w 612"/>
                <a:gd name="T23" fmla="*/ 436 h 656"/>
                <a:gd name="T24" fmla="*/ 161 w 612"/>
                <a:gd name="T25" fmla="*/ 486 h 656"/>
                <a:gd name="T26" fmla="*/ 114 w 612"/>
                <a:gd name="T27" fmla="*/ 534 h 656"/>
                <a:gd name="T28" fmla="*/ 69 w 612"/>
                <a:gd name="T29" fmla="*/ 584 h 656"/>
                <a:gd name="T30" fmla="*/ 22 w 612"/>
                <a:gd name="T31" fmla="*/ 633 h 656"/>
                <a:gd name="T32" fmla="*/ 0 w 612"/>
                <a:gd name="T33" fmla="*/ 650 h 656"/>
                <a:gd name="T34" fmla="*/ 49 w 612"/>
                <a:gd name="T35" fmla="*/ 591 h 656"/>
                <a:gd name="T36" fmla="*/ 101 w 612"/>
                <a:gd name="T37" fmla="*/ 533 h 656"/>
                <a:gd name="T38" fmla="*/ 154 w 612"/>
                <a:gd name="T39" fmla="*/ 476 h 656"/>
                <a:gd name="T40" fmla="*/ 207 w 612"/>
                <a:gd name="T41" fmla="*/ 421 h 656"/>
                <a:gd name="T42" fmla="*/ 262 w 612"/>
                <a:gd name="T43" fmla="*/ 365 h 656"/>
                <a:gd name="T44" fmla="*/ 316 w 612"/>
                <a:gd name="T45" fmla="*/ 310 h 656"/>
                <a:gd name="T46" fmla="*/ 370 w 612"/>
                <a:gd name="T47" fmla="*/ 254 h 656"/>
                <a:gd name="T48" fmla="*/ 423 w 612"/>
                <a:gd name="T49" fmla="*/ 199 h 656"/>
                <a:gd name="T50" fmla="*/ 447 w 612"/>
                <a:gd name="T51" fmla="*/ 174 h 656"/>
                <a:gd name="T52" fmla="*/ 471 w 612"/>
                <a:gd name="T53" fmla="*/ 149 h 656"/>
                <a:gd name="T54" fmla="*/ 493 w 612"/>
                <a:gd name="T55" fmla="*/ 123 h 656"/>
                <a:gd name="T56" fmla="*/ 516 w 612"/>
                <a:gd name="T57" fmla="*/ 97 h 656"/>
                <a:gd name="T58" fmla="*/ 539 w 612"/>
                <a:gd name="T59" fmla="*/ 73 h 656"/>
                <a:gd name="T60" fmla="*/ 563 w 612"/>
                <a:gd name="T61" fmla="*/ 48 h 656"/>
                <a:gd name="T62" fmla="*/ 586 w 612"/>
                <a:gd name="T63" fmla="*/ 23 h 656"/>
                <a:gd name="T64" fmla="*/ 612 w 612"/>
                <a:gd name="T65" fmla="*/ 0 h 6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2"/>
                <a:gd name="T100" fmla="*/ 0 h 656"/>
                <a:gd name="T101" fmla="*/ 612 w 612"/>
                <a:gd name="T102" fmla="*/ 656 h 6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2" h="656">
                  <a:moveTo>
                    <a:pt x="612" y="0"/>
                  </a:moveTo>
                  <a:lnTo>
                    <a:pt x="599" y="18"/>
                  </a:lnTo>
                  <a:lnTo>
                    <a:pt x="584" y="35"/>
                  </a:lnTo>
                  <a:lnTo>
                    <a:pt x="570" y="53"/>
                  </a:lnTo>
                  <a:lnTo>
                    <a:pt x="555" y="69"/>
                  </a:lnTo>
                  <a:lnTo>
                    <a:pt x="541" y="87"/>
                  </a:lnTo>
                  <a:lnTo>
                    <a:pt x="527" y="104"/>
                  </a:lnTo>
                  <a:lnTo>
                    <a:pt x="511" y="120"/>
                  </a:lnTo>
                  <a:lnTo>
                    <a:pt x="497" y="136"/>
                  </a:lnTo>
                  <a:lnTo>
                    <a:pt x="481" y="152"/>
                  </a:lnTo>
                  <a:lnTo>
                    <a:pt x="466" y="169"/>
                  </a:lnTo>
                  <a:lnTo>
                    <a:pt x="450" y="185"/>
                  </a:lnTo>
                  <a:lnTo>
                    <a:pt x="436" y="201"/>
                  </a:lnTo>
                  <a:lnTo>
                    <a:pt x="420" y="217"/>
                  </a:lnTo>
                  <a:lnTo>
                    <a:pt x="405" y="234"/>
                  </a:lnTo>
                  <a:lnTo>
                    <a:pt x="389" y="251"/>
                  </a:lnTo>
                  <a:lnTo>
                    <a:pt x="374" y="268"/>
                  </a:lnTo>
                  <a:lnTo>
                    <a:pt x="350" y="292"/>
                  </a:lnTo>
                  <a:lnTo>
                    <a:pt x="325" y="315"/>
                  </a:lnTo>
                  <a:lnTo>
                    <a:pt x="301" y="339"/>
                  </a:lnTo>
                  <a:lnTo>
                    <a:pt x="278" y="363"/>
                  </a:lnTo>
                  <a:lnTo>
                    <a:pt x="254" y="388"/>
                  </a:lnTo>
                  <a:lnTo>
                    <a:pt x="231" y="411"/>
                  </a:lnTo>
                  <a:lnTo>
                    <a:pt x="207" y="436"/>
                  </a:lnTo>
                  <a:lnTo>
                    <a:pt x="183" y="461"/>
                  </a:lnTo>
                  <a:lnTo>
                    <a:pt x="161" y="486"/>
                  </a:lnTo>
                  <a:lnTo>
                    <a:pt x="137" y="511"/>
                  </a:lnTo>
                  <a:lnTo>
                    <a:pt x="114" y="534"/>
                  </a:lnTo>
                  <a:lnTo>
                    <a:pt x="92" y="559"/>
                  </a:lnTo>
                  <a:lnTo>
                    <a:pt x="69" y="584"/>
                  </a:lnTo>
                  <a:lnTo>
                    <a:pt x="45" y="608"/>
                  </a:lnTo>
                  <a:lnTo>
                    <a:pt x="22" y="633"/>
                  </a:lnTo>
                  <a:lnTo>
                    <a:pt x="0" y="656"/>
                  </a:lnTo>
                  <a:lnTo>
                    <a:pt x="0" y="650"/>
                  </a:lnTo>
                  <a:lnTo>
                    <a:pt x="24" y="620"/>
                  </a:lnTo>
                  <a:lnTo>
                    <a:pt x="49" y="591"/>
                  </a:lnTo>
                  <a:lnTo>
                    <a:pt x="75" y="562"/>
                  </a:lnTo>
                  <a:lnTo>
                    <a:pt x="101" y="533"/>
                  </a:lnTo>
                  <a:lnTo>
                    <a:pt x="128" y="504"/>
                  </a:lnTo>
                  <a:lnTo>
                    <a:pt x="154" y="476"/>
                  </a:lnTo>
                  <a:lnTo>
                    <a:pt x="180" y="449"/>
                  </a:lnTo>
                  <a:lnTo>
                    <a:pt x="207" y="421"/>
                  </a:lnTo>
                  <a:lnTo>
                    <a:pt x="234" y="393"/>
                  </a:lnTo>
                  <a:lnTo>
                    <a:pt x="262" y="365"/>
                  </a:lnTo>
                  <a:lnTo>
                    <a:pt x="289" y="337"/>
                  </a:lnTo>
                  <a:lnTo>
                    <a:pt x="316" y="310"/>
                  </a:lnTo>
                  <a:lnTo>
                    <a:pt x="343" y="282"/>
                  </a:lnTo>
                  <a:lnTo>
                    <a:pt x="370" y="254"/>
                  </a:lnTo>
                  <a:lnTo>
                    <a:pt x="396" y="226"/>
                  </a:lnTo>
                  <a:lnTo>
                    <a:pt x="423" y="199"/>
                  </a:lnTo>
                  <a:lnTo>
                    <a:pt x="436" y="186"/>
                  </a:lnTo>
                  <a:lnTo>
                    <a:pt x="447" y="174"/>
                  </a:lnTo>
                  <a:lnTo>
                    <a:pt x="458" y="161"/>
                  </a:lnTo>
                  <a:lnTo>
                    <a:pt x="471" y="149"/>
                  </a:lnTo>
                  <a:lnTo>
                    <a:pt x="482" y="136"/>
                  </a:lnTo>
                  <a:lnTo>
                    <a:pt x="493" y="123"/>
                  </a:lnTo>
                  <a:lnTo>
                    <a:pt x="505" y="110"/>
                  </a:lnTo>
                  <a:lnTo>
                    <a:pt x="516" y="97"/>
                  </a:lnTo>
                  <a:lnTo>
                    <a:pt x="528" y="85"/>
                  </a:lnTo>
                  <a:lnTo>
                    <a:pt x="539" y="73"/>
                  </a:lnTo>
                  <a:lnTo>
                    <a:pt x="550" y="60"/>
                  </a:lnTo>
                  <a:lnTo>
                    <a:pt x="563" y="48"/>
                  </a:lnTo>
                  <a:lnTo>
                    <a:pt x="574" y="35"/>
                  </a:lnTo>
                  <a:lnTo>
                    <a:pt x="586" y="23"/>
                  </a:lnTo>
                  <a:lnTo>
                    <a:pt x="599" y="12"/>
                  </a:lnTo>
                  <a:lnTo>
                    <a:pt x="612" y="0"/>
                  </a:lnTo>
                  <a:close/>
                </a:path>
              </a:pathLst>
            </a:custGeom>
            <a:solidFill>
              <a:srgbClr val="000000"/>
            </a:solidFill>
            <a:ln w="9525">
              <a:noFill/>
              <a:round/>
              <a:headEnd/>
              <a:tailEnd/>
            </a:ln>
          </p:spPr>
          <p:txBody>
            <a:bodyPr/>
            <a:lstStyle/>
            <a:p>
              <a:endParaRPr lang="en-US" dirty="0"/>
            </a:p>
          </p:txBody>
        </p:sp>
        <p:sp>
          <p:nvSpPr>
            <p:cNvPr id="95" name="Freeform 97"/>
            <p:cNvSpPr>
              <a:spLocks/>
            </p:cNvSpPr>
            <p:nvPr/>
          </p:nvSpPr>
          <p:spPr bwMode="auto">
            <a:xfrm>
              <a:off x="2621" y="2754"/>
              <a:ext cx="43" cy="39"/>
            </a:xfrm>
            <a:custGeom>
              <a:avLst/>
              <a:gdLst>
                <a:gd name="T0" fmla="*/ 43 w 43"/>
                <a:gd name="T1" fmla="*/ 34 h 39"/>
                <a:gd name="T2" fmla="*/ 15 w 43"/>
                <a:gd name="T3" fmla="*/ 39 h 39"/>
                <a:gd name="T4" fmla="*/ 10 w 43"/>
                <a:gd name="T5" fmla="*/ 29 h 39"/>
                <a:gd name="T6" fmla="*/ 3 w 43"/>
                <a:gd name="T7" fmla="*/ 21 h 39"/>
                <a:gd name="T8" fmla="*/ 0 w 43"/>
                <a:gd name="T9" fmla="*/ 12 h 39"/>
                <a:gd name="T10" fmla="*/ 2 w 43"/>
                <a:gd name="T11" fmla="*/ 0 h 39"/>
                <a:gd name="T12" fmla="*/ 7 w 43"/>
                <a:gd name="T13" fmla="*/ 3 h 39"/>
                <a:gd name="T14" fmla="*/ 12 w 43"/>
                <a:gd name="T15" fmla="*/ 8 h 39"/>
                <a:gd name="T16" fmla="*/ 19 w 43"/>
                <a:gd name="T17" fmla="*/ 11 h 39"/>
                <a:gd name="T18" fmla="*/ 24 w 43"/>
                <a:gd name="T19" fmla="*/ 15 h 39"/>
                <a:gd name="T20" fmla="*/ 29 w 43"/>
                <a:gd name="T21" fmla="*/ 20 h 39"/>
                <a:gd name="T22" fmla="*/ 34 w 43"/>
                <a:gd name="T23" fmla="*/ 24 h 39"/>
                <a:gd name="T24" fmla="*/ 38 w 43"/>
                <a:gd name="T25" fmla="*/ 29 h 39"/>
                <a:gd name="T26" fmla="*/ 43 w 43"/>
                <a:gd name="T27" fmla="*/ 34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
                <a:gd name="T43" fmla="*/ 0 h 39"/>
                <a:gd name="T44" fmla="*/ 43 w 43"/>
                <a:gd name="T45" fmla="*/ 39 h 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 h="39">
                  <a:moveTo>
                    <a:pt x="43" y="34"/>
                  </a:moveTo>
                  <a:lnTo>
                    <a:pt x="15" y="39"/>
                  </a:lnTo>
                  <a:lnTo>
                    <a:pt x="10" y="29"/>
                  </a:lnTo>
                  <a:lnTo>
                    <a:pt x="3" y="21"/>
                  </a:lnTo>
                  <a:lnTo>
                    <a:pt x="0" y="12"/>
                  </a:lnTo>
                  <a:lnTo>
                    <a:pt x="2" y="0"/>
                  </a:lnTo>
                  <a:lnTo>
                    <a:pt x="7" y="3"/>
                  </a:lnTo>
                  <a:lnTo>
                    <a:pt x="12" y="8"/>
                  </a:lnTo>
                  <a:lnTo>
                    <a:pt x="19" y="11"/>
                  </a:lnTo>
                  <a:lnTo>
                    <a:pt x="24" y="15"/>
                  </a:lnTo>
                  <a:lnTo>
                    <a:pt x="29" y="20"/>
                  </a:lnTo>
                  <a:lnTo>
                    <a:pt x="34" y="24"/>
                  </a:lnTo>
                  <a:lnTo>
                    <a:pt x="38" y="29"/>
                  </a:lnTo>
                  <a:lnTo>
                    <a:pt x="43" y="34"/>
                  </a:lnTo>
                  <a:close/>
                </a:path>
              </a:pathLst>
            </a:custGeom>
            <a:solidFill>
              <a:srgbClr val="BFDDFF"/>
            </a:solidFill>
            <a:ln w="9525">
              <a:noFill/>
              <a:round/>
              <a:headEnd/>
              <a:tailEnd/>
            </a:ln>
          </p:spPr>
          <p:txBody>
            <a:bodyPr/>
            <a:lstStyle/>
            <a:p>
              <a:endParaRPr lang="en-US" dirty="0"/>
            </a:p>
          </p:txBody>
        </p:sp>
        <p:sp>
          <p:nvSpPr>
            <p:cNvPr id="96" name="Freeform 98"/>
            <p:cNvSpPr>
              <a:spLocks/>
            </p:cNvSpPr>
            <p:nvPr/>
          </p:nvSpPr>
          <p:spPr bwMode="auto">
            <a:xfrm>
              <a:off x="2225" y="2771"/>
              <a:ext cx="338" cy="348"/>
            </a:xfrm>
            <a:custGeom>
              <a:avLst/>
              <a:gdLst>
                <a:gd name="T0" fmla="*/ 338 w 338"/>
                <a:gd name="T1" fmla="*/ 6 h 348"/>
                <a:gd name="T2" fmla="*/ 316 w 338"/>
                <a:gd name="T3" fmla="*/ 28 h 348"/>
                <a:gd name="T4" fmla="*/ 296 w 338"/>
                <a:gd name="T5" fmla="*/ 49 h 348"/>
                <a:gd name="T6" fmla="*/ 274 w 338"/>
                <a:gd name="T7" fmla="*/ 71 h 348"/>
                <a:gd name="T8" fmla="*/ 253 w 338"/>
                <a:gd name="T9" fmla="*/ 93 h 348"/>
                <a:gd name="T10" fmla="*/ 234 w 338"/>
                <a:gd name="T11" fmla="*/ 115 h 348"/>
                <a:gd name="T12" fmla="*/ 213 w 338"/>
                <a:gd name="T13" fmla="*/ 136 h 348"/>
                <a:gd name="T14" fmla="*/ 192 w 338"/>
                <a:gd name="T15" fmla="*/ 157 h 348"/>
                <a:gd name="T16" fmla="*/ 173 w 338"/>
                <a:gd name="T17" fmla="*/ 179 h 348"/>
                <a:gd name="T18" fmla="*/ 152 w 338"/>
                <a:gd name="T19" fmla="*/ 200 h 348"/>
                <a:gd name="T20" fmla="*/ 131 w 338"/>
                <a:gd name="T21" fmla="*/ 221 h 348"/>
                <a:gd name="T22" fmla="*/ 111 w 338"/>
                <a:gd name="T23" fmla="*/ 242 h 348"/>
                <a:gd name="T24" fmla="*/ 90 w 338"/>
                <a:gd name="T25" fmla="*/ 263 h 348"/>
                <a:gd name="T26" fmla="*/ 68 w 338"/>
                <a:gd name="T27" fmla="*/ 284 h 348"/>
                <a:gd name="T28" fmla="*/ 46 w 338"/>
                <a:gd name="T29" fmla="*/ 306 h 348"/>
                <a:gd name="T30" fmla="*/ 24 w 338"/>
                <a:gd name="T31" fmla="*/ 326 h 348"/>
                <a:gd name="T32" fmla="*/ 0 w 338"/>
                <a:gd name="T33" fmla="*/ 348 h 348"/>
                <a:gd name="T34" fmla="*/ 206 w 338"/>
                <a:gd name="T35" fmla="*/ 126 h 348"/>
                <a:gd name="T36" fmla="*/ 214 w 338"/>
                <a:gd name="T37" fmla="*/ 123 h 348"/>
                <a:gd name="T38" fmla="*/ 229 w 338"/>
                <a:gd name="T39" fmla="*/ 107 h 348"/>
                <a:gd name="T40" fmla="*/ 243 w 338"/>
                <a:gd name="T41" fmla="*/ 91 h 348"/>
                <a:gd name="T42" fmla="*/ 259 w 338"/>
                <a:gd name="T43" fmla="*/ 74 h 348"/>
                <a:gd name="T44" fmla="*/ 274 w 338"/>
                <a:gd name="T45" fmla="*/ 58 h 348"/>
                <a:gd name="T46" fmla="*/ 290 w 338"/>
                <a:gd name="T47" fmla="*/ 42 h 348"/>
                <a:gd name="T48" fmla="*/ 305 w 338"/>
                <a:gd name="T49" fmla="*/ 27 h 348"/>
                <a:gd name="T50" fmla="*/ 322 w 338"/>
                <a:gd name="T51" fmla="*/ 12 h 348"/>
                <a:gd name="T52" fmla="*/ 338 w 338"/>
                <a:gd name="T53" fmla="*/ 0 h 348"/>
                <a:gd name="T54" fmla="*/ 338 w 338"/>
                <a:gd name="T55" fmla="*/ 6 h 3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38"/>
                <a:gd name="T85" fmla="*/ 0 h 348"/>
                <a:gd name="T86" fmla="*/ 338 w 338"/>
                <a:gd name="T87" fmla="*/ 348 h 34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38" h="348">
                  <a:moveTo>
                    <a:pt x="338" y="6"/>
                  </a:moveTo>
                  <a:lnTo>
                    <a:pt x="316" y="28"/>
                  </a:lnTo>
                  <a:lnTo>
                    <a:pt x="296" y="49"/>
                  </a:lnTo>
                  <a:lnTo>
                    <a:pt x="274" y="71"/>
                  </a:lnTo>
                  <a:lnTo>
                    <a:pt x="253" y="93"/>
                  </a:lnTo>
                  <a:lnTo>
                    <a:pt x="234" y="115"/>
                  </a:lnTo>
                  <a:lnTo>
                    <a:pt x="213" y="136"/>
                  </a:lnTo>
                  <a:lnTo>
                    <a:pt x="192" y="157"/>
                  </a:lnTo>
                  <a:lnTo>
                    <a:pt x="173" y="179"/>
                  </a:lnTo>
                  <a:lnTo>
                    <a:pt x="152" y="200"/>
                  </a:lnTo>
                  <a:lnTo>
                    <a:pt x="131" y="221"/>
                  </a:lnTo>
                  <a:lnTo>
                    <a:pt x="111" y="242"/>
                  </a:lnTo>
                  <a:lnTo>
                    <a:pt x="90" y="263"/>
                  </a:lnTo>
                  <a:lnTo>
                    <a:pt x="68" y="284"/>
                  </a:lnTo>
                  <a:lnTo>
                    <a:pt x="46" y="306"/>
                  </a:lnTo>
                  <a:lnTo>
                    <a:pt x="24" y="326"/>
                  </a:lnTo>
                  <a:lnTo>
                    <a:pt x="0" y="348"/>
                  </a:lnTo>
                  <a:lnTo>
                    <a:pt x="206" y="126"/>
                  </a:lnTo>
                  <a:lnTo>
                    <a:pt x="214" y="123"/>
                  </a:lnTo>
                  <a:lnTo>
                    <a:pt x="229" y="107"/>
                  </a:lnTo>
                  <a:lnTo>
                    <a:pt x="243" y="91"/>
                  </a:lnTo>
                  <a:lnTo>
                    <a:pt x="259" y="74"/>
                  </a:lnTo>
                  <a:lnTo>
                    <a:pt x="274" y="58"/>
                  </a:lnTo>
                  <a:lnTo>
                    <a:pt x="290" y="42"/>
                  </a:lnTo>
                  <a:lnTo>
                    <a:pt x="305" y="27"/>
                  </a:lnTo>
                  <a:lnTo>
                    <a:pt x="322" y="12"/>
                  </a:lnTo>
                  <a:lnTo>
                    <a:pt x="338" y="0"/>
                  </a:lnTo>
                  <a:lnTo>
                    <a:pt x="338" y="6"/>
                  </a:lnTo>
                  <a:close/>
                </a:path>
              </a:pathLst>
            </a:custGeom>
            <a:solidFill>
              <a:srgbClr val="000000"/>
            </a:solidFill>
            <a:ln w="9525">
              <a:noFill/>
              <a:round/>
              <a:headEnd/>
              <a:tailEnd/>
            </a:ln>
          </p:spPr>
          <p:txBody>
            <a:bodyPr/>
            <a:lstStyle/>
            <a:p>
              <a:endParaRPr lang="en-US" dirty="0"/>
            </a:p>
          </p:txBody>
        </p:sp>
        <p:sp>
          <p:nvSpPr>
            <p:cNvPr id="97" name="Freeform 99"/>
            <p:cNvSpPr>
              <a:spLocks/>
            </p:cNvSpPr>
            <p:nvPr/>
          </p:nvSpPr>
          <p:spPr bwMode="auto">
            <a:xfrm>
              <a:off x="2295" y="2856"/>
              <a:ext cx="251" cy="270"/>
            </a:xfrm>
            <a:custGeom>
              <a:avLst/>
              <a:gdLst>
                <a:gd name="T0" fmla="*/ 248 w 251"/>
                <a:gd name="T1" fmla="*/ 14 h 270"/>
                <a:gd name="T2" fmla="*/ 231 w 251"/>
                <a:gd name="T3" fmla="*/ 35 h 270"/>
                <a:gd name="T4" fmla="*/ 212 w 251"/>
                <a:gd name="T5" fmla="*/ 54 h 270"/>
                <a:gd name="T6" fmla="*/ 195 w 251"/>
                <a:gd name="T7" fmla="*/ 74 h 270"/>
                <a:gd name="T8" fmla="*/ 177 w 251"/>
                <a:gd name="T9" fmla="*/ 95 h 270"/>
                <a:gd name="T10" fmla="*/ 159 w 251"/>
                <a:gd name="T11" fmla="*/ 114 h 270"/>
                <a:gd name="T12" fmla="*/ 140 w 251"/>
                <a:gd name="T13" fmla="*/ 133 h 270"/>
                <a:gd name="T14" fmla="*/ 120 w 251"/>
                <a:gd name="T15" fmla="*/ 151 h 270"/>
                <a:gd name="T16" fmla="*/ 100 w 251"/>
                <a:gd name="T17" fmla="*/ 170 h 270"/>
                <a:gd name="T18" fmla="*/ 89 w 251"/>
                <a:gd name="T19" fmla="*/ 183 h 270"/>
                <a:gd name="T20" fmla="*/ 78 w 251"/>
                <a:gd name="T21" fmla="*/ 197 h 270"/>
                <a:gd name="T22" fmla="*/ 67 w 251"/>
                <a:gd name="T23" fmla="*/ 209 h 270"/>
                <a:gd name="T24" fmla="*/ 53 w 251"/>
                <a:gd name="T25" fmla="*/ 222 h 270"/>
                <a:gd name="T26" fmla="*/ 41 w 251"/>
                <a:gd name="T27" fmla="*/ 233 h 270"/>
                <a:gd name="T28" fmla="*/ 27 w 251"/>
                <a:gd name="T29" fmla="*/ 245 h 270"/>
                <a:gd name="T30" fmla="*/ 14 w 251"/>
                <a:gd name="T31" fmla="*/ 258 h 270"/>
                <a:gd name="T32" fmla="*/ 0 w 251"/>
                <a:gd name="T33" fmla="*/ 270 h 270"/>
                <a:gd name="T34" fmla="*/ 0 w 251"/>
                <a:gd name="T35" fmla="*/ 262 h 270"/>
                <a:gd name="T36" fmla="*/ 151 w 251"/>
                <a:gd name="T37" fmla="*/ 96 h 270"/>
                <a:gd name="T38" fmla="*/ 158 w 251"/>
                <a:gd name="T39" fmla="*/ 96 h 270"/>
                <a:gd name="T40" fmla="*/ 251 w 251"/>
                <a:gd name="T41" fmla="*/ 0 h 270"/>
                <a:gd name="T42" fmla="*/ 248 w 251"/>
                <a:gd name="T43" fmla="*/ 14 h 2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1"/>
                <a:gd name="T67" fmla="*/ 0 h 270"/>
                <a:gd name="T68" fmla="*/ 251 w 251"/>
                <a:gd name="T69" fmla="*/ 270 h 2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1" h="270">
                  <a:moveTo>
                    <a:pt x="248" y="14"/>
                  </a:moveTo>
                  <a:lnTo>
                    <a:pt x="231" y="35"/>
                  </a:lnTo>
                  <a:lnTo>
                    <a:pt x="212" y="54"/>
                  </a:lnTo>
                  <a:lnTo>
                    <a:pt x="195" y="74"/>
                  </a:lnTo>
                  <a:lnTo>
                    <a:pt x="177" y="95"/>
                  </a:lnTo>
                  <a:lnTo>
                    <a:pt x="159" y="114"/>
                  </a:lnTo>
                  <a:lnTo>
                    <a:pt x="140" y="133"/>
                  </a:lnTo>
                  <a:lnTo>
                    <a:pt x="120" y="151"/>
                  </a:lnTo>
                  <a:lnTo>
                    <a:pt x="100" y="170"/>
                  </a:lnTo>
                  <a:lnTo>
                    <a:pt x="89" y="183"/>
                  </a:lnTo>
                  <a:lnTo>
                    <a:pt x="78" y="197"/>
                  </a:lnTo>
                  <a:lnTo>
                    <a:pt x="67" y="209"/>
                  </a:lnTo>
                  <a:lnTo>
                    <a:pt x="53" y="222"/>
                  </a:lnTo>
                  <a:lnTo>
                    <a:pt x="41" y="233"/>
                  </a:lnTo>
                  <a:lnTo>
                    <a:pt x="27" y="245"/>
                  </a:lnTo>
                  <a:lnTo>
                    <a:pt x="14" y="258"/>
                  </a:lnTo>
                  <a:lnTo>
                    <a:pt x="0" y="270"/>
                  </a:lnTo>
                  <a:lnTo>
                    <a:pt x="0" y="262"/>
                  </a:lnTo>
                  <a:lnTo>
                    <a:pt x="151" y="96"/>
                  </a:lnTo>
                  <a:lnTo>
                    <a:pt x="158" y="96"/>
                  </a:lnTo>
                  <a:lnTo>
                    <a:pt x="251" y="0"/>
                  </a:lnTo>
                  <a:lnTo>
                    <a:pt x="248" y="14"/>
                  </a:lnTo>
                  <a:close/>
                </a:path>
              </a:pathLst>
            </a:custGeom>
            <a:solidFill>
              <a:srgbClr val="000000"/>
            </a:solidFill>
            <a:ln w="9525">
              <a:noFill/>
              <a:round/>
              <a:headEnd/>
              <a:tailEnd/>
            </a:ln>
          </p:spPr>
          <p:txBody>
            <a:bodyPr/>
            <a:lstStyle/>
            <a:p>
              <a:endParaRPr lang="en-US" dirty="0"/>
            </a:p>
          </p:txBody>
        </p:sp>
        <p:sp>
          <p:nvSpPr>
            <p:cNvPr id="98" name="Freeform 100"/>
            <p:cNvSpPr>
              <a:spLocks/>
            </p:cNvSpPr>
            <p:nvPr/>
          </p:nvSpPr>
          <p:spPr bwMode="auto">
            <a:xfrm>
              <a:off x="2921" y="2878"/>
              <a:ext cx="445" cy="474"/>
            </a:xfrm>
            <a:custGeom>
              <a:avLst/>
              <a:gdLst>
                <a:gd name="T0" fmla="*/ 317 w 445"/>
                <a:gd name="T1" fmla="*/ 140 h 474"/>
                <a:gd name="T2" fmla="*/ 296 w 445"/>
                <a:gd name="T3" fmla="*/ 163 h 474"/>
                <a:gd name="T4" fmla="*/ 276 w 445"/>
                <a:gd name="T5" fmla="*/ 184 h 474"/>
                <a:gd name="T6" fmla="*/ 257 w 445"/>
                <a:gd name="T7" fmla="*/ 206 h 474"/>
                <a:gd name="T8" fmla="*/ 237 w 445"/>
                <a:gd name="T9" fmla="*/ 227 h 474"/>
                <a:gd name="T10" fmla="*/ 218 w 445"/>
                <a:gd name="T11" fmla="*/ 248 h 474"/>
                <a:gd name="T12" fmla="*/ 198 w 445"/>
                <a:gd name="T13" fmla="*/ 269 h 474"/>
                <a:gd name="T14" fmla="*/ 179 w 445"/>
                <a:gd name="T15" fmla="*/ 289 h 474"/>
                <a:gd name="T16" fmla="*/ 160 w 445"/>
                <a:gd name="T17" fmla="*/ 309 h 474"/>
                <a:gd name="T18" fmla="*/ 140 w 445"/>
                <a:gd name="T19" fmla="*/ 329 h 474"/>
                <a:gd name="T20" fmla="*/ 122 w 445"/>
                <a:gd name="T21" fmla="*/ 350 h 474"/>
                <a:gd name="T22" fmla="*/ 102 w 445"/>
                <a:gd name="T23" fmla="*/ 369 h 474"/>
                <a:gd name="T24" fmla="*/ 81 w 445"/>
                <a:gd name="T25" fmla="*/ 390 h 474"/>
                <a:gd name="T26" fmla="*/ 62 w 445"/>
                <a:gd name="T27" fmla="*/ 410 h 474"/>
                <a:gd name="T28" fmla="*/ 41 w 445"/>
                <a:gd name="T29" fmla="*/ 431 h 474"/>
                <a:gd name="T30" fmla="*/ 20 w 445"/>
                <a:gd name="T31" fmla="*/ 452 h 474"/>
                <a:gd name="T32" fmla="*/ 0 w 445"/>
                <a:gd name="T33" fmla="*/ 474 h 474"/>
                <a:gd name="T34" fmla="*/ 2 w 445"/>
                <a:gd name="T35" fmla="*/ 462 h 474"/>
                <a:gd name="T36" fmla="*/ 27 w 445"/>
                <a:gd name="T37" fmla="*/ 434 h 474"/>
                <a:gd name="T38" fmla="*/ 54 w 445"/>
                <a:gd name="T39" fmla="*/ 407 h 474"/>
                <a:gd name="T40" fmla="*/ 80 w 445"/>
                <a:gd name="T41" fmla="*/ 379 h 474"/>
                <a:gd name="T42" fmla="*/ 106 w 445"/>
                <a:gd name="T43" fmla="*/ 352 h 474"/>
                <a:gd name="T44" fmla="*/ 132 w 445"/>
                <a:gd name="T45" fmla="*/ 324 h 474"/>
                <a:gd name="T46" fmla="*/ 158 w 445"/>
                <a:gd name="T47" fmla="*/ 296 h 474"/>
                <a:gd name="T48" fmla="*/ 184 w 445"/>
                <a:gd name="T49" fmla="*/ 268 h 474"/>
                <a:gd name="T50" fmla="*/ 210 w 445"/>
                <a:gd name="T51" fmla="*/ 239 h 474"/>
                <a:gd name="T52" fmla="*/ 236 w 445"/>
                <a:gd name="T53" fmla="*/ 211 h 474"/>
                <a:gd name="T54" fmla="*/ 262 w 445"/>
                <a:gd name="T55" fmla="*/ 183 h 474"/>
                <a:gd name="T56" fmla="*/ 288 w 445"/>
                <a:gd name="T57" fmla="*/ 155 h 474"/>
                <a:gd name="T58" fmla="*/ 315 w 445"/>
                <a:gd name="T59" fmla="*/ 127 h 474"/>
                <a:gd name="T60" fmla="*/ 341 w 445"/>
                <a:gd name="T61" fmla="*/ 101 h 474"/>
                <a:gd name="T62" fmla="*/ 367 w 445"/>
                <a:gd name="T63" fmla="*/ 73 h 474"/>
                <a:gd name="T64" fmla="*/ 394 w 445"/>
                <a:gd name="T65" fmla="*/ 46 h 474"/>
                <a:gd name="T66" fmla="*/ 421 w 445"/>
                <a:gd name="T67" fmla="*/ 19 h 474"/>
                <a:gd name="T68" fmla="*/ 445 w 445"/>
                <a:gd name="T69" fmla="*/ 0 h 474"/>
                <a:gd name="T70" fmla="*/ 433 w 445"/>
                <a:gd name="T71" fmla="*/ 20 h 474"/>
                <a:gd name="T72" fmla="*/ 418 w 445"/>
                <a:gd name="T73" fmla="*/ 37 h 474"/>
                <a:gd name="T74" fmla="*/ 402 w 445"/>
                <a:gd name="T75" fmla="*/ 55 h 474"/>
                <a:gd name="T76" fmla="*/ 384 w 445"/>
                <a:gd name="T77" fmla="*/ 71 h 474"/>
                <a:gd name="T78" fmla="*/ 366 w 445"/>
                <a:gd name="T79" fmla="*/ 87 h 474"/>
                <a:gd name="T80" fmla="*/ 349 w 445"/>
                <a:gd name="T81" fmla="*/ 104 h 474"/>
                <a:gd name="T82" fmla="*/ 332 w 445"/>
                <a:gd name="T83" fmla="*/ 121 h 474"/>
                <a:gd name="T84" fmla="*/ 317 w 445"/>
                <a:gd name="T85" fmla="*/ 140 h 4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45"/>
                <a:gd name="T130" fmla="*/ 0 h 474"/>
                <a:gd name="T131" fmla="*/ 445 w 445"/>
                <a:gd name="T132" fmla="*/ 474 h 47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45" h="474">
                  <a:moveTo>
                    <a:pt x="317" y="140"/>
                  </a:moveTo>
                  <a:lnTo>
                    <a:pt x="296" y="163"/>
                  </a:lnTo>
                  <a:lnTo>
                    <a:pt x="276" y="184"/>
                  </a:lnTo>
                  <a:lnTo>
                    <a:pt x="257" y="206"/>
                  </a:lnTo>
                  <a:lnTo>
                    <a:pt x="237" y="227"/>
                  </a:lnTo>
                  <a:lnTo>
                    <a:pt x="218" y="248"/>
                  </a:lnTo>
                  <a:lnTo>
                    <a:pt x="198" y="269"/>
                  </a:lnTo>
                  <a:lnTo>
                    <a:pt x="179" y="289"/>
                  </a:lnTo>
                  <a:lnTo>
                    <a:pt x="160" y="309"/>
                  </a:lnTo>
                  <a:lnTo>
                    <a:pt x="140" y="329"/>
                  </a:lnTo>
                  <a:lnTo>
                    <a:pt x="122" y="350"/>
                  </a:lnTo>
                  <a:lnTo>
                    <a:pt x="102" y="369"/>
                  </a:lnTo>
                  <a:lnTo>
                    <a:pt x="81" y="390"/>
                  </a:lnTo>
                  <a:lnTo>
                    <a:pt x="62" y="410"/>
                  </a:lnTo>
                  <a:lnTo>
                    <a:pt x="41" y="431"/>
                  </a:lnTo>
                  <a:lnTo>
                    <a:pt x="20" y="452"/>
                  </a:lnTo>
                  <a:lnTo>
                    <a:pt x="0" y="474"/>
                  </a:lnTo>
                  <a:lnTo>
                    <a:pt x="2" y="462"/>
                  </a:lnTo>
                  <a:lnTo>
                    <a:pt x="27" y="434"/>
                  </a:lnTo>
                  <a:lnTo>
                    <a:pt x="54" y="407"/>
                  </a:lnTo>
                  <a:lnTo>
                    <a:pt x="80" y="379"/>
                  </a:lnTo>
                  <a:lnTo>
                    <a:pt x="106" y="352"/>
                  </a:lnTo>
                  <a:lnTo>
                    <a:pt x="132" y="324"/>
                  </a:lnTo>
                  <a:lnTo>
                    <a:pt x="158" y="296"/>
                  </a:lnTo>
                  <a:lnTo>
                    <a:pt x="184" y="268"/>
                  </a:lnTo>
                  <a:lnTo>
                    <a:pt x="210" y="239"/>
                  </a:lnTo>
                  <a:lnTo>
                    <a:pt x="236" y="211"/>
                  </a:lnTo>
                  <a:lnTo>
                    <a:pt x="262" y="183"/>
                  </a:lnTo>
                  <a:lnTo>
                    <a:pt x="288" y="155"/>
                  </a:lnTo>
                  <a:lnTo>
                    <a:pt x="315" y="127"/>
                  </a:lnTo>
                  <a:lnTo>
                    <a:pt x="341" y="101"/>
                  </a:lnTo>
                  <a:lnTo>
                    <a:pt x="367" y="73"/>
                  </a:lnTo>
                  <a:lnTo>
                    <a:pt x="394" y="46"/>
                  </a:lnTo>
                  <a:lnTo>
                    <a:pt x="421" y="19"/>
                  </a:lnTo>
                  <a:lnTo>
                    <a:pt x="445" y="0"/>
                  </a:lnTo>
                  <a:lnTo>
                    <a:pt x="433" y="20"/>
                  </a:lnTo>
                  <a:lnTo>
                    <a:pt x="418" y="37"/>
                  </a:lnTo>
                  <a:lnTo>
                    <a:pt x="402" y="55"/>
                  </a:lnTo>
                  <a:lnTo>
                    <a:pt x="384" y="71"/>
                  </a:lnTo>
                  <a:lnTo>
                    <a:pt x="366" y="87"/>
                  </a:lnTo>
                  <a:lnTo>
                    <a:pt x="349" y="104"/>
                  </a:lnTo>
                  <a:lnTo>
                    <a:pt x="332" y="121"/>
                  </a:lnTo>
                  <a:lnTo>
                    <a:pt x="317" y="140"/>
                  </a:lnTo>
                  <a:close/>
                </a:path>
              </a:pathLst>
            </a:custGeom>
            <a:solidFill>
              <a:srgbClr val="000000"/>
            </a:solidFill>
            <a:ln w="9525">
              <a:noFill/>
              <a:round/>
              <a:headEnd/>
              <a:tailEnd/>
            </a:ln>
          </p:spPr>
          <p:txBody>
            <a:bodyPr/>
            <a:lstStyle/>
            <a:p>
              <a:endParaRPr lang="en-US" dirty="0"/>
            </a:p>
          </p:txBody>
        </p:sp>
        <p:sp>
          <p:nvSpPr>
            <p:cNvPr id="99" name="Freeform 101"/>
            <p:cNvSpPr>
              <a:spLocks/>
            </p:cNvSpPr>
            <p:nvPr/>
          </p:nvSpPr>
          <p:spPr bwMode="auto">
            <a:xfrm>
              <a:off x="2591" y="2903"/>
              <a:ext cx="336" cy="245"/>
            </a:xfrm>
            <a:custGeom>
              <a:avLst/>
              <a:gdLst>
                <a:gd name="T0" fmla="*/ 332 w 336"/>
                <a:gd name="T1" fmla="*/ 6 h 245"/>
                <a:gd name="T2" fmla="*/ 336 w 336"/>
                <a:gd name="T3" fmla="*/ 54 h 245"/>
                <a:gd name="T4" fmla="*/ 336 w 336"/>
                <a:gd name="T5" fmla="*/ 100 h 245"/>
                <a:gd name="T6" fmla="*/ 335 w 336"/>
                <a:gd name="T7" fmla="*/ 146 h 245"/>
                <a:gd name="T8" fmla="*/ 333 w 336"/>
                <a:gd name="T9" fmla="*/ 192 h 245"/>
                <a:gd name="T10" fmla="*/ 331 w 336"/>
                <a:gd name="T11" fmla="*/ 198 h 245"/>
                <a:gd name="T12" fmla="*/ 325 w 336"/>
                <a:gd name="T13" fmla="*/ 204 h 245"/>
                <a:gd name="T14" fmla="*/ 319 w 336"/>
                <a:gd name="T15" fmla="*/ 208 h 245"/>
                <a:gd name="T16" fmla="*/ 314 w 336"/>
                <a:gd name="T17" fmla="*/ 210 h 245"/>
                <a:gd name="T18" fmla="*/ 302 w 336"/>
                <a:gd name="T19" fmla="*/ 219 h 245"/>
                <a:gd name="T20" fmla="*/ 289 w 336"/>
                <a:gd name="T21" fmla="*/ 226 h 245"/>
                <a:gd name="T22" fmla="*/ 276 w 336"/>
                <a:gd name="T23" fmla="*/ 233 h 245"/>
                <a:gd name="T24" fmla="*/ 262 w 336"/>
                <a:gd name="T25" fmla="*/ 237 h 245"/>
                <a:gd name="T26" fmla="*/ 248 w 336"/>
                <a:gd name="T27" fmla="*/ 240 h 245"/>
                <a:gd name="T28" fmla="*/ 232 w 336"/>
                <a:gd name="T29" fmla="*/ 242 h 245"/>
                <a:gd name="T30" fmla="*/ 217 w 336"/>
                <a:gd name="T31" fmla="*/ 243 h 245"/>
                <a:gd name="T32" fmla="*/ 201 w 336"/>
                <a:gd name="T33" fmla="*/ 244 h 245"/>
                <a:gd name="T34" fmla="*/ 186 w 336"/>
                <a:gd name="T35" fmla="*/ 244 h 245"/>
                <a:gd name="T36" fmla="*/ 170 w 336"/>
                <a:gd name="T37" fmla="*/ 243 h 245"/>
                <a:gd name="T38" fmla="*/ 154 w 336"/>
                <a:gd name="T39" fmla="*/ 243 h 245"/>
                <a:gd name="T40" fmla="*/ 138 w 336"/>
                <a:gd name="T41" fmla="*/ 242 h 245"/>
                <a:gd name="T42" fmla="*/ 123 w 336"/>
                <a:gd name="T43" fmla="*/ 242 h 245"/>
                <a:gd name="T44" fmla="*/ 107 w 336"/>
                <a:gd name="T45" fmla="*/ 242 h 245"/>
                <a:gd name="T46" fmla="*/ 92 w 336"/>
                <a:gd name="T47" fmla="*/ 243 h 245"/>
                <a:gd name="T48" fmla="*/ 76 w 336"/>
                <a:gd name="T49" fmla="*/ 245 h 245"/>
                <a:gd name="T50" fmla="*/ 67 w 336"/>
                <a:gd name="T51" fmla="*/ 244 h 245"/>
                <a:gd name="T52" fmla="*/ 56 w 336"/>
                <a:gd name="T53" fmla="*/ 244 h 245"/>
                <a:gd name="T54" fmla="*/ 44 w 336"/>
                <a:gd name="T55" fmla="*/ 245 h 245"/>
                <a:gd name="T56" fmla="*/ 32 w 336"/>
                <a:gd name="T57" fmla="*/ 245 h 245"/>
                <a:gd name="T58" fmla="*/ 21 w 336"/>
                <a:gd name="T59" fmla="*/ 243 h 245"/>
                <a:gd name="T60" fmla="*/ 12 w 336"/>
                <a:gd name="T61" fmla="*/ 238 h 245"/>
                <a:gd name="T62" fmla="*/ 6 w 336"/>
                <a:gd name="T63" fmla="*/ 229 h 245"/>
                <a:gd name="T64" fmla="*/ 5 w 336"/>
                <a:gd name="T65" fmla="*/ 216 h 245"/>
                <a:gd name="T66" fmla="*/ 0 w 336"/>
                <a:gd name="T67" fmla="*/ 167 h 245"/>
                <a:gd name="T68" fmla="*/ 0 w 336"/>
                <a:gd name="T69" fmla="*/ 119 h 245"/>
                <a:gd name="T70" fmla="*/ 1 w 336"/>
                <a:gd name="T71" fmla="*/ 70 h 245"/>
                <a:gd name="T72" fmla="*/ 3 w 336"/>
                <a:gd name="T73" fmla="*/ 20 h 245"/>
                <a:gd name="T74" fmla="*/ 22 w 336"/>
                <a:gd name="T75" fmla="*/ 18 h 245"/>
                <a:gd name="T76" fmla="*/ 40 w 336"/>
                <a:gd name="T77" fmla="*/ 17 h 245"/>
                <a:gd name="T78" fmla="*/ 59 w 336"/>
                <a:gd name="T79" fmla="*/ 16 h 245"/>
                <a:gd name="T80" fmla="*/ 77 w 336"/>
                <a:gd name="T81" fmla="*/ 15 h 245"/>
                <a:gd name="T82" fmla="*/ 96 w 336"/>
                <a:gd name="T83" fmla="*/ 14 h 245"/>
                <a:gd name="T84" fmla="*/ 115 w 336"/>
                <a:gd name="T85" fmla="*/ 12 h 245"/>
                <a:gd name="T86" fmla="*/ 133 w 336"/>
                <a:gd name="T87" fmla="*/ 11 h 245"/>
                <a:gd name="T88" fmla="*/ 152 w 336"/>
                <a:gd name="T89" fmla="*/ 11 h 245"/>
                <a:gd name="T90" fmla="*/ 170 w 336"/>
                <a:gd name="T91" fmla="*/ 10 h 245"/>
                <a:gd name="T92" fmla="*/ 188 w 336"/>
                <a:gd name="T93" fmla="*/ 9 h 245"/>
                <a:gd name="T94" fmla="*/ 207 w 336"/>
                <a:gd name="T95" fmla="*/ 8 h 245"/>
                <a:gd name="T96" fmla="*/ 224 w 336"/>
                <a:gd name="T97" fmla="*/ 7 h 245"/>
                <a:gd name="T98" fmla="*/ 242 w 336"/>
                <a:gd name="T99" fmla="*/ 5 h 245"/>
                <a:gd name="T100" fmla="*/ 259 w 336"/>
                <a:gd name="T101" fmla="*/ 4 h 245"/>
                <a:gd name="T102" fmla="*/ 277 w 336"/>
                <a:gd name="T103" fmla="*/ 2 h 245"/>
                <a:gd name="T104" fmla="*/ 293 w 336"/>
                <a:gd name="T105" fmla="*/ 0 h 245"/>
                <a:gd name="T106" fmla="*/ 298 w 336"/>
                <a:gd name="T107" fmla="*/ 2 h 245"/>
                <a:gd name="T108" fmla="*/ 302 w 336"/>
                <a:gd name="T109" fmla="*/ 3 h 245"/>
                <a:gd name="T110" fmla="*/ 307 w 336"/>
                <a:gd name="T111" fmla="*/ 3 h 245"/>
                <a:gd name="T112" fmla="*/ 312 w 336"/>
                <a:gd name="T113" fmla="*/ 2 h 245"/>
                <a:gd name="T114" fmla="*/ 317 w 336"/>
                <a:gd name="T115" fmla="*/ 2 h 245"/>
                <a:gd name="T116" fmla="*/ 322 w 336"/>
                <a:gd name="T117" fmla="*/ 2 h 245"/>
                <a:gd name="T118" fmla="*/ 328 w 336"/>
                <a:gd name="T119" fmla="*/ 3 h 245"/>
                <a:gd name="T120" fmla="*/ 332 w 336"/>
                <a:gd name="T121" fmla="*/ 6 h 2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6"/>
                <a:gd name="T184" fmla="*/ 0 h 245"/>
                <a:gd name="T185" fmla="*/ 336 w 336"/>
                <a:gd name="T186" fmla="*/ 245 h 24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6" h="245">
                  <a:moveTo>
                    <a:pt x="332" y="6"/>
                  </a:moveTo>
                  <a:lnTo>
                    <a:pt x="336" y="54"/>
                  </a:lnTo>
                  <a:lnTo>
                    <a:pt x="336" y="100"/>
                  </a:lnTo>
                  <a:lnTo>
                    <a:pt x="335" y="146"/>
                  </a:lnTo>
                  <a:lnTo>
                    <a:pt x="333" y="192"/>
                  </a:lnTo>
                  <a:lnTo>
                    <a:pt x="331" y="198"/>
                  </a:lnTo>
                  <a:lnTo>
                    <a:pt x="325" y="204"/>
                  </a:lnTo>
                  <a:lnTo>
                    <a:pt x="319" y="208"/>
                  </a:lnTo>
                  <a:lnTo>
                    <a:pt x="314" y="210"/>
                  </a:lnTo>
                  <a:lnTo>
                    <a:pt x="302" y="219"/>
                  </a:lnTo>
                  <a:lnTo>
                    <a:pt x="289" y="226"/>
                  </a:lnTo>
                  <a:lnTo>
                    <a:pt x="276" y="233"/>
                  </a:lnTo>
                  <a:lnTo>
                    <a:pt x="262" y="237"/>
                  </a:lnTo>
                  <a:lnTo>
                    <a:pt x="248" y="240"/>
                  </a:lnTo>
                  <a:lnTo>
                    <a:pt x="232" y="242"/>
                  </a:lnTo>
                  <a:lnTo>
                    <a:pt x="217" y="243"/>
                  </a:lnTo>
                  <a:lnTo>
                    <a:pt x="201" y="244"/>
                  </a:lnTo>
                  <a:lnTo>
                    <a:pt x="186" y="244"/>
                  </a:lnTo>
                  <a:lnTo>
                    <a:pt x="170" y="243"/>
                  </a:lnTo>
                  <a:lnTo>
                    <a:pt x="154" y="243"/>
                  </a:lnTo>
                  <a:lnTo>
                    <a:pt x="138" y="242"/>
                  </a:lnTo>
                  <a:lnTo>
                    <a:pt x="123" y="242"/>
                  </a:lnTo>
                  <a:lnTo>
                    <a:pt x="107" y="242"/>
                  </a:lnTo>
                  <a:lnTo>
                    <a:pt x="92" y="243"/>
                  </a:lnTo>
                  <a:lnTo>
                    <a:pt x="76" y="245"/>
                  </a:lnTo>
                  <a:lnTo>
                    <a:pt x="67" y="244"/>
                  </a:lnTo>
                  <a:lnTo>
                    <a:pt x="56" y="244"/>
                  </a:lnTo>
                  <a:lnTo>
                    <a:pt x="44" y="245"/>
                  </a:lnTo>
                  <a:lnTo>
                    <a:pt x="32" y="245"/>
                  </a:lnTo>
                  <a:lnTo>
                    <a:pt x="21" y="243"/>
                  </a:lnTo>
                  <a:lnTo>
                    <a:pt x="12" y="238"/>
                  </a:lnTo>
                  <a:lnTo>
                    <a:pt x="6" y="229"/>
                  </a:lnTo>
                  <a:lnTo>
                    <a:pt x="5" y="216"/>
                  </a:lnTo>
                  <a:lnTo>
                    <a:pt x="0" y="167"/>
                  </a:lnTo>
                  <a:lnTo>
                    <a:pt x="0" y="119"/>
                  </a:lnTo>
                  <a:lnTo>
                    <a:pt x="1" y="70"/>
                  </a:lnTo>
                  <a:lnTo>
                    <a:pt x="3" y="20"/>
                  </a:lnTo>
                  <a:lnTo>
                    <a:pt x="22" y="18"/>
                  </a:lnTo>
                  <a:lnTo>
                    <a:pt x="40" y="17"/>
                  </a:lnTo>
                  <a:lnTo>
                    <a:pt x="59" y="16"/>
                  </a:lnTo>
                  <a:lnTo>
                    <a:pt x="77" y="15"/>
                  </a:lnTo>
                  <a:lnTo>
                    <a:pt x="96" y="14"/>
                  </a:lnTo>
                  <a:lnTo>
                    <a:pt x="115" y="12"/>
                  </a:lnTo>
                  <a:lnTo>
                    <a:pt x="133" y="11"/>
                  </a:lnTo>
                  <a:lnTo>
                    <a:pt x="152" y="11"/>
                  </a:lnTo>
                  <a:lnTo>
                    <a:pt x="170" y="10"/>
                  </a:lnTo>
                  <a:lnTo>
                    <a:pt x="188" y="9"/>
                  </a:lnTo>
                  <a:lnTo>
                    <a:pt x="207" y="8"/>
                  </a:lnTo>
                  <a:lnTo>
                    <a:pt x="224" y="7"/>
                  </a:lnTo>
                  <a:lnTo>
                    <a:pt x="242" y="5"/>
                  </a:lnTo>
                  <a:lnTo>
                    <a:pt x="259" y="4"/>
                  </a:lnTo>
                  <a:lnTo>
                    <a:pt x="277" y="2"/>
                  </a:lnTo>
                  <a:lnTo>
                    <a:pt x="293" y="0"/>
                  </a:lnTo>
                  <a:lnTo>
                    <a:pt x="298" y="2"/>
                  </a:lnTo>
                  <a:lnTo>
                    <a:pt x="302" y="3"/>
                  </a:lnTo>
                  <a:lnTo>
                    <a:pt x="307" y="3"/>
                  </a:lnTo>
                  <a:lnTo>
                    <a:pt x="312" y="2"/>
                  </a:lnTo>
                  <a:lnTo>
                    <a:pt x="317" y="2"/>
                  </a:lnTo>
                  <a:lnTo>
                    <a:pt x="322" y="2"/>
                  </a:lnTo>
                  <a:lnTo>
                    <a:pt x="328" y="3"/>
                  </a:lnTo>
                  <a:lnTo>
                    <a:pt x="332" y="6"/>
                  </a:lnTo>
                  <a:close/>
                </a:path>
              </a:pathLst>
            </a:custGeom>
            <a:solidFill>
              <a:srgbClr val="000000"/>
            </a:solidFill>
            <a:ln w="9525">
              <a:noFill/>
              <a:round/>
              <a:headEnd/>
              <a:tailEnd/>
            </a:ln>
          </p:spPr>
          <p:txBody>
            <a:bodyPr/>
            <a:lstStyle/>
            <a:p>
              <a:endParaRPr lang="en-US" dirty="0"/>
            </a:p>
          </p:txBody>
        </p:sp>
        <p:sp>
          <p:nvSpPr>
            <p:cNvPr id="100" name="Freeform 102"/>
            <p:cNvSpPr>
              <a:spLocks/>
            </p:cNvSpPr>
            <p:nvPr/>
          </p:nvSpPr>
          <p:spPr bwMode="auto">
            <a:xfrm>
              <a:off x="2329" y="2911"/>
              <a:ext cx="230" cy="252"/>
            </a:xfrm>
            <a:custGeom>
              <a:avLst/>
              <a:gdLst>
                <a:gd name="T0" fmla="*/ 230 w 230"/>
                <a:gd name="T1" fmla="*/ 4 h 252"/>
                <a:gd name="T2" fmla="*/ 221 w 230"/>
                <a:gd name="T3" fmla="*/ 16 h 252"/>
                <a:gd name="T4" fmla="*/ 211 w 230"/>
                <a:gd name="T5" fmla="*/ 28 h 252"/>
                <a:gd name="T6" fmla="*/ 202 w 230"/>
                <a:gd name="T7" fmla="*/ 40 h 252"/>
                <a:gd name="T8" fmla="*/ 192 w 230"/>
                <a:gd name="T9" fmla="*/ 52 h 252"/>
                <a:gd name="T10" fmla="*/ 182 w 230"/>
                <a:gd name="T11" fmla="*/ 63 h 252"/>
                <a:gd name="T12" fmla="*/ 172 w 230"/>
                <a:gd name="T13" fmla="*/ 76 h 252"/>
                <a:gd name="T14" fmla="*/ 162 w 230"/>
                <a:gd name="T15" fmla="*/ 87 h 252"/>
                <a:gd name="T16" fmla="*/ 151 w 230"/>
                <a:gd name="T17" fmla="*/ 99 h 252"/>
                <a:gd name="T18" fmla="*/ 141 w 230"/>
                <a:gd name="T19" fmla="*/ 110 h 252"/>
                <a:gd name="T20" fmla="*/ 131 w 230"/>
                <a:gd name="T21" fmla="*/ 121 h 252"/>
                <a:gd name="T22" fmla="*/ 119 w 230"/>
                <a:gd name="T23" fmla="*/ 133 h 252"/>
                <a:gd name="T24" fmla="*/ 109 w 230"/>
                <a:gd name="T25" fmla="*/ 143 h 252"/>
                <a:gd name="T26" fmla="*/ 98 w 230"/>
                <a:gd name="T27" fmla="*/ 154 h 252"/>
                <a:gd name="T28" fmla="*/ 86 w 230"/>
                <a:gd name="T29" fmla="*/ 165 h 252"/>
                <a:gd name="T30" fmla="*/ 75 w 230"/>
                <a:gd name="T31" fmla="*/ 174 h 252"/>
                <a:gd name="T32" fmla="*/ 64 w 230"/>
                <a:gd name="T33" fmla="*/ 184 h 252"/>
                <a:gd name="T34" fmla="*/ 54 w 230"/>
                <a:gd name="T35" fmla="*/ 193 h 252"/>
                <a:gd name="T36" fmla="*/ 47 w 230"/>
                <a:gd name="T37" fmla="*/ 202 h 252"/>
                <a:gd name="T38" fmla="*/ 39 w 230"/>
                <a:gd name="T39" fmla="*/ 211 h 252"/>
                <a:gd name="T40" fmla="*/ 32 w 230"/>
                <a:gd name="T41" fmla="*/ 220 h 252"/>
                <a:gd name="T42" fmla="*/ 24 w 230"/>
                <a:gd name="T43" fmla="*/ 229 h 252"/>
                <a:gd name="T44" fmla="*/ 17 w 230"/>
                <a:gd name="T45" fmla="*/ 238 h 252"/>
                <a:gd name="T46" fmla="*/ 9 w 230"/>
                <a:gd name="T47" fmla="*/ 245 h 252"/>
                <a:gd name="T48" fmla="*/ 0 w 230"/>
                <a:gd name="T49" fmla="*/ 252 h 252"/>
                <a:gd name="T50" fmla="*/ 1 w 230"/>
                <a:gd name="T51" fmla="*/ 248 h 252"/>
                <a:gd name="T52" fmla="*/ 3 w 230"/>
                <a:gd name="T53" fmla="*/ 244 h 252"/>
                <a:gd name="T54" fmla="*/ 3 w 230"/>
                <a:gd name="T55" fmla="*/ 239 h 252"/>
                <a:gd name="T56" fmla="*/ 3 w 230"/>
                <a:gd name="T57" fmla="*/ 235 h 252"/>
                <a:gd name="T58" fmla="*/ 17 w 230"/>
                <a:gd name="T59" fmla="*/ 221 h 252"/>
                <a:gd name="T60" fmla="*/ 29 w 230"/>
                <a:gd name="T61" fmla="*/ 208 h 252"/>
                <a:gd name="T62" fmla="*/ 42 w 230"/>
                <a:gd name="T63" fmla="*/ 195 h 252"/>
                <a:gd name="T64" fmla="*/ 53 w 230"/>
                <a:gd name="T65" fmla="*/ 181 h 252"/>
                <a:gd name="T66" fmla="*/ 65 w 230"/>
                <a:gd name="T67" fmla="*/ 168 h 252"/>
                <a:gd name="T68" fmla="*/ 77 w 230"/>
                <a:gd name="T69" fmla="*/ 154 h 252"/>
                <a:gd name="T70" fmla="*/ 89 w 230"/>
                <a:gd name="T71" fmla="*/ 141 h 252"/>
                <a:gd name="T72" fmla="*/ 104 w 230"/>
                <a:gd name="T73" fmla="*/ 126 h 252"/>
                <a:gd name="T74" fmla="*/ 119 w 230"/>
                <a:gd name="T75" fmla="*/ 110 h 252"/>
                <a:gd name="T76" fmla="*/ 135 w 230"/>
                <a:gd name="T77" fmla="*/ 94 h 252"/>
                <a:gd name="T78" fmla="*/ 149 w 230"/>
                <a:gd name="T79" fmla="*/ 78 h 252"/>
                <a:gd name="T80" fmla="*/ 165 w 230"/>
                <a:gd name="T81" fmla="*/ 62 h 252"/>
                <a:gd name="T82" fmla="*/ 179 w 230"/>
                <a:gd name="T83" fmla="*/ 47 h 252"/>
                <a:gd name="T84" fmla="*/ 194 w 230"/>
                <a:gd name="T85" fmla="*/ 31 h 252"/>
                <a:gd name="T86" fmla="*/ 209 w 230"/>
                <a:gd name="T87" fmla="*/ 16 h 252"/>
                <a:gd name="T88" fmla="*/ 225 w 230"/>
                <a:gd name="T89" fmla="*/ 0 h 252"/>
                <a:gd name="T90" fmla="*/ 230 w 230"/>
                <a:gd name="T91" fmla="*/ 4 h 2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0"/>
                <a:gd name="T139" fmla="*/ 0 h 252"/>
                <a:gd name="T140" fmla="*/ 230 w 230"/>
                <a:gd name="T141" fmla="*/ 252 h 2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0" h="252">
                  <a:moveTo>
                    <a:pt x="230" y="4"/>
                  </a:moveTo>
                  <a:lnTo>
                    <a:pt x="221" y="16"/>
                  </a:lnTo>
                  <a:lnTo>
                    <a:pt x="211" y="28"/>
                  </a:lnTo>
                  <a:lnTo>
                    <a:pt x="202" y="40"/>
                  </a:lnTo>
                  <a:lnTo>
                    <a:pt x="192" y="52"/>
                  </a:lnTo>
                  <a:lnTo>
                    <a:pt x="182" y="63"/>
                  </a:lnTo>
                  <a:lnTo>
                    <a:pt x="172" y="76"/>
                  </a:lnTo>
                  <a:lnTo>
                    <a:pt x="162" y="87"/>
                  </a:lnTo>
                  <a:lnTo>
                    <a:pt x="151" y="99"/>
                  </a:lnTo>
                  <a:lnTo>
                    <a:pt x="141" y="110"/>
                  </a:lnTo>
                  <a:lnTo>
                    <a:pt x="131" y="121"/>
                  </a:lnTo>
                  <a:lnTo>
                    <a:pt x="119" y="133"/>
                  </a:lnTo>
                  <a:lnTo>
                    <a:pt x="109" y="143"/>
                  </a:lnTo>
                  <a:lnTo>
                    <a:pt x="98" y="154"/>
                  </a:lnTo>
                  <a:lnTo>
                    <a:pt x="86" y="165"/>
                  </a:lnTo>
                  <a:lnTo>
                    <a:pt x="75" y="174"/>
                  </a:lnTo>
                  <a:lnTo>
                    <a:pt x="64" y="184"/>
                  </a:lnTo>
                  <a:lnTo>
                    <a:pt x="54" y="193"/>
                  </a:lnTo>
                  <a:lnTo>
                    <a:pt x="47" y="202"/>
                  </a:lnTo>
                  <a:lnTo>
                    <a:pt x="39" y="211"/>
                  </a:lnTo>
                  <a:lnTo>
                    <a:pt x="32" y="220"/>
                  </a:lnTo>
                  <a:lnTo>
                    <a:pt x="24" y="229"/>
                  </a:lnTo>
                  <a:lnTo>
                    <a:pt x="17" y="238"/>
                  </a:lnTo>
                  <a:lnTo>
                    <a:pt x="9" y="245"/>
                  </a:lnTo>
                  <a:lnTo>
                    <a:pt x="0" y="252"/>
                  </a:lnTo>
                  <a:lnTo>
                    <a:pt x="1" y="248"/>
                  </a:lnTo>
                  <a:lnTo>
                    <a:pt x="3" y="244"/>
                  </a:lnTo>
                  <a:lnTo>
                    <a:pt x="3" y="239"/>
                  </a:lnTo>
                  <a:lnTo>
                    <a:pt x="3" y="235"/>
                  </a:lnTo>
                  <a:lnTo>
                    <a:pt x="17" y="221"/>
                  </a:lnTo>
                  <a:lnTo>
                    <a:pt x="29" y="208"/>
                  </a:lnTo>
                  <a:lnTo>
                    <a:pt x="42" y="195"/>
                  </a:lnTo>
                  <a:lnTo>
                    <a:pt x="53" y="181"/>
                  </a:lnTo>
                  <a:lnTo>
                    <a:pt x="65" y="168"/>
                  </a:lnTo>
                  <a:lnTo>
                    <a:pt x="77" y="154"/>
                  </a:lnTo>
                  <a:lnTo>
                    <a:pt x="89" y="141"/>
                  </a:lnTo>
                  <a:lnTo>
                    <a:pt x="104" y="126"/>
                  </a:lnTo>
                  <a:lnTo>
                    <a:pt x="119" y="110"/>
                  </a:lnTo>
                  <a:lnTo>
                    <a:pt x="135" y="94"/>
                  </a:lnTo>
                  <a:lnTo>
                    <a:pt x="149" y="78"/>
                  </a:lnTo>
                  <a:lnTo>
                    <a:pt x="165" y="62"/>
                  </a:lnTo>
                  <a:lnTo>
                    <a:pt x="179" y="47"/>
                  </a:lnTo>
                  <a:lnTo>
                    <a:pt x="194" y="31"/>
                  </a:lnTo>
                  <a:lnTo>
                    <a:pt x="209" y="16"/>
                  </a:lnTo>
                  <a:lnTo>
                    <a:pt x="225" y="0"/>
                  </a:lnTo>
                  <a:lnTo>
                    <a:pt x="230" y="4"/>
                  </a:lnTo>
                  <a:close/>
                </a:path>
              </a:pathLst>
            </a:custGeom>
            <a:solidFill>
              <a:srgbClr val="000000"/>
            </a:solidFill>
            <a:ln w="9525">
              <a:noFill/>
              <a:round/>
              <a:headEnd/>
              <a:tailEnd/>
            </a:ln>
          </p:spPr>
          <p:txBody>
            <a:bodyPr/>
            <a:lstStyle/>
            <a:p>
              <a:endParaRPr lang="en-US" dirty="0"/>
            </a:p>
          </p:txBody>
        </p:sp>
        <p:sp>
          <p:nvSpPr>
            <p:cNvPr id="101" name="Freeform 103"/>
            <p:cNvSpPr>
              <a:spLocks/>
            </p:cNvSpPr>
            <p:nvPr/>
          </p:nvSpPr>
          <p:spPr bwMode="auto">
            <a:xfrm>
              <a:off x="2700" y="2952"/>
              <a:ext cx="135" cy="139"/>
            </a:xfrm>
            <a:custGeom>
              <a:avLst/>
              <a:gdLst>
                <a:gd name="T0" fmla="*/ 126 w 135"/>
                <a:gd name="T1" fmla="*/ 101 h 139"/>
                <a:gd name="T2" fmla="*/ 133 w 135"/>
                <a:gd name="T3" fmla="*/ 101 h 139"/>
                <a:gd name="T4" fmla="*/ 135 w 135"/>
                <a:gd name="T5" fmla="*/ 139 h 139"/>
                <a:gd name="T6" fmla="*/ 117 w 135"/>
                <a:gd name="T7" fmla="*/ 124 h 139"/>
                <a:gd name="T8" fmla="*/ 99 w 135"/>
                <a:gd name="T9" fmla="*/ 107 h 139"/>
                <a:gd name="T10" fmla="*/ 80 w 135"/>
                <a:gd name="T11" fmla="*/ 91 h 139"/>
                <a:gd name="T12" fmla="*/ 61 w 135"/>
                <a:gd name="T13" fmla="*/ 74 h 139"/>
                <a:gd name="T14" fmla="*/ 44 w 135"/>
                <a:gd name="T15" fmla="*/ 56 h 139"/>
                <a:gd name="T16" fmla="*/ 28 w 135"/>
                <a:gd name="T17" fmla="*/ 38 h 139"/>
                <a:gd name="T18" fmla="*/ 13 w 135"/>
                <a:gd name="T19" fmla="*/ 19 h 139"/>
                <a:gd name="T20" fmla="*/ 0 w 135"/>
                <a:gd name="T21" fmla="*/ 0 h 139"/>
                <a:gd name="T22" fmla="*/ 16 w 135"/>
                <a:gd name="T23" fmla="*/ 13 h 139"/>
                <a:gd name="T24" fmla="*/ 31 w 135"/>
                <a:gd name="T25" fmla="*/ 25 h 139"/>
                <a:gd name="T26" fmla="*/ 48 w 135"/>
                <a:gd name="T27" fmla="*/ 37 h 139"/>
                <a:gd name="T28" fmla="*/ 65 w 135"/>
                <a:gd name="T29" fmla="*/ 48 h 139"/>
                <a:gd name="T30" fmla="*/ 80 w 135"/>
                <a:gd name="T31" fmla="*/ 60 h 139"/>
                <a:gd name="T32" fmla="*/ 97 w 135"/>
                <a:gd name="T33" fmla="*/ 72 h 139"/>
                <a:gd name="T34" fmla="*/ 111 w 135"/>
                <a:gd name="T35" fmla="*/ 85 h 139"/>
                <a:gd name="T36" fmla="*/ 126 w 135"/>
                <a:gd name="T37" fmla="*/ 101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5"/>
                <a:gd name="T58" fmla="*/ 0 h 139"/>
                <a:gd name="T59" fmla="*/ 135 w 135"/>
                <a:gd name="T60" fmla="*/ 139 h 1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5" h="139">
                  <a:moveTo>
                    <a:pt x="126" y="101"/>
                  </a:moveTo>
                  <a:lnTo>
                    <a:pt x="133" y="101"/>
                  </a:lnTo>
                  <a:lnTo>
                    <a:pt x="135" y="139"/>
                  </a:lnTo>
                  <a:lnTo>
                    <a:pt x="117" y="124"/>
                  </a:lnTo>
                  <a:lnTo>
                    <a:pt x="99" y="107"/>
                  </a:lnTo>
                  <a:lnTo>
                    <a:pt x="80" y="91"/>
                  </a:lnTo>
                  <a:lnTo>
                    <a:pt x="61" y="74"/>
                  </a:lnTo>
                  <a:lnTo>
                    <a:pt x="44" y="56"/>
                  </a:lnTo>
                  <a:lnTo>
                    <a:pt x="28" y="38"/>
                  </a:lnTo>
                  <a:lnTo>
                    <a:pt x="13" y="19"/>
                  </a:lnTo>
                  <a:lnTo>
                    <a:pt x="0" y="0"/>
                  </a:lnTo>
                  <a:lnTo>
                    <a:pt x="16" y="13"/>
                  </a:lnTo>
                  <a:lnTo>
                    <a:pt x="31" y="25"/>
                  </a:lnTo>
                  <a:lnTo>
                    <a:pt x="48" y="37"/>
                  </a:lnTo>
                  <a:lnTo>
                    <a:pt x="65" y="48"/>
                  </a:lnTo>
                  <a:lnTo>
                    <a:pt x="80" y="60"/>
                  </a:lnTo>
                  <a:lnTo>
                    <a:pt x="97" y="72"/>
                  </a:lnTo>
                  <a:lnTo>
                    <a:pt x="111" y="85"/>
                  </a:lnTo>
                  <a:lnTo>
                    <a:pt x="126" y="101"/>
                  </a:lnTo>
                  <a:close/>
                </a:path>
              </a:pathLst>
            </a:custGeom>
            <a:solidFill>
              <a:srgbClr val="BFDDFF"/>
            </a:solidFill>
            <a:ln w="9525">
              <a:noFill/>
              <a:round/>
              <a:headEnd/>
              <a:tailEnd/>
            </a:ln>
          </p:spPr>
          <p:txBody>
            <a:bodyPr/>
            <a:lstStyle/>
            <a:p>
              <a:endParaRPr lang="en-US" dirty="0"/>
            </a:p>
          </p:txBody>
        </p:sp>
        <p:sp>
          <p:nvSpPr>
            <p:cNvPr id="102" name="Freeform 104"/>
            <p:cNvSpPr>
              <a:spLocks/>
            </p:cNvSpPr>
            <p:nvPr/>
          </p:nvSpPr>
          <p:spPr bwMode="auto">
            <a:xfrm>
              <a:off x="2742" y="2952"/>
              <a:ext cx="89" cy="74"/>
            </a:xfrm>
            <a:custGeom>
              <a:avLst/>
              <a:gdLst>
                <a:gd name="T0" fmla="*/ 89 w 89"/>
                <a:gd name="T1" fmla="*/ 52 h 74"/>
                <a:gd name="T2" fmla="*/ 89 w 89"/>
                <a:gd name="T3" fmla="*/ 74 h 74"/>
                <a:gd name="T4" fmla="*/ 0 w 89"/>
                <a:gd name="T5" fmla="*/ 0 h 74"/>
                <a:gd name="T6" fmla="*/ 29 w 89"/>
                <a:gd name="T7" fmla="*/ 2 h 74"/>
                <a:gd name="T8" fmla="*/ 89 w 89"/>
                <a:gd name="T9" fmla="*/ 52 h 74"/>
                <a:gd name="T10" fmla="*/ 0 60000 65536"/>
                <a:gd name="T11" fmla="*/ 0 60000 65536"/>
                <a:gd name="T12" fmla="*/ 0 60000 65536"/>
                <a:gd name="T13" fmla="*/ 0 60000 65536"/>
                <a:gd name="T14" fmla="*/ 0 60000 65536"/>
                <a:gd name="T15" fmla="*/ 0 w 89"/>
                <a:gd name="T16" fmla="*/ 0 h 74"/>
                <a:gd name="T17" fmla="*/ 89 w 89"/>
                <a:gd name="T18" fmla="*/ 74 h 74"/>
              </a:gdLst>
              <a:ahLst/>
              <a:cxnLst>
                <a:cxn ang="T10">
                  <a:pos x="T0" y="T1"/>
                </a:cxn>
                <a:cxn ang="T11">
                  <a:pos x="T2" y="T3"/>
                </a:cxn>
                <a:cxn ang="T12">
                  <a:pos x="T4" y="T5"/>
                </a:cxn>
                <a:cxn ang="T13">
                  <a:pos x="T6" y="T7"/>
                </a:cxn>
                <a:cxn ang="T14">
                  <a:pos x="T8" y="T9"/>
                </a:cxn>
              </a:cxnLst>
              <a:rect l="T15" t="T16" r="T17" b="T18"/>
              <a:pathLst>
                <a:path w="89" h="74">
                  <a:moveTo>
                    <a:pt x="89" y="52"/>
                  </a:moveTo>
                  <a:lnTo>
                    <a:pt x="89" y="74"/>
                  </a:lnTo>
                  <a:lnTo>
                    <a:pt x="0" y="0"/>
                  </a:lnTo>
                  <a:lnTo>
                    <a:pt x="29" y="2"/>
                  </a:lnTo>
                  <a:lnTo>
                    <a:pt x="89" y="52"/>
                  </a:lnTo>
                  <a:close/>
                </a:path>
              </a:pathLst>
            </a:custGeom>
            <a:solidFill>
              <a:srgbClr val="BFDDFF"/>
            </a:solidFill>
            <a:ln w="9525">
              <a:noFill/>
              <a:round/>
              <a:headEnd/>
              <a:tailEnd/>
            </a:ln>
          </p:spPr>
          <p:txBody>
            <a:bodyPr/>
            <a:lstStyle/>
            <a:p>
              <a:endParaRPr lang="en-US" dirty="0"/>
            </a:p>
          </p:txBody>
        </p:sp>
        <p:sp>
          <p:nvSpPr>
            <p:cNvPr id="103" name="Freeform 105"/>
            <p:cNvSpPr>
              <a:spLocks/>
            </p:cNvSpPr>
            <p:nvPr/>
          </p:nvSpPr>
          <p:spPr bwMode="auto">
            <a:xfrm>
              <a:off x="2802" y="2954"/>
              <a:ext cx="27" cy="21"/>
            </a:xfrm>
            <a:custGeom>
              <a:avLst/>
              <a:gdLst>
                <a:gd name="T0" fmla="*/ 27 w 27"/>
                <a:gd name="T1" fmla="*/ 21 h 21"/>
                <a:gd name="T2" fmla="*/ 19 w 27"/>
                <a:gd name="T3" fmla="*/ 20 h 21"/>
                <a:gd name="T4" fmla="*/ 13 w 27"/>
                <a:gd name="T5" fmla="*/ 15 h 21"/>
                <a:gd name="T6" fmla="*/ 7 w 27"/>
                <a:gd name="T7" fmla="*/ 9 h 21"/>
                <a:gd name="T8" fmla="*/ 0 w 27"/>
                <a:gd name="T9" fmla="*/ 4 h 21"/>
                <a:gd name="T10" fmla="*/ 5 w 27"/>
                <a:gd name="T11" fmla="*/ 0 h 21"/>
                <a:gd name="T12" fmla="*/ 12 w 27"/>
                <a:gd name="T13" fmla="*/ 0 h 21"/>
                <a:gd name="T14" fmla="*/ 19 w 27"/>
                <a:gd name="T15" fmla="*/ 0 h 21"/>
                <a:gd name="T16" fmla="*/ 27 w 27"/>
                <a:gd name="T17" fmla="*/ 0 h 21"/>
                <a:gd name="T18" fmla="*/ 27 w 27"/>
                <a:gd name="T19" fmla="*/ 21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21"/>
                <a:gd name="T32" fmla="*/ 27 w 27"/>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21">
                  <a:moveTo>
                    <a:pt x="27" y="21"/>
                  </a:moveTo>
                  <a:lnTo>
                    <a:pt x="19" y="20"/>
                  </a:lnTo>
                  <a:lnTo>
                    <a:pt x="13" y="15"/>
                  </a:lnTo>
                  <a:lnTo>
                    <a:pt x="7" y="9"/>
                  </a:lnTo>
                  <a:lnTo>
                    <a:pt x="0" y="4"/>
                  </a:lnTo>
                  <a:lnTo>
                    <a:pt x="5" y="0"/>
                  </a:lnTo>
                  <a:lnTo>
                    <a:pt x="12" y="0"/>
                  </a:lnTo>
                  <a:lnTo>
                    <a:pt x="19" y="0"/>
                  </a:lnTo>
                  <a:lnTo>
                    <a:pt x="27" y="0"/>
                  </a:lnTo>
                  <a:lnTo>
                    <a:pt x="27" y="21"/>
                  </a:lnTo>
                  <a:close/>
                </a:path>
              </a:pathLst>
            </a:custGeom>
            <a:solidFill>
              <a:srgbClr val="BFDDFF"/>
            </a:solidFill>
            <a:ln w="9525">
              <a:noFill/>
              <a:round/>
              <a:headEnd/>
              <a:tailEnd/>
            </a:ln>
          </p:spPr>
          <p:txBody>
            <a:bodyPr/>
            <a:lstStyle/>
            <a:p>
              <a:endParaRPr lang="en-US" dirty="0"/>
            </a:p>
          </p:txBody>
        </p:sp>
        <p:sp>
          <p:nvSpPr>
            <p:cNvPr id="104" name="Freeform 106"/>
            <p:cNvSpPr>
              <a:spLocks/>
            </p:cNvSpPr>
            <p:nvPr/>
          </p:nvSpPr>
          <p:spPr bwMode="auto">
            <a:xfrm>
              <a:off x="2654" y="2966"/>
              <a:ext cx="172" cy="151"/>
            </a:xfrm>
            <a:custGeom>
              <a:avLst/>
              <a:gdLst>
                <a:gd name="T0" fmla="*/ 172 w 172"/>
                <a:gd name="T1" fmla="*/ 147 h 151"/>
                <a:gd name="T2" fmla="*/ 155 w 172"/>
                <a:gd name="T3" fmla="*/ 151 h 151"/>
                <a:gd name="T4" fmla="*/ 142 w 172"/>
                <a:gd name="T5" fmla="*/ 149 h 151"/>
                <a:gd name="T6" fmla="*/ 128 w 172"/>
                <a:gd name="T7" fmla="*/ 143 h 151"/>
                <a:gd name="T8" fmla="*/ 116 w 172"/>
                <a:gd name="T9" fmla="*/ 132 h 151"/>
                <a:gd name="T10" fmla="*/ 105 w 172"/>
                <a:gd name="T11" fmla="*/ 121 h 151"/>
                <a:gd name="T12" fmla="*/ 94 w 172"/>
                <a:gd name="T13" fmla="*/ 108 h 151"/>
                <a:gd name="T14" fmla="*/ 84 w 172"/>
                <a:gd name="T15" fmla="*/ 95 h 151"/>
                <a:gd name="T16" fmla="*/ 72 w 172"/>
                <a:gd name="T17" fmla="*/ 85 h 151"/>
                <a:gd name="T18" fmla="*/ 63 w 172"/>
                <a:gd name="T19" fmla="*/ 75 h 151"/>
                <a:gd name="T20" fmla="*/ 53 w 172"/>
                <a:gd name="T21" fmla="*/ 65 h 151"/>
                <a:gd name="T22" fmla="*/ 42 w 172"/>
                <a:gd name="T23" fmla="*/ 55 h 151"/>
                <a:gd name="T24" fmla="*/ 33 w 172"/>
                <a:gd name="T25" fmla="*/ 45 h 151"/>
                <a:gd name="T26" fmla="*/ 24 w 172"/>
                <a:gd name="T27" fmla="*/ 34 h 151"/>
                <a:gd name="T28" fmla="*/ 15 w 172"/>
                <a:gd name="T29" fmla="*/ 23 h 151"/>
                <a:gd name="T30" fmla="*/ 7 w 172"/>
                <a:gd name="T31" fmla="*/ 11 h 151"/>
                <a:gd name="T32" fmla="*/ 0 w 172"/>
                <a:gd name="T33" fmla="*/ 0 h 151"/>
                <a:gd name="T34" fmla="*/ 11 w 172"/>
                <a:gd name="T35" fmla="*/ 8 h 151"/>
                <a:gd name="T36" fmla="*/ 23 w 172"/>
                <a:gd name="T37" fmla="*/ 17 h 151"/>
                <a:gd name="T38" fmla="*/ 34 w 172"/>
                <a:gd name="T39" fmla="*/ 25 h 151"/>
                <a:gd name="T40" fmla="*/ 44 w 172"/>
                <a:gd name="T41" fmla="*/ 33 h 151"/>
                <a:gd name="T42" fmla="*/ 56 w 172"/>
                <a:gd name="T43" fmla="*/ 42 h 151"/>
                <a:gd name="T44" fmla="*/ 67 w 172"/>
                <a:gd name="T45" fmla="*/ 51 h 151"/>
                <a:gd name="T46" fmla="*/ 77 w 172"/>
                <a:gd name="T47" fmla="*/ 60 h 151"/>
                <a:gd name="T48" fmla="*/ 89 w 172"/>
                <a:gd name="T49" fmla="*/ 69 h 151"/>
                <a:gd name="T50" fmla="*/ 99 w 172"/>
                <a:gd name="T51" fmla="*/ 79 h 151"/>
                <a:gd name="T52" fmla="*/ 111 w 172"/>
                <a:gd name="T53" fmla="*/ 88 h 151"/>
                <a:gd name="T54" fmla="*/ 121 w 172"/>
                <a:gd name="T55" fmla="*/ 97 h 151"/>
                <a:gd name="T56" fmla="*/ 131 w 172"/>
                <a:gd name="T57" fmla="*/ 108 h 151"/>
                <a:gd name="T58" fmla="*/ 142 w 172"/>
                <a:gd name="T59" fmla="*/ 117 h 151"/>
                <a:gd name="T60" fmla="*/ 152 w 172"/>
                <a:gd name="T61" fmla="*/ 127 h 151"/>
                <a:gd name="T62" fmla="*/ 162 w 172"/>
                <a:gd name="T63" fmla="*/ 137 h 151"/>
                <a:gd name="T64" fmla="*/ 172 w 172"/>
                <a:gd name="T65" fmla="*/ 147 h 1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2"/>
                <a:gd name="T100" fmla="*/ 0 h 151"/>
                <a:gd name="T101" fmla="*/ 172 w 172"/>
                <a:gd name="T102" fmla="*/ 151 h 1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2" h="151">
                  <a:moveTo>
                    <a:pt x="172" y="147"/>
                  </a:moveTo>
                  <a:lnTo>
                    <a:pt x="155" y="151"/>
                  </a:lnTo>
                  <a:lnTo>
                    <a:pt x="142" y="149"/>
                  </a:lnTo>
                  <a:lnTo>
                    <a:pt x="128" y="143"/>
                  </a:lnTo>
                  <a:lnTo>
                    <a:pt x="116" y="132"/>
                  </a:lnTo>
                  <a:lnTo>
                    <a:pt x="105" y="121"/>
                  </a:lnTo>
                  <a:lnTo>
                    <a:pt x="94" y="108"/>
                  </a:lnTo>
                  <a:lnTo>
                    <a:pt x="84" y="95"/>
                  </a:lnTo>
                  <a:lnTo>
                    <a:pt x="72" y="85"/>
                  </a:lnTo>
                  <a:lnTo>
                    <a:pt x="63" y="75"/>
                  </a:lnTo>
                  <a:lnTo>
                    <a:pt x="53" y="65"/>
                  </a:lnTo>
                  <a:lnTo>
                    <a:pt x="42" y="55"/>
                  </a:lnTo>
                  <a:lnTo>
                    <a:pt x="33" y="45"/>
                  </a:lnTo>
                  <a:lnTo>
                    <a:pt x="24" y="34"/>
                  </a:lnTo>
                  <a:lnTo>
                    <a:pt x="15" y="23"/>
                  </a:lnTo>
                  <a:lnTo>
                    <a:pt x="7" y="11"/>
                  </a:lnTo>
                  <a:lnTo>
                    <a:pt x="0" y="0"/>
                  </a:lnTo>
                  <a:lnTo>
                    <a:pt x="11" y="8"/>
                  </a:lnTo>
                  <a:lnTo>
                    <a:pt x="23" y="17"/>
                  </a:lnTo>
                  <a:lnTo>
                    <a:pt x="34" y="25"/>
                  </a:lnTo>
                  <a:lnTo>
                    <a:pt x="44" y="33"/>
                  </a:lnTo>
                  <a:lnTo>
                    <a:pt x="56" y="42"/>
                  </a:lnTo>
                  <a:lnTo>
                    <a:pt x="67" y="51"/>
                  </a:lnTo>
                  <a:lnTo>
                    <a:pt x="77" y="60"/>
                  </a:lnTo>
                  <a:lnTo>
                    <a:pt x="89" y="69"/>
                  </a:lnTo>
                  <a:lnTo>
                    <a:pt x="99" y="79"/>
                  </a:lnTo>
                  <a:lnTo>
                    <a:pt x="111" y="88"/>
                  </a:lnTo>
                  <a:lnTo>
                    <a:pt x="121" y="97"/>
                  </a:lnTo>
                  <a:lnTo>
                    <a:pt x="131" y="108"/>
                  </a:lnTo>
                  <a:lnTo>
                    <a:pt x="142" y="117"/>
                  </a:lnTo>
                  <a:lnTo>
                    <a:pt x="152" y="127"/>
                  </a:lnTo>
                  <a:lnTo>
                    <a:pt x="162" y="137"/>
                  </a:lnTo>
                  <a:lnTo>
                    <a:pt x="172" y="147"/>
                  </a:lnTo>
                  <a:close/>
                </a:path>
              </a:pathLst>
            </a:custGeom>
            <a:solidFill>
              <a:srgbClr val="BFDDFF"/>
            </a:solidFill>
            <a:ln w="9525">
              <a:noFill/>
              <a:round/>
              <a:headEnd/>
              <a:tailEnd/>
            </a:ln>
          </p:spPr>
          <p:txBody>
            <a:bodyPr/>
            <a:lstStyle/>
            <a:p>
              <a:endParaRPr lang="en-US" dirty="0"/>
            </a:p>
          </p:txBody>
        </p:sp>
        <p:sp>
          <p:nvSpPr>
            <p:cNvPr id="105" name="Freeform 107"/>
            <p:cNvSpPr>
              <a:spLocks/>
            </p:cNvSpPr>
            <p:nvPr/>
          </p:nvSpPr>
          <p:spPr bwMode="auto">
            <a:xfrm>
              <a:off x="2623" y="2993"/>
              <a:ext cx="142" cy="127"/>
            </a:xfrm>
            <a:custGeom>
              <a:avLst/>
              <a:gdLst>
                <a:gd name="T0" fmla="*/ 13 w 142"/>
                <a:gd name="T1" fmla="*/ 5 h 127"/>
                <a:gd name="T2" fmla="*/ 29 w 142"/>
                <a:gd name="T3" fmla="*/ 19 h 127"/>
                <a:gd name="T4" fmla="*/ 43 w 142"/>
                <a:gd name="T5" fmla="*/ 33 h 127"/>
                <a:gd name="T6" fmla="*/ 58 w 142"/>
                <a:gd name="T7" fmla="*/ 48 h 127"/>
                <a:gd name="T8" fmla="*/ 72 w 142"/>
                <a:gd name="T9" fmla="*/ 63 h 127"/>
                <a:gd name="T10" fmla="*/ 86 w 142"/>
                <a:gd name="T11" fmla="*/ 77 h 127"/>
                <a:gd name="T12" fmla="*/ 100 w 142"/>
                <a:gd name="T13" fmla="*/ 92 h 127"/>
                <a:gd name="T14" fmla="*/ 115 w 142"/>
                <a:gd name="T15" fmla="*/ 104 h 127"/>
                <a:gd name="T16" fmla="*/ 130 w 142"/>
                <a:gd name="T17" fmla="*/ 117 h 127"/>
                <a:gd name="T18" fmla="*/ 133 w 142"/>
                <a:gd name="T19" fmla="*/ 117 h 127"/>
                <a:gd name="T20" fmla="*/ 136 w 142"/>
                <a:gd name="T21" fmla="*/ 118 h 127"/>
                <a:gd name="T22" fmla="*/ 139 w 142"/>
                <a:gd name="T23" fmla="*/ 120 h 127"/>
                <a:gd name="T24" fmla="*/ 142 w 142"/>
                <a:gd name="T25" fmla="*/ 122 h 127"/>
                <a:gd name="T26" fmla="*/ 125 w 142"/>
                <a:gd name="T27" fmla="*/ 127 h 127"/>
                <a:gd name="T28" fmla="*/ 111 w 142"/>
                <a:gd name="T29" fmla="*/ 126 h 127"/>
                <a:gd name="T30" fmla="*/ 97 w 142"/>
                <a:gd name="T31" fmla="*/ 119 h 127"/>
                <a:gd name="T32" fmla="*/ 86 w 142"/>
                <a:gd name="T33" fmla="*/ 108 h 127"/>
                <a:gd name="T34" fmla="*/ 75 w 142"/>
                <a:gd name="T35" fmla="*/ 96 h 127"/>
                <a:gd name="T36" fmla="*/ 65 w 142"/>
                <a:gd name="T37" fmla="*/ 84 h 127"/>
                <a:gd name="T38" fmla="*/ 56 w 142"/>
                <a:gd name="T39" fmla="*/ 71 h 127"/>
                <a:gd name="T40" fmla="*/ 46 w 142"/>
                <a:gd name="T41" fmla="*/ 62 h 127"/>
                <a:gd name="T42" fmla="*/ 38 w 142"/>
                <a:gd name="T43" fmla="*/ 55 h 127"/>
                <a:gd name="T44" fmla="*/ 32 w 142"/>
                <a:gd name="T45" fmla="*/ 48 h 127"/>
                <a:gd name="T46" fmla="*/ 27 w 142"/>
                <a:gd name="T47" fmla="*/ 40 h 127"/>
                <a:gd name="T48" fmla="*/ 22 w 142"/>
                <a:gd name="T49" fmla="*/ 32 h 127"/>
                <a:gd name="T50" fmla="*/ 17 w 142"/>
                <a:gd name="T51" fmla="*/ 24 h 127"/>
                <a:gd name="T52" fmla="*/ 12 w 142"/>
                <a:gd name="T53" fmla="*/ 15 h 127"/>
                <a:gd name="T54" fmla="*/ 6 w 142"/>
                <a:gd name="T55" fmla="*/ 7 h 127"/>
                <a:gd name="T56" fmla="*/ 0 w 142"/>
                <a:gd name="T57" fmla="*/ 0 h 127"/>
                <a:gd name="T58" fmla="*/ 13 w 142"/>
                <a:gd name="T59" fmla="*/ 5 h 1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2"/>
                <a:gd name="T91" fmla="*/ 0 h 127"/>
                <a:gd name="T92" fmla="*/ 142 w 142"/>
                <a:gd name="T93" fmla="*/ 127 h 12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2" h="127">
                  <a:moveTo>
                    <a:pt x="13" y="5"/>
                  </a:moveTo>
                  <a:lnTo>
                    <a:pt x="29" y="19"/>
                  </a:lnTo>
                  <a:lnTo>
                    <a:pt x="43" y="33"/>
                  </a:lnTo>
                  <a:lnTo>
                    <a:pt x="58" y="48"/>
                  </a:lnTo>
                  <a:lnTo>
                    <a:pt x="72" y="63"/>
                  </a:lnTo>
                  <a:lnTo>
                    <a:pt x="86" y="77"/>
                  </a:lnTo>
                  <a:lnTo>
                    <a:pt x="100" y="92"/>
                  </a:lnTo>
                  <a:lnTo>
                    <a:pt x="115" y="104"/>
                  </a:lnTo>
                  <a:lnTo>
                    <a:pt x="130" y="117"/>
                  </a:lnTo>
                  <a:lnTo>
                    <a:pt x="133" y="117"/>
                  </a:lnTo>
                  <a:lnTo>
                    <a:pt x="136" y="118"/>
                  </a:lnTo>
                  <a:lnTo>
                    <a:pt x="139" y="120"/>
                  </a:lnTo>
                  <a:lnTo>
                    <a:pt x="142" y="122"/>
                  </a:lnTo>
                  <a:lnTo>
                    <a:pt x="125" y="127"/>
                  </a:lnTo>
                  <a:lnTo>
                    <a:pt x="111" y="126"/>
                  </a:lnTo>
                  <a:lnTo>
                    <a:pt x="97" y="119"/>
                  </a:lnTo>
                  <a:lnTo>
                    <a:pt x="86" y="108"/>
                  </a:lnTo>
                  <a:lnTo>
                    <a:pt x="75" y="96"/>
                  </a:lnTo>
                  <a:lnTo>
                    <a:pt x="65" y="84"/>
                  </a:lnTo>
                  <a:lnTo>
                    <a:pt x="56" y="71"/>
                  </a:lnTo>
                  <a:lnTo>
                    <a:pt x="46" y="62"/>
                  </a:lnTo>
                  <a:lnTo>
                    <a:pt x="38" y="55"/>
                  </a:lnTo>
                  <a:lnTo>
                    <a:pt x="32" y="48"/>
                  </a:lnTo>
                  <a:lnTo>
                    <a:pt x="27" y="40"/>
                  </a:lnTo>
                  <a:lnTo>
                    <a:pt x="22" y="32"/>
                  </a:lnTo>
                  <a:lnTo>
                    <a:pt x="17" y="24"/>
                  </a:lnTo>
                  <a:lnTo>
                    <a:pt x="12" y="15"/>
                  </a:lnTo>
                  <a:lnTo>
                    <a:pt x="6" y="7"/>
                  </a:lnTo>
                  <a:lnTo>
                    <a:pt x="0" y="0"/>
                  </a:lnTo>
                  <a:lnTo>
                    <a:pt x="13" y="5"/>
                  </a:lnTo>
                  <a:close/>
                </a:path>
              </a:pathLst>
            </a:custGeom>
            <a:solidFill>
              <a:srgbClr val="BFDDFF"/>
            </a:solidFill>
            <a:ln w="9525">
              <a:noFill/>
              <a:round/>
              <a:headEnd/>
              <a:tailEnd/>
            </a:ln>
          </p:spPr>
          <p:txBody>
            <a:bodyPr/>
            <a:lstStyle/>
            <a:p>
              <a:endParaRPr lang="en-US" dirty="0"/>
            </a:p>
          </p:txBody>
        </p:sp>
        <p:sp>
          <p:nvSpPr>
            <p:cNvPr id="106" name="Freeform 108"/>
            <p:cNvSpPr>
              <a:spLocks/>
            </p:cNvSpPr>
            <p:nvPr/>
          </p:nvSpPr>
          <p:spPr bwMode="auto">
            <a:xfrm>
              <a:off x="2350" y="3002"/>
              <a:ext cx="188" cy="197"/>
            </a:xfrm>
            <a:custGeom>
              <a:avLst/>
              <a:gdLst>
                <a:gd name="T0" fmla="*/ 182 w 188"/>
                <a:gd name="T1" fmla="*/ 18 h 197"/>
                <a:gd name="T2" fmla="*/ 172 w 188"/>
                <a:gd name="T3" fmla="*/ 29 h 197"/>
                <a:gd name="T4" fmla="*/ 160 w 188"/>
                <a:gd name="T5" fmla="*/ 42 h 197"/>
                <a:gd name="T6" fmla="*/ 150 w 188"/>
                <a:gd name="T7" fmla="*/ 53 h 197"/>
                <a:gd name="T8" fmla="*/ 140 w 188"/>
                <a:gd name="T9" fmla="*/ 65 h 197"/>
                <a:gd name="T10" fmla="*/ 129 w 188"/>
                <a:gd name="T11" fmla="*/ 77 h 197"/>
                <a:gd name="T12" fmla="*/ 118 w 188"/>
                <a:gd name="T13" fmla="*/ 89 h 197"/>
                <a:gd name="T14" fmla="*/ 108 w 188"/>
                <a:gd name="T15" fmla="*/ 102 h 197"/>
                <a:gd name="T16" fmla="*/ 96 w 188"/>
                <a:gd name="T17" fmla="*/ 113 h 197"/>
                <a:gd name="T18" fmla="*/ 86 w 188"/>
                <a:gd name="T19" fmla="*/ 124 h 197"/>
                <a:gd name="T20" fmla="*/ 75 w 188"/>
                <a:gd name="T21" fmla="*/ 136 h 197"/>
                <a:gd name="T22" fmla="*/ 63 w 188"/>
                <a:gd name="T23" fmla="*/ 147 h 197"/>
                <a:gd name="T24" fmla="*/ 52 w 188"/>
                <a:gd name="T25" fmla="*/ 158 h 197"/>
                <a:gd name="T26" fmla="*/ 39 w 188"/>
                <a:gd name="T27" fmla="*/ 169 h 197"/>
                <a:gd name="T28" fmla="*/ 28 w 188"/>
                <a:gd name="T29" fmla="*/ 178 h 197"/>
                <a:gd name="T30" fmla="*/ 16 w 188"/>
                <a:gd name="T31" fmla="*/ 187 h 197"/>
                <a:gd name="T32" fmla="*/ 3 w 188"/>
                <a:gd name="T33" fmla="*/ 197 h 197"/>
                <a:gd name="T34" fmla="*/ 0 w 188"/>
                <a:gd name="T35" fmla="*/ 195 h 197"/>
                <a:gd name="T36" fmla="*/ 12 w 188"/>
                <a:gd name="T37" fmla="*/ 182 h 197"/>
                <a:gd name="T38" fmla="*/ 23 w 188"/>
                <a:gd name="T39" fmla="*/ 171 h 197"/>
                <a:gd name="T40" fmla="*/ 35 w 188"/>
                <a:gd name="T41" fmla="*/ 158 h 197"/>
                <a:gd name="T42" fmla="*/ 47 w 188"/>
                <a:gd name="T43" fmla="*/ 147 h 197"/>
                <a:gd name="T44" fmla="*/ 58 w 188"/>
                <a:gd name="T45" fmla="*/ 135 h 197"/>
                <a:gd name="T46" fmla="*/ 70 w 188"/>
                <a:gd name="T47" fmla="*/ 122 h 197"/>
                <a:gd name="T48" fmla="*/ 82 w 188"/>
                <a:gd name="T49" fmla="*/ 111 h 197"/>
                <a:gd name="T50" fmla="*/ 94 w 188"/>
                <a:gd name="T51" fmla="*/ 98 h 197"/>
                <a:gd name="T52" fmla="*/ 106 w 188"/>
                <a:gd name="T53" fmla="*/ 86 h 197"/>
                <a:gd name="T54" fmla="*/ 117 w 188"/>
                <a:gd name="T55" fmla="*/ 75 h 197"/>
                <a:gd name="T56" fmla="*/ 128 w 188"/>
                <a:gd name="T57" fmla="*/ 62 h 197"/>
                <a:gd name="T58" fmla="*/ 140 w 188"/>
                <a:gd name="T59" fmla="*/ 50 h 197"/>
                <a:gd name="T60" fmla="*/ 151 w 188"/>
                <a:gd name="T61" fmla="*/ 37 h 197"/>
                <a:gd name="T62" fmla="*/ 161 w 188"/>
                <a:gd name="T63" fmla="*/ 25 h 197"/>
                <a:gd name="T64" fmla="*/ 172 w 188"/>
                <a:gd name="T65" fmla="*/ 13 h 197"/>
                <a:gd name="T66" fmla="*/ 182 w 188"/>
                <a:gd name="T67" fmla="*/ 0 h 197"/>
                <a:gd name="T68" fmla="*/ 188 w 188"/>
                <a:gd name="T69" fmla="*/ 2 h 197"/>
                <a:gd name="T70" fmla="*/ 182 w 188"/>
                <a:gd name="T71" fmla="*/ 18 h 1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8"/>
                <a:gd name="T109" fmla="*/ 0 h 197"/>
                <a:gd name="T110" fmla="*/ 188 w 188"/>
                <a:gd name="T111" fmla="*/ 197 h 1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8" h="197">
                  <a:moveTo>
                    <a:pt x="182" y="18"/>
                  </a:moveTo>
                  <a:lnTo>
                    <a:pt x="172" y="29"/>
                  </a:lnTo>
                  <a:lnTo>
                    <a:pt x="160" y="42"/>
                  </a:lnTo>
                  <a:lnTo>
                    <a:pt x="150" y="53"/>
                  </a:lnTo>
                  <a:lnTo>
                    <a:pt x="140" y="65"/>
                  </a:lnTo>
                  <a:lnTo>
                    <a:pt x="129" y="77"/>
                  </a:lnTo>
                  <a:lnTo>
                    <a:pt x="118" y="89"/>
                  </a:lnTo>
                  <a:lnTo>
                    <a:pt x="108" y="102"/>
                  </a:lnTo>
                  <a:lnTo>
                    <a:pt x="96" y="113"/>
                  </a:lnTo>
                  <a:lnTo>
                    <a:pt x="86" y="124"/>
                  </a:lnTo>
                  <a:lnTo>
                    <a:pt x="75" y="136"/>
                  </a:lnTo>
                  <a:lnTo>
                    <a:pt x="63" y="147"/>
                  </a:lnTo>
                  <a:lnTo>
                    <a:pt x="52" y="158"/>
                  </a:lnTo>
                  <a:lnTo>
                    <a:pt x="39" y="169"/>
                  </a:lnTo>
                  <a:lnTo>
                    <a:pt x="28" y="178"/>
                  </a:lnTo>
                  <a:lnTo>
                    <a:pt x="16" y="187"/>
                  </a:lnTo>
                  <a:lnTo>
                    <a:pt x="3" y="197"/>
                  </a:lnTo>
                  <a:lnTo>
                    <a:pt x="0" y="195"/>
                  </a:lnTo>
                  <a:lnTo>
                    <a:pt x="12" y="182"/>
                  </a:lnTo>
                  <a:lnTo>
                    <a:pt x="23" y="171"/>
                  </a:lnTo>
                  <a:lnTo>
                    <a:pt x="35" y="158"/>
                  </a:lnTo>
                  <a:lnTo>
                    <a:pt x="47" y="147"/>
                  </a:lnTo>
                  <a:lnTo>
                    <a:pt x="58" y="135"/>
                  </a:lnTo>
                  <a:lnTo>
                    <a:pt x="70" y="122"/>
                  </a:lnTo>
                  <a:lnTo>
                    <a:pt x="82" y="111"/>
                  </a:lnTo>
                  <a:lnTo>
                    <a:pt x="94" y="98"/>
                  </a:lnTo>
                  <a:lnTo>
                    <a:pt x="106" y="86"/>
                  </a:lnTo>
                  <a:lnTo>
                    <a:pt x="117" y="75"/>
                  </a:lnTo>
                  <a:lnTo>
                    <a:pt x="128" y="62"/>
                  </a:lnTo>
                  <a:lnTo>
                    <a:pt x="140" y="50"/>
                  </a:lnTo>
                  <a:lnTo>
                    <a:pt x="151" y="37"/>
                  </a:lnTo>
                  <a:lnTo>
                    <a:pt x="161" y="25"/>
                  </a:lnTo>
                  <a:lnTo>
                    <a:pt x="172" y="13"/>
                  </a:lnTo>
                  <a:lnTo>
                    <a:pt x="182" y="0"/>
                  </a:lnTo>
                  <a:lnTo>
                    <a:pt x="188" y="2"/>
                  </a:lnTo>
                  <a:lnTo>
                    <a:pt x="182" y="18"/>
                  </a:lnTo>
                  <a:close/>
                </a:path>
              </a:pathLst>
            </a:custGeom>
            <a:solidFill>
              <a:srgbClr val="000000"/>
            </a:solidFill>
            <a:ln w="9525">
              <a:noFill/>
              <a:round/>
              <a:headEnd/>
              <a:tailEnd/>
            </a:ln>
          </p:spPr>
          <p:txBody>
            <a:bodyPr/>
            <a:lstStyle/>
            <a:p>
              <a:endParaRPr lang="en-US" dirty="0"/>
            </a:p>
          </p:txBody>
        </p:sp>
        <p:sp>
          <p:nvSpPr>
            <p:cNvPr id="107" name="Freeform 109"/>
            <p:cNvSpPr>
              <a:spLocks/>
            </p:cNvSpPr>
            <p:nvPr/>
          </p:nvSpPr>
          <p:spPr bwMode="auto">
            <a:xfrm>
              <a:off x="3004" y="3026"/>
              <a:ext cx="288" cy="310"/>
            </a:xfrm>
            <a:custGeom>
              <a:avLst/>
              <a:gdLst>
                <a:gd name="T0" fmla="*/ 117 w 288"/>
                <a:gd name="T1" fmla="*/ 197 h 310"/>
                <a:gd name="T2" fmla="*/ 103 w 288"/>
                <a:gd name="T3" fmla="*/ 211 h 310"/>
                <a:gd name="T4" fmla="*/ 88 w 288"/>
                <a:gd name="T5" fmla="*/ 224 h 310"/>
                <a:gd name="T6" fmla="*/ 74 w 288"/>
                <a:gd name="T7" fmla="*/ 239 h 310"/>
                <a:gd name="T8" fmla="*/ 60 w 288"/>
                <a:gd name="T9" fmla="*/ 253 h 310"/>
                <a:gd name="T10" fmla="*/ 47 w 288"/>
                <a:gd name="T11" fmla="*/ 268 h 310"/>
                <a:gd name="T12" fmla="*/ 33 w 288"/>
                <a:gd name="T13" fmla="*/ 282 h 310"/>
                <a:gd name="T14" fmla="*/ 19 w 288"/>
                <a:gd name="T15" fmla="*/ 297 h 310"/>
                <a:gd name="T16" fmla="*/ 4 w 288"/>
                <a:gd name="T17" fmla="*/ 310 h 310"/>
                <a:gd name="T18" fmla="*/ 0 w 288"/>
                <a:gd name="T19" fmla="*/ 310 h 310"/>
                <a:gd name="T20" fmla="*/ 0 w 288"/>
                <a:gd name="T21" fmla="*/ 304 h 310"/>
                <a:gd name="T22" fmla="*/ 20 w 288"/>
                <a:gd name="T23" fmla="*/ 283 h 310"/>
                <a:gd name="T24" fmla="*/ 40 w 288"/>
                <a:gd name="T25" fmla="*/ 262 h 310"/>
                <a:gd name="T26" fmla="*/ 59 w 288"/>
                <a:gd name="T27" fmla="*/ 242 h 310"/>
                <a:gd name="T28" fmla="*/ 78 w 288"/>
                <a:gd name="T29" fmla="*/ 220 h 310"/>
                <a:gd name="T30" fmla="*/ 96 w 288"/>
                <a:gd name="T31" fmla="*/ 199 h 310"/>
                <a:gd name="T32" fmla="*/ 116 w 288"/>
                <a:gd name="T33" fmla="*/ 179 h 310"/>
                <a:gd name="T34" fmla="*/ 136 w 288"/>
                <a:gd name="T35" fmla="*/ 159 h 310"/>
                <a:gd name="T36" fmla="*/ 155 w 288"/>
                <a:gd name="T37" fmla="*/ 140 h 310"/>
                <a:gd name="T38" fmla="*/ 173 w 288"/>
                <a:gd name="T39" fmla="*/ 122 h 310"/>
                <a:gd name="T40" fmla="*/ 189 w 288"/>
                <a:gd name="T41" fmla="*/ 104 h 310"/>
                <a:gd name="T42" fmla="*/ 205 w 288"/>
                <a:gd name="T43" fmla="*/ 86 h 310"/>
                <a:gd name="T44" fmla="*/ 221 w 288"/>
                <a:gd name="T45" fmla="*/ 68 h 310"/>
                <a:gd name="T46" fmla="*/ 237 w 288"/>
                <a:gd name="T47" fmla="*/ 50 h 310"/>
                <a:gd name="T48" fmla="*/ 252 w 288"/>
                <a:gd name="T49" fmla="*/ 32 h 310"/>
                <a:gd name="T50" fmla="*/ 270 w 288"/>
                <a:gd name="T51" fmla="*/ 16 h 310"/>
                <a:gd name="T52" fmla="*/ 288 w 288"/>
                <a:gd name="T53" fmla="*/ 0 h 310"/>
                <a:gd name="T54" fmla="*/ 280 w 288"/>
                <a:gd name="T55" fmla="*/ 12 h 310"/>
                <a:gd name="T56" fmla="*/ 272 w 288"/>
                <a:gd name="T57" fmla="*/ 25 h 310"/>
                <a:gd name="T58" fmla="*/ 263 w 288"/>
                <a:gd name="T59" fmla="*/ 37 h 310"/>
                <a:gd name="T60" fmla="*/ 252 w 288"/>
                <a:gd name="T61" fmla="*/ 51 h 310"/>
                <a:gd name="T62" fmla="*/ 242 w 288"/>
                <a:gd name="T63" fmla="*/ 63 h 310"/>
                <a:gd name="T64" fmla="*/ 232 w 288"/>
                <a:gd name="T65" fmla="*/ 75 h 310"/>
                <a:gd name="T66" fmla="*/ 220 w 288"/>
                <a:gd name="T67" fmla="*/ 88 h 310"/>
                <a:gd name="T68" fmla="*/ 209 w 288"/>
                <a:gd name="T69" fmla="*/ 100 h 310"/>
                <a:gd name="T70" fmla="*/ 198 w 288"/>
                <a:gd name="T71" fmla="*/ 113 h 310"/>
                <a:gd name="T72" fmla="*/ 185 w 288"/>
                <a:gd name="T73" fmla="*/ 124 h 310"/>
                <a:gd name="T74" fmla="*/ 174 w 288"/>
                <a:gd name="T75" fmla="*/ 136 h 310"/>
                <a:gd name="T76" fmla="*/ 161 w 288"/>
                <a:gd name="T77" fmla="*/ 149 h 310"/>
                <a:gd name="T78" fmla="*/ 150 w 288"/>
                <a:gd name="T79" fmla="*/ 161 h 310"/>
                <a:gd name="T80" fmla="*/ 139 w 288"/>
                <a:gd name="T81" fmla="*/ 174 h 310"/>
                <a:gd name="T82" fmla="*/ 127 w 288"/>
                <a:gd name="T83" fmla="*/ 185 h 310"/>
                <a:gd name="T84" fmla="*/ 117 w 288"/>
                <a:gd name="T85" fmla="*/ 197 h 3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8"/>
                <a:gd name="T130" fmla="*/ 0 h 310"/>
                <a:gd name="T131" fmla="*/ 288 w 288"/>
                <a:gd name="T132" fmla="*/ 310 h 3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8" h="310">
                  <a:moveTo>
                    <a:pt x="117" y="197"/>
                  </a:moveTo>
                  <a:lnTo>
                    <a:pt x="103" y="211"/>
                  </a:lnTo>
                  <a:lnTo>
                    <a:pt x="88" y="224"/>
                  </a:lnTo>
                  <a:lnTo>
                    <a:pt x="74" y="239"/>
                  </a:lnTo>
                  <a:lnTo>
                    <a:pt x="60" y="253"/>
                  </a:lnTo>
                  <a:lnTo>
                    <a:pt x="47" y="268"/>
                  </a:lnTo>
                  <a:lnTo>
                    <a:pt x="33" y="282"/>
                  </a:lnTo>
                  <a:lnTo>
                    <a:pt x="19" y="297"/>
                  </a:lnTo>
                  <a:lnTo>
                    <a:pt x="4" y="310"/>
                  </a:lnTo>
                  <a:lnTo>
                    <a:pt x="0" y="310"/>
                  </a:lnTo>
                  <a:lnTo>
                    <a:pt x="0" y="304"/>
                  </a:lnTo>
                  <a:lnTo>
                    <a:pt x="20" y="283"/>
                  </a:lnTo>
                  <a:lnTo>
                    <a:pt x="40" y="262"/>
                  </a:lnTo>
                  <a:lnTo>
                    <a:pt x="59" y="242"/>
                  </a:lnTo>
                  <a:lnTo>
                    <a:pt x="78" y="220"/>
                  </a:lnTo>
                  <a:lnTo>
                    <a:pt x="96" y="199"/>
                  </a:lnTo>
                  <a:lnTo>
                    <a:pt x="116" y="179"/>
                  </a:lnTo>
                  <a:lnTo>
                    <a:pt x="136" y="159"/>
                  </a:lnTo>
                  <a:lnTo>
                    <a:pt x="155" y="140"/>
                  </a:lnTo>
                  <a:lnTo>
                    <a:pt x="173" y="122"/>
                  </a:lnTo>
                  <a:lnTo>
                    <a:pt x="189" y="104"/>
                  </a:lnTo>
                  <a:lnTo>
                    <a:pt x="205" y="86"/>
                  </a:lnTo>
                  <a:lnTo>
                    <a:pt x="221" y="68"/>
                  </a:lnTo>
                  <a:lnTo>
                    <a:pt x="237" y="50"/>
                  </a:lnTo>
                  <a:lnTo>
                    <a:pt x="252" y="32"/>
                  </a:lnTo>
                  <a:lnTo>
                    <a:pt x="270" y="16"/>
                  </a:lnTo>
                  <a:lnTo>
                    <a:pt x="288" y="0"/>
                  </a:lnTo>
                  <a:lnTo>
                    <a:pt x="280" y="12"/>
                  </a:lnTo>
                  <a:lnTo>
                    <a:pt x="272" y="25"/>
                  </a:lnTo>
                  <a:lnTo>
                    <a:pt x="263" y="37"/>
                  </a:lnTo>
                  <a:lnTo>
                    <a:pt x="252" y="51"/>
                  </a:lnTo>
                  <a:lnTo>
                    <a:pt x="242" y="63"/>
                  </a:lnTo>
                  <a:lnTo>
                    <a:pt x="232" y="75"/>
                  </a:lnTo>
                  <a:lnTo>
                    <a:pt x="220" y="88"/>
                  </a:lnTo>
                  <a:lnTo>
                    <a:pt x="209" y="100"/>
                  </a:lnTo>
                  <a:lnTo>
                    <a:pt x="198" y="113"/>
                  </a:lnTo>
                  <a:lnTo>
                    <a:pt x="185" y="124"/>
                  </a:lnTo>
                  <a:lnTo>
                    <a:pt x="174" y="136"/>
                  </a:lnTo>
                  <a:lnTo>
                    <a:pt x="161" y="149"/>
                  </a:lnTo>
                  <a:lnTo>
                    <a:pt x="150" y="161"/>
                  </a:lnTo>
                  <a:lnTo>
                    <a:pt x="139" y="174"/>
                  </a:lnTo>
                  <a:lnTo>
                    <a:pt x="127" y="185"/>
                  </a:lnTo>
                  <a:lnTo>
                    <a:pt x="117" y="197"/>
                  </a:lnTo>
                  <a:close/>
                </a:path>
              </a:pathLst>
            </a:custGeom>
            <a:solidFill>
              <a:srgbClr val="000000"/>
            </a:solidFill>
            <a:ln w="9525">
              <a:noFill/>
              <a:round/>
              <a:headEnd/>
              <a:tailEnd/>
            </a:ln>
          </p:spPr>
          <p:txBody>
            <a:bodyPr/>
            <a:lstStyle/>
            <a:p>
              <a:endParaRPr lang="en-US" dirty="0"/>
            </a:p>
          </p:txBody>
        </p:sp>
        <p:sp>
          <p:nvSpPr>
            <p:cNvPr id="108" name="Freeform 110"/>
            <p:cNvSpPr>
              <a:spLocks/>
            </p:cNvSpPr>
            <p:nvPr/>
          </p:nvSpPr>
          <p:spPr bwMode="auto">
            <a:xfrm>
              <a:off x="2332" y="3065"/>
              <a:ext cx="217" cy="225"/>
            </a:xfrm>
            <a:custGeom>
              <a:avLst/>
              <a:gdLst>
                <a:gd name="T0" fmla="*/ 216 w 217"/>
                <a:gd name="T1" fmla="*/ 9 h 225"/>
                <a:gd name="T2" fmla="*/ 202 w 217"/>
                <a:gd name="T3" fmla="*/ 22 h 225"/>
                <a:gd name="T4" fmla="*/ 189 w 217"/>
                <a:gd name="T5" fmla="*/ 36 h 225"/>
                <a:gd name="T6" fmla="*/ 175 w 217"/>
                <a:gd name="T7" fmla="*/ 50 h 225"/>
                <a:gd name="T8" fmla="*/ 162 w 217"/>
                <a:gd name="T9" fmla="*/ 64 h 225"/>
                <a:gd name="T10" fmla="*/ 149 w 217"/>
                <a:gd name="T11" fmla="*/ 79 h 225"/>
                <a:gd name="T12" fmla="*/ 136 w 217"/>
                <a:gd name="T13" fmla="*/ 93 h 225"/>
                <a:gd name="T14" fmla="*/ 124 w 217"/>
                <a:gd name="T15" fmla="*/ 108 h 225"/>
                <a:gd name="T16" fmla="*/ 111 w 217"/>
                <a:gd name="T17" fmla="*/ 121 h 225"/>
                <a:gd name="T18" fmla="*/ 98 w 217"/>
                <a:gd name="T19" fmla="*/ 136 h 225"/>
                <a:gd name="T20" fmla="*/ 85 w 217"/>
                <a:gd name="T21" fmla="*/ 149 h 225"/>
                <a:gd name="T22" fmla="*/ 72 w 217"/>
                <a:gd name="T23" fmla="*/ 163 h 225"/>
                <a:gd name="T24" fmla="*/ 59 w 217"/>
                <a:gd name="T25" fmla="*/ 176 h 225"/>
                <a:gd name="T26" fmla="*/ 44 w 217"/>
                <a:gd name="T27" fmla="*/ 189 h 225"/>
                <a:gd name="T28" fmla="*/ 31 w 217"/>
                <a:gd name="T29" fmla="*/ 202 h 225"/>
                <a:gd name="T30" fmla="*/ 16 w 217"/>
                <a:gd name="T31" fmla="*/ 213 h 225"/>
                <a:gd name="T32" fmla="*/ 1 w 217"/>
                <a:gd name="T33" fmla="*/ 225 h 225"/>
                <a:gd name="T34" fmla="*/ 0 w 217"/>
                <a:gd name="T35" fmla="*/ 221 h 225"/>
                <a:gd name="T36" fmla="*/ 1 w 217"/>
                <a:gd name="T37" fmla="*/ 219 h 225"/>
                <a:gd name="T38" fmla="*/ 3 w 217"/>
                <a:gd name="T39" fmla="*/ 217 h 225"/>
                <a:gd name="T40" fmla="*/ 4 w 217"/>
                <a:gd name="T41" fmla="*/ 214 h 225"/>
                <a:gd name="T42" fmla="*/ 17 w 217"/>
                <a:gd name="T43" fmla="*/ 202 h 225"/>
                <a:gd name="T44" fmla="*/ 30 w 217"/>
                <a:gd name="T45" fmla="*/ 188 h 225"/>
                <a:gd name="T46" fmla="*/ 43 w 217"/>
                <a:gd name="T47" fmla="*/ 175 h 225"/>
                <a:gd name="T48" fmla="*/ 56 w 217"/>
                <a:gd name="T49" fmla="*/ 161 h 225"/>
                <a:gd name="T50" fmla="*/ 69 w 217"/>
                <a:gd name="T51" fmla="*/ 148 h 225"/>
                <a:gd name="T52" fmla="*/ 82 w 217"/>
                <a:gd name="T53" fmla="*/ 135 h 225"/>
                <a:gd name="T54" fmla="*/ 95 w 217"/>
                <a:gd name="T55" fmla="*/ 121 h 225"/>
                <a:gd name="T56" fmla="*/ 107 w 217"/>
                <a:gd name="T57" fmla="*/ 108 h 225"/>
                <a:gd name="T58" fmla="*/ 121 w 217"/>
                <a:gd name="T59" fmla="*/ 94 h 225"/>
                <a:gd name="T60" fmla="*/ 133 w 217"/>
                <a:gd name="T61" fmla="*/ 81 h 225"/>
                <a:gd name="T62" fmla="*/ 145 w 217"/>
                <a:gd name="T63" fmla="*/ 67 h 225"/>
                <a:gd name="T64" fmla="*/ 157 w 217"/>
                <a:gd name="T65" fmla="*/ 54 h 225"/>
                <a:gd name="T66" fmla="*/ 169 w 217"/>
                <a:gd name="T67" fmla="*/ 41 h 225"/>
                <a:gd name="T68" fmla="*/ 181 w 217"/>
                <a:gd name="T69" fmla="*/ 27 h 225"/>
                <a:gd name="T70" fmla="*/ 193 w 217"/>
                <a:gd name="T71" fmla="*/ 14 h 225"/>
                <a:gd name="T72" fmla="*/ 204 w 217"/>
                <a:gd name="T73" fmla="*/ 1 h 225"/>
                <a:gd name="T74" fmla="*/ 210 w 217"/>
                <a:gd name="T75" fmla="*/ 1 h 225"/>
                <a:gd name="T76" fmla="*/ 215 w 217"/>
                <a:gd name="T77" fmla="*/ 0 h 225"/>
                <a:gd name="T78" fmla="*/ 217 w 217"/>
                <a:gd name="T79" fmla="*/ 2 h 225"/>
                <a:gd name="T80" fmla="*/ 216 w 217"/>
                <a:gd name="T81" fmla="*/ 9 h 2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17"/>
                <a:gd name="T124" fmla="*/ 0 h 225"/>
                <a:gd name="T125" fmla="*/ 217 w 217"/>
                <a:gd name="T126" fmla="*/ 225 h 22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17" h="225">
                  <a:moveTo>
                    <a:pt x="216" y="9"/>
                  </a:moveTo>
                  <a:lnTo>
                    <a:pt x="202" y="22"/>
                  </a:lnTo>
                  <a:lnTo>
                    <a:pt x="189" y="36"/>
                  </a:lnTo>
                  <a:lnTo>
                    <a:pt x="175" y="50"/>
                  </a:lnTo>
                  <a:lnTo>
                    <a:pt x="162" y="64"/>
                  </a:lnTo>
                  <a:lnTo>
                    <a:pt x="149" y="79"/>
                  </a:lnTo>
                  <a:lnTo>
                    <a:pt x="136" y="93"/>
                  </a:lnTo>
                  <a:lnTo>
                    <a:pt x="124" y="108"/>
                  </a:lnTo>
                  <a:lnTo>
                    <a:pt x="111" y="121"/>
                  </a:lnTo>
                  <a:lnTo>
                    <a:pt x="98" y="136"/>
                  </a:lnTo>
                  <a:lnTo>
                    <a:pt x="85" y="149"/>
                  </a:lnTo>
                  <a:lnTo>
                    <a:pt x="72" y="163"/>
                  </a:lnTo>
                  <a:lnTo>
                    <a:pt x="59" y="176"/>
                  </a:lnTo>
                  <a:lnTo>
                    <a:pt x="44" y="189"/>
                  </a:lnTo>
                  <a:lnTo>
                    <a:pt x="31" y="202"/>
                  </a:lnTo>
                  <a:lnTo>
                    <a:pt x="16" y="213"/>
                  </a:lnTo>
                  <a:lnTo>
                    <a:pt x="1" y="225"/>
                  </a:lnTo>
                  <a:lnTo>
                    <a:pt x="0" y="221"/>
                  </a:lnTo>
                  <a:lnTo>
                    <a:pt x="1" y="219"/>
                  </a:lnTo>
                  <a:lnTo>
                    <a:pt x="3" y="217"/>
                  </a:lnTo>
                  <a:lnTo>
                    <a:pt x="4" y="214"/>
                  </a:lnTo>
                  <a:lnTo>
                    <a:pt x="17" y="202"/>
                  </a:lnTo>
                  <a:lnTo>
                    <a:pt x="30" y="188"/>
                  </a:lnTo>
                  <a:lnTo>
                    <a:pt x="43" y="175"/>
                  </a:lnTo>
                  <a:lnTo>
                    <a:pt x="56" y="161"/>
                  </a:lnTo>
                  <a:lnTo>
                    <a:pt x="69" y="148"/>
                  </a:lnTo>
                  <a:lnTo>
                    <a:pt x="82" y="135"/>
                  </a:lnTo>
                  <a:lnTo>
                    <a:pt x="95" y="121"/>
                  </a:lnTo>
                  <a:lnTo>
                    <a:pt x="107" y="108"/>
                  </a:lnTo>
                  <a:lnTo>
                    <a:pt x="121" y="94"/>
                  </a:lnTo>
                  <a:lnTo>
                    <a:pt x="133" y="81"/>
                  </a:lnTo>
                  <a:lnTo>
                    <a:pt x="145" y="67"/>
                  </a:lnTo>
                  <a:lnTo>
                    <a:pt x="157" y="54"/>
                  </a:lnTo>
                  <a:lnTo>
                    <a:pt x="169" y="41"/>
                  </a:lnTo>
                  <a:lnTo>
                    <a:pt x="181" y="27"/>
                  </a:lnTo>
                  <a:lnTo>
                    <a:pt x="193" y="14"/>
                  </a:lnTo>
                  <a:lnTo>
                    <a:pt x="204" y="1"/>
                  </a:lnTo>
                  <a:lnTo>
                    <a:pt x="210" y="1"/>
                  </a:lnTo>
                  <a:lnTo>
                    <a:pt x="215" y="0"/>
                  </a:lnTo>
                  <a:lnTo>
                    <a:pt x="217" y="2"/>
                  </a:lnTo>
                  <a:lnTo>
                    <a:pt x="216" y="9"/>
                  </a:lnTo>
                  <a:close/>
                </a:path>
              </a:pathLst>
            </a:custGeom>
            <a:solidFill>
              <a:srgbClr val="000000"/>
            </a:solidFill>
            <a:ln w="9525">
              <a:noFill/>
              <a:round/>
              <a:headEnd/>
              <a:tailEnd/>
            </a:ln>
          </p:spPr>
          <p:txBody>
            <a:bodyPr/>
            <a:lstStyle/>
            <a:p>
              <a:endParaRPr lang="en-US" dirty="0"/>
            </a:p>
          </p:txBody>
        </p:sp>
        <p:sp>
          <p:nvSpPr>
            <p:cNvPr id="109" name="Freeform 111"/>
            <p:cNvSpPr>
              <a:spLocks/>
            </p:cNvSpPr>
            <p:nvPr/>
          </p:nvSpPr>
          <p:spPr bwMode="auto">
            <a:xfrm>
              <a:off x="2625" y="3064"/>
              <a:ext cx="64" cy="57"/>
            </a:xfrm>
            <a:custGeom>
              <a:avLst/>
              <a:gdLst>
                <a:gd name="T0" fmla="*/ 64 w 64"/>
                <a:gd name="T1" fmla="*/ 54 h 57"/>
                <a:gd name="T2" fmla="*/ 50 w 64"/>
                <a:gd name="T3" fmla="*/ 57 h 57"/>
                <a:gd name="T4" fmla="*/ 38 w 64"/>
                <a:gd name="T5" fmla="*/ 54 h 57"/>
                <a:gd name="T6" fmla="*/ 30 w 64"/>
                <a:gd name="T7" fmla="*/ 48 h 57"/>
                <a:gd name="T8" fmla="*/ 23 w 64"/>
                <a:gd name="T9" fmla="*/ 40 h 57"/>
                <a:gd name="T10" fmla="*/ 17 w 64"/>
                <a:gd name="T11" fmla="*/ 28 h 57"/>
                <a:gd name="T12" fmla="*/ 11 w 64"/>
                <a:gd name="T13" fmla="*/ 18 h 57"/>
                <a:gd name="T14" fmla="*/ 6 w 64"/>
                <a:gd name="T15" fmla="*/ 8 h 57"/>
                <a:gd name="T16" fmla="*/ 0 w 64"/>
                <a:gd name="T17" fmla="*/ 0 h 57"/>
                <a:gd name="T18" fmla="*/ 9 w 64"/>
                <a:gd name="T19" fmla="*/ 5 h 57"/>
                <a:gd name="T20" fmla="*/ 18 w 64"/>
                <a:gd name="T21" fmla="*/ 11 h 57"/>
                <a:gd name="T22" fmla="*/ 26 w 64"/>
                <a:gd name="T23" fmla="*/ 17 h 57"/>
                <a:gd name="T24" fmla="*/ 34 w 64"/>
                <a:gd name="T25" fmla="*/ 24 h 57"/>
                <a:gd name="T26" fmla="*/ 42 w 64"/>
                <a:gd name="T27" fmla="*/ 31 h 57"/>
                <a:gd name="T28" fmla="*/ 50 w 64"/>
                <a:gd name="T29" fmla="*/ 39 h 57"/>
                <a:gd name="T30" fmla="*/ 57 w 64"/>
                <a:gd name="T31" fmla="*/ 47 h 57"/>
                <a:gd name="T32" fmla="*/ 64 w 64"/>
                <a:gd name="T33" fmla="*/ 54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57"/>
                <a:gd name="T53" fmla="*/ 64 w 64"/>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57">
                  <a:moveTo>
                    <a:pt x="64" y="54"/>
                  </a:moveTo>
                  <a:lnTo>
                    <a:pt x="50" y="57"/>
                  </a:lnTo>
                  <a:lnTo>
                    <a:pt x="38" y="54"/>
                  </a:lnTo>
                  <a:lnTo>
                    <a:pt x="30" y="48"/>
                  </a:lnTo>
                  <a:lnTo>
                    <a:pt x="23" y="40"/>
                  </a:lnTo>
                  <a:lnTo>
                    <a:pt x="17" y="28"/>
                  </a:lnTo>
                  <a:lnTo>
                    <a:pt x="11" y="18"/>
                  </a:lnTo>
                  <a:lnTo>
                    <a:pt x="6" y="8"/>
                  </a:lnTo>
                  <a:lnTo>
                    <a:pt x="0" y="0"/>
                  </a:lnTo>
                  <a:lnTo>
                    <a:pt x="9" y="5"/>
                  </a:lnTo>
                  <a:lnTo>
                    <a:pt x="18" y="11"/>
                  </a:lnTo>
                  <a:lnTo>
                    <a:pt x="26" y="17"/>
                  </a:lnTo>
                  <a:lnTo>
                    <a:pt x="34" y="24"/>
                  </a:lnTo>
                  <a:lnTo>
                    <a:pt x="42" y="31"/>
                  </a:lnTo>
                  <a:lnTo>
                    <a:pt x="50" y="39"/>
                  </a:lnTo>
                  <a:lnTo>
                    <a:pt x="57" y="47"/>
                  </a:lnTo>
                  <a:lnTo>
                    <a:pt x="64" y="54"/>
                  </a:lnTo>
                  <a:close/>
                </a:path>
              </a:pathLst>
            </a:custGeom>
            <a:solidFill>
              <a:srgbClr val="BFDDFF"/>
            </a:solidFill>
            <a:ln w="9525">
              <a:noFill/>
              <a:round/>
              <a:headEnd/>
              <a:tailEnd/>
            </a:ln>
          </p:spPr>
          <p:txBody>
            <a:bodyPr/>
            <a:lstStyle/>
            <a:p>
              <a:endParaRPr lang="en-US" dirty="0"/>
            </a:p>
          </p:txBody>
        </p:sp>
        <p:sp>
          <p:nvSpPr>
            <p:cNvPr id="110" name="Freeform 112"/>
            <p:cNvSpPr>
              <a:spLocks/>
            </p:cNvSpPr>
            <p:nvPr/>
          </p:nvSpPr>
          <p:spPr bwMode="auto">
            <a:xfrm>
              <a:off x="2433" y="3128"/>
              <a:ext cx="121" cy="128"/>
            </a:xfrm>
            <a:custGeom>
              <a:avLst/>
              <a:gdLst>
                <a:gd name="T0" fmla="*/ 121 w 121"/>
                <a:gd name="T1" fmla="*/ 12 h 128"/>
                <a:gd name="T2" fmla="*/ 106 w 121"/>
                <a:gd name="T3" fmla="*/ 27 h 128"/>
                <a:gd name="T4" fmla="*/ 92 w 121"/>
                <a:gd name="T5" fmla="*/ 43 h 128"/>
                <a:gd name="T6" fmla="*/ 76 w 121"/>
                <a:gd name="T7" fmla="*/ 58 h 128"/>
                <a:gd name="T8" fmla="*/ 62 w 121"/>
                <a:gd name="T9" fmla="*/ 74 h 128"/>
                <a:gd name="T10" fmla="*/ 46 w 121"/>
                <a:gd name="T11" fmla="*/ 88 h 128"/>
                <a:gd name="T12" fmla="*/ 32 w 121"/>
                <a:gd name="T13" fmla="*/ 103 h 128"/>
                <a:gd name="T14" fmla="*/ 16 w 121"/>
                <a:gd name="T15" fmla="*/ 116 h 128"/>
                <a:gd name="T16" fmla="*/ 0 w 121"/>
                <a:gd name="T17" fmla="*/ 128 h 128"/>
                <a:gd name="T18" fmla="*/ 0 w 121"/>
                <a:gd name="T19" fmla="*/ 122 h 128"/>
                <a:gd name="T20" fmla="*/ 16 w 121"/>
                <a:gd name="T21" fmla="*/ 108 h 128"/>
                <a:gd name="T22" fmla="*/ 32 w 121"/>
                <a:gd name="T23" fmla="*/ 92 h 128"/>
                <a:gd name="T24" fmla="*/ 47 w 121"/>
                <a:gd name="T25" fmla="*/ 77 h 128"/>
                <a:gd name="T26" fmla="*/ 62 w 121"/>
                <a:gd name="T27" fmla="*/ 60 h 128"/>
                <a:gd name="T28" fmla="*/ 76 w 121"/>
                <a:gd name="T29" fmla="*/ 45 h 128"/>
                <a:gd name="T30" fmla="*/ 91 w 121"/>
                <a:gd name="T31" fmla="*/ 29 h 128"/>
                <a:gd name="T32" fmla="*/ 106 w 121"/>
                <a:gd name="T33" fmla="*/ 15 h 128"/>
                <a:gd name="T34" fmla="*/ 121 w 121"/>
                <a:gd name="T35" fmla="*/ 0 h 128"/>
                <a:gd name="T36" fmla="*/ 121 w 121"/>
                <a:gd name="T37" fmla="*/ 12 h 1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1"/>
                <a:gd name="T58" fmla="*/ 0 h 128"/>
                <a:gd name="T59" fmla="*/ 121 w 121"/>
                <a:gd name="T60" fmla="*/ 128 h 1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1" h="128">
                  <a:moveTo>
                    <a:pt x="121" y="12"/>
                  </a:moveTo>
                  <a:lnTo>
                    <a:pt x="106" y="27"/>
                  </a:lnTo>
                  <a:lnTo>
                    <a:pt x="92" y="43"/>
                  </a:lnTo>
                  <a:lnTo>
                    <a:pt x="76" y="58"/>
                  </a:lnTo>
                  <a:lnTo>
                    <a:pt x="62" y="74"/>
                  </a:lnTo>
                  <a:lnTo>
                    <a:pt x="46" y="88"/>
                  </a:lnTo>
                  <a:lnTo>
                    <a:pt x="32" y="103"/>
                  </a:lnTo>
                  <a:lnTo>
                    <a:pt x="16" y="116"/>
                  </a:lnTo>
                  <a:lnTo>
                    <a:pt x="0" y="128"/>
                  </a:lnTo>
                  <a:lnTo>
                    <a:pt x="0" y="122"/>
                  </a:lnTo>
                  <a:lnTo>
                    <a:pt x="16" y="108"/>
                  </a:lnTo>
                  <a:lnTo>
                    <a:pt x="32" y="92"/>
                  </a:lnTo>
                  <a:lnTo>
                    <a:pt x="47" y="77"/>
                  </a:lnTo>
                  <a:lnTo>
                    <a:pt x="62" y="60"/>
                  </a:lnTo>
                  <a:lnTo>
                    <a:pt x="76" y="45"/>
                  </a:lnTo>
                  <a:lnTo>
                    <a:pt x="91" y="29"/>
                  </a:lnTo>
                  <a:lnTo>
                    <a:pt x="106" y="15"/>
                  </a:lnTo>
                  <a:lnTo>
                    <a:pt x="121" y="0"/>
                  </a:lnTo>
                  <a:lnTo>
                    <a:pt x="121" y="12"/>
                  </a:lnTo>
                  <a:close/>
                </a:path>
              </a:pathLst>
            </a:custGeom>
            <a:solidFill>
              <a:srgbClr val="000000"/>
            </a:solidFill>
            <a:ln w="9525">
              <a:noFill/>
              <a:round/>
              <a:headEnd/>
              <a:tailEnd/>
            </a:ln>
          </p:spPr>
          <p:txBody>
            <a:bodyPr/>
            <a:lstStyle/>
            <a:p>
              <a:endParaRPr lang="en-US" dirty="0"/>
            </a:p>
          </p:txBody>
        </p:sp>
        <p:sp>
          <p:nvSpPr>
            <p:cNvPr id="111" name="Freeform 113"/>
            <p:cNvSpPr>
              <a:spLocks/>
            </p:cNvSpPr>
            <p:nvPr/>
          </p:nvSpPr>
          <p:spPr bwMode="auto">
            <a:xfrm>
              <a:off x="3121" y="3137"/>
              <a:ext cx="146" cy="158"/>
            </a:xfrm>
            <a:custGeom>
              <a:avLst/>
              <a:gdLst>
                <a:gd name="T0" fmla="*/ 146 w 146"/>
                <a:gd name="T1" fmla="*/ 6 h 158"/>
                <a:gd name="T2" fmla="*/ 128 w 146"/>
                <a:gd name="T3" fmla="*/ 24 h 158"/>
                <a:gd name="T4" fmla="*/ 112 w 146"/>
                <a:gd name="T5" fmla="*/ 44 h 158"/>
                <a:gd name="T6" fmla="*/ 93 w 146"/>
                <a:gd name="T7" fmla="*/ 65 h 158"/>
                <a:gd name="T8" fmla="*/ 75 w 146"/>
                <a:gd name="T9" fmla="*/ 84 h 158"/>
                <a:gd name="T10" fmla="*/ 57 w 146"/>
                <a:gd name="T11" fmla="*/ 104 h 158"/>
                <a:gd name="T12" fmla="*/ 38 w 146"/>
                <a:gd name="T13" fmla="*/ 124 h 158"/>
                <a:gd name="T14" fmla="*/ 20 w 146"/>
                <a:gd name="T15" fmla="*/ 141 h 158"/>
                <a:gd name="T16" fmla="*/ 0 w 146"/>
                <a:gd name="T17" fmla="*/ 158 h 158"/>
                <a:gd name="T18" fmla="*/ 0 w 146"/>
                <a:gd name="T19" fmla="*/ 148 h 158"/>
                <a:gd name="T20" fmla="*/ 18 w 146"/>
                <a:gd name="T21" fmla="*/ 130 h 158"/>
                <a:gd name="T22" fmla="*/ 34 w 146"/>
                <a:gd name="T23" fmla="*/ 111 h 158"/>
                <a:gd name="T24" fmla="*/ 52 w 146"/>
                <a:gd name="T25" fmla="*/ 92 h 158"/>
                <a:gd name="T26" fmla="*/ 70 w 146"/>
                <a:gd name="T27" fmla="*/ 73 h 158"/>
                <a:gd name="T28" fmla="*/ 88 w 146"/>
                <a:gd name="T29" fmla="*/ 54 h 158"/>
                <a:gd name="T30" fmla="*/ 106 w 146"/>
                <a:gd name="T31" fmla="*/ 35 h 158"/>
                <a:gd name="T32" fmla="*/ 126 w 146"/>
                <a:gd name="T33" fmla="*/ 17 h 158"/>
                <a:gd name="T34" fmla="*/ 146 w 146"/>
                <a:gd name="T35" fmla="*/ 0 h 158"/>
                <a:gd name="T36" fmla="*/ 146 w 146"/>
                <a:gd name="T37" fmla="*/ 6 h 1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158"/>
                <a:gd name="T59" fmla="*/ 146 w 146"/>
                <a:gd name="T60" fmla="*/ 158 h 15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158">
                  <a:moveTo>
                    <a:pt x="146" y="6"/>
                  </a:moveTo>
                  <a:lnTo>
                    <a:pt x="128" y="24"/>
                  </a:lnTo>
                  <a:lnTo>
                    <a:pt x="112" y="44"/>
                  </a:lnTo>
                  <a:lnTo>
                    <a:pt x="93" y="65"/>
                  </a:lnTo>
                  <a:lnTo>
                    <a:pt x="75" y="84"/>
                  </a:lnTo>
                  <a:lnTo>
                    <a:pt x="57" y="104"/>
                  </a:lnTo>
                  <a:lnTo>
                    <a:pt x="38" y="124"/>
                  </a:lnTo>
                  <a:lnTo>
                    <a:pt x="20" y="141"/>
                  </a:lnTo>
                  <a:lnTo>
                    <a:pt x="0" y="158"/>
                  </a:lnTo>
                  <a:lnTo>
                    <a:pt x="0" y="148"/>
                  </a:lnTo>
                  <a:lnTo>
                    <a:pt x="18" y="130"/>
                  </a:lnTo>
                  <a:lnTo>
                    <a:pt x="34" y="111"/>
                  </a:lnTo>
                  <a:lnTo>
                    <a:pt x="52" y="92"/>
                  </a:lnTo>
                  <a:lnTo>
                    <a:pt x="70" y="73"/>
                  </a:lnTo>
                  <a:lnTo>
                    <a:pt x="88" y="54"/>
                  </a:lnTo>
                  <a:lnTo>
                    <a:pt x="106" y="35"/>
                  </a:lnTo>
                  <a:lnTo>
                    <a:pt x="126" y="17"/>
                  </a:lnTo>
                  <a:lnTo>
                    <a:pt x="146" y="0"/>
                  </a:lnTo>
                  <a:lnTo>
                    <a:pt x="146" y="6"/>
                  </a:lnTo>
                  <a:close/>
                </a:path>
              </a:pathLst>
            </a:custGeom>
            <a:solidFill>
              <a:srgbClr val="000000"/>
            </a:solidFill>
            <a:ln w="9525">
              <a:noFill/>
              <a:round/>
              <a:headEnd/>
              <a:tailEnd/>
            </a:ln>
          </p:spPr>
          <p:txBody>
            <a:bodyPr/>
            <a:lstStyle/>
            <a:p>
              <a:endParaRPr lang="en-US" dirty="0"/>
            </a:p>
          </p:txBody>
        </p:sp>
        <p:sp>
          <p:nvSpPr>
            <p:cNvPr id="112" name="Freeform 114"/>
            <p:cNvSpPr>
              <a:spLocks/>
            </p:cNvSpPr>
            <p:nvPr/>
          </p:nvSpPr>
          <p:spPr bwMode="auto">
            <a:xfrm>
              <a:off x="2431" y="3173"/>
              <a:ext cx="155" cy="157"/>
            </a:xfrm>
            <a:custGeom>
              <a:avLst/>
              <a:gdLst>
                <a:gd name="T0" fmla="*/ 155 w 155"/>
                <a:gd name="T1" fmla="*/ 11 h 157"/>
                <a:gd name="T2" fmla="*/ 8 w 155"/>
                <a:gd name="T3" fmla="*/ 155 h 157"/>
                <a:gd name="T4" fmla="*/ 0 w 155"/>
                <a:gd name="T5" fmla="*/ 157 h 157"/>
                <a:gd name="T6" fmla="*/ 0 w 155"/>
                <a:gd name="T7" fmla="*/ 148 h 157"/>
                <a:gd name="T8" fmla="*/ 18 w 155"/>
                <a:gd name="T9" fmla="*/ 128 h 157"/>
                <a:gd name="T10" fmla="*/ 38 w 155"/>
                <a:gd name="T11" fmla="*/ 109 h 157"/>
                <a:gd name="T12" fmla="*/ 58 w 155"/>
                <a:gd name="T13" fmla="*/ 90 h 157"/>
                <a:gd name="T14" fmla="*/ 77 w 155"/>
                <a:gd name="T15" fmla="*/ 71 h 157"/>
                <a:gd name="T16" fmla="*/ 96 w 155"/>
                <a:gd name="T17" fmla="*/ 52 h 157"/>
                <a:gd name="T18" fmla="*/ 116 w 155"/>
                <a:gd name="T19" fmla="*/ 35 h 157"/>
                <a:gd name="T20" fmla="*/ 135 w 155"/>
                <a:gd name="T21" fmla="*/ 17 h 157"/>
                <a:gd name="T22" fmla="*/ 155 w 155"/>
                <a:gd name="T23" fmla="*/ 0 h 157"/>
                <a:gd name="T24" fmla="*/ 155 w 155"/>
                <a:gd name="T25" fmla="*/ 11 h 1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5"/>
                <a:gd name="T40" fmla="*/ 0 h 157"/>
                <a:gd name="T41" fmla="*/ 155 w 155"/>
                <a:gd name="T42" fmla="*/ 157 h 1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5" h="157">
                  <a:moveTo>
                    <a:pt x="155" y="11"/>
                  </a:moveTo>
                  <a:lnTo>
                    <a:pt x="8" y="155"/>
                  </a:lnTo>
                  <a:lnTo>
                    <a:pt x="0" y="157"/>
                  </a:lnTo>
                  <a:lnTo>
                    <a:pt x="0" y="148"/>
                  </a:lnTo>
                  <a:lnTo>
                    <a:pt x="18" y="128"/>
                  </a:lnTo>
                  <a:lnTo>
                    <a:pt x="38" y="109"/>
                  </a:lnTo>
                  <a:lnTo>
                    <a:pt x="58" y="90"/>
                  </a:lnTo>
                  <a:lnTo>
                    <a:pt x="77" y="71"/>
                  </a:lnTo>
                  <a:lnTo>
                    <a:pt x="96" y="52"/>
                  </a:lnTo>
                  <a:lnTo>
                    <a:pt x="116" y="35"/>
                  </a:lnTo>
                  <a:lnTo>
                    <a:pt x="135" y="17"/>
                  </a:lnTo>
                  <a:lnTo>
                    <a:pt x="155" y="0"/>
                  </a:lnTo>
                  <a:lnTo>
                    <a:pt x="155" y="11"/>
                  </a:lnTo>
                  <a:close/>
                </a:path>
              </a:pathLst>
            </a:custGeom>
            <a:solidFill>
              <a:srgbClr val="000000"/>
            </a:solidFill>
            <a:ln w="9525">
              <a:noFill/>
              <a:round/>
              <a:headEnd/>
              <a:tailEnd/>
            </a:ln>
          </p:spPr>
          <p:txBody>
            <a:bodyPr/>
            <a:lstStyle/>
            <a:p>
              <a:endParaRPr lang="en-US" dirty="0"/>
            </a:p>
          </p:txBody>
        </p:sp>
        <p:sp>
          <p:nvSpPr>
            <p:cNvPr id="113" name="Freeform 115"/>
            <p:cNvSpPr>
              <a:spLocks/>
            </p:cNvSpPr>
            <p:nvPr/>
          </p:nvSpPr>
          <p:spPr bwMode="auto">
            <a:xfrm>
              <a:off x="2682" y="3179"/>
              <a:ext cx="185" cy="193"/>
            </a:xfrm>
            <a:custGeom>
              <a:avLst/>
              <a:gdLst>
                <a:gd name="T0" fmla="*/ 185 w 185"/>
                <a:gd name="T1" fmla="*/ 0 h 193"/>
                <a:gd name="T2" fmla="*/ 167 w 185"/>
                <a:gd name="T3" fmla="*/ 23 h 193"/>
                <a:gd name="T4" fmla="*/ 148 w 185"/>
                <a:gd name="T5" fmla="*/ 44 h 193"/>
                <a:gd name="T6" fmla="*/ 128 w 185"/>
                <a:gd name="T7" fmla="*/ 67 h 193"/>
                <a:gd name="T8" fmla="*/ 107 w 185"/>
                <a:gd name="T9" fmla="*/ 89 h 193"/>
                <a:gd name="T10" fmla="*/ 87 w 185"/>
                <a:gd name="T11" fmla="*/ 112 h 193"/>
                <a:gd name="T12" fmla="*/ 66 w 185"/>
                <a:gd name="T13" fmla="*/ 133 h 193"/>
                <a:gd name="T14" fmla="*/ 46 w 185"/>
                <a:gd name="T15" fmla="*/ 156 h 193"/>
                <a:gd name="T16" fmla="*/ 27 w 185"/>
                <a:gd name="T17" fmla="*/ 179 h 193"/>
                <a:gd name="T18" fmla="*/ 20 w 185"/>
                <a:gd name="T19" fmla="*/ 182 h 193"/>
                <a:gd name="T20" fmla="*/ 13 w 185"/>
                <a:gd name="T21" fmla="*/ 188 h 193"/>
                <a:gd name="T22" fmla="*/ 6 w 185"/>
                <a:gd name="T23" fmla="*/ 193 h 193"/>
                <a:gd name="T24" fmla="*/ 0 w 185"/>
                <a:gd name="T25" fmla="*/ 192 h 193"/>
                <a:gd name="T26" fmla="*/ 4 w 185"/>
                <a:gd name="T27" fmla="*/ 185 h 193"/>
                <a:gd name="T28" fmla="*/ 8 w 185"/>
                <a:gd name="T29" fmla="*/ 180 h 193"/>
                <a:gd name="T30" fmla="*/ 14 w 185"/>
                <a:gd name="T31" fmla="*/ 174 h 193"/>
                <a:gd name="T32" fmla="*/ 21 w 185"/>
                <a:gd name="T33" fmla="*/ 168 h 193"/>
                <a:gd name="T34" fmla="*/ 27 w 185"/>
                <a:gd name="T35" fmla="*/ 164 h 193"/>
                <a:gd name="T36" fmla="*/ 33 w 185"/>
                <a:gd name="T37" fmla="*/ 158 h 193"/>
                <a:gd name="T38" fmla="*/ 38 w 185"/>
                <a:gd name="T39" fmla="*/ 153 h 193"/>
                <a:gd name="T40" fmla="*/ 42 w 185"/>
                <a:gd name="T41" fmla="*/ 146 h 193"/>
                <a:gd name="T42" fmla="*/ 60 w 185"/>
                <a:gd name="T43" fmla="*/ 127 h 193"/>
                <a:gd name="T44" fmla="*/ 77 w 185"/>
                <a:gd name="T45" fmla="*/ 107 h 193"/>
                <a:gd name="T46" fmla="*/ 94 w 185"/>
                <a:gd name="T47" fmla="*/ 88 h 193"/>
                <a:gd name="T48" fmla="*/ 110 w 185"/>
                <a:gd name="T49" fmla="*/ 67 h 193"/>
                <a:gd name="T50" fmla="*/ 127 w 185"/>
                <a:gd name="T51" fmla="*/ 47 h 193"/>
                <a:gd name="T52" fmla="*/ 145 w 185"/>
                <a:gd name="T53" fmla="*/ 30 h 193"/>
                <a:gd name="T54" fmla="*/ 163 w 185"/>
                <a:gd name="T55" fmla="*/ 13 h 193"/>
                <a:gd name="T56" fmla="*/ 183 w 185"/>
                <a:gd name="T57" fmla="*/ 0 h 193"/>
                <a:gd name="T58" fmla="*/ 185 w 185"/>
                <a:gd name="T59" fmla="*/ 0 h 1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5"/>
                <a:gd name="T91" fmla="*/ 0 h 193"/>
                <a:gd name="T92" fmla="*/ 185 w 185"/>
                <a:gd name="T93" fmla="*/ 193 h 19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5" h="193">
                  <a:moveTo>
                    <a:pt x="185" y="0"/>
                  </a:moveTo>
                  <a:lnTo>
                    <a:pt x="167" y="23"/>
                  </a:lnTo>
                  <a:lnTo>
                    <a:pt x="148" y="44"/>
                  </a:lnTo>
                  <a:lnTo>
                    <a:pt x="128" y="67"/>
                  </a:lnTo>
                  <a:lnTo>
                    <a:pt x="107" y="89"/>
                  </a:lnTo>
                  <a:lnTo>
                    <a:pt x="87" y="112"/>
                  </a:lnTo>
                  <a:lnTo>
                    <a:pt x="66" y="133"/>
                  </a:lnTo>
                  <a:lnTo>
                    <a:pt x="46" y="156"/>
                  </a:lnTo>
                  <a:lnTo>
                    <a:pt x="27" y="179"/>
                  </a:lnTo>
                  <a:lnTo>
                    <a:pt x="20" y="182"/>
                  </a:lnTo>
                  <a:lnTo>
                    <a:pt x="13" y="188"/>
                  </a:lnTo>
                  <a:lnTo>
                    <a:pt x="6" y="193"/>
                  </a:lnTo>
                  <a:lnTo>
                    <a:pt x="0" y="192"/>
                  </a:lnTo>
                  <a:lnTo>
                    <a:pt x="4" y="185"/>
                  </a:lnTo>
                  <a:lnTo>
                    <a:pt x="8" y="180"/>
                  </a:lnTo>
                  <a:lnTo>
                    <a:pt x="14" y="174"/>
                  </a:lnTo>
                  <a:lnTo>
                    <a:pt x="21" y="168"/>
                  </a:lnTo>
                  <a:lnTo>
                    <a:pt x="27" y="164"/>
                  </a:lnTo>
                  <a:lnTo>
                    <a:pt x="33" y="158"/>
                  </a:lnTo>
                  <a:lnTo>
                    <a:pt x="38" y="153"/>
                  </a:lnTo>
                  <a:lnTo>
                    <a:pt x="42" y="146"/>
                  </a:lnTo>
                  <a:lnTo>
                    <a:pt x="60" y="127"/>
                  </a:lnTo>
                  <a:lnTo>
                    <a:pt x="77" y="107"/>
                  </a:lnTo>
                  <a:lnTo>
                    <a:pt x="94" y="88"/>
                  </a:lnTo>
                  <a:lnTo>
                    <a:pt x="110" y="67"/>
                  </a:lnTo>
                  <a:lnTo>
                    <a:pt x="127" y="47"/>
                  </a:lnTo>
                  <a:lnTo>
                    <a:pt x="145" y="30"/>
                  </a:lnTo>
                  <a:lnTo>
                    <a:pt x="163" y="13"/>
                  </a:lnTo>
                  <a:lnTo>
                    <a:pt x="183" y="0"/>
                  </a:lnTo>
                  <a:lnTo>
                    <a:pt x="185" y="0"/>
                  </a:lnTo>
                  <a:close/>
                </a:path>
              </a:pathLst>
            </a:custGeom>
            <a:solidFill>
              <a:srgbClr val="000000"/>
            </a:solidFill>
            <a:ln w="9525">
              <a:noFill/>
              <a:round/>
              <a:headEnd/>
              <a:tailEnd/>
            </a:ln>
          </p:spPr>
          <p:txBody>
            <a:bodyPr/>
            <a:lstStyle/>
            <a:p>
              <a:endParaRPr lang="en-US" dirty="0"/>
            </a:p>
          </p:txBody>
        </p:sp>
        <p:sp>
          <p:nvSpPr>
            <p:cNvPr id="114" name="Freeform 116"/>
            <p:cNvSpPr>
              <a:spLocks/>
            </p:cNvSpPr>
            <p:nvPr/>
          </p:nvSpPr>
          <p:spPr bwMode="auto">
            <a:xfrm>
              <a:off x="2526" y="3184"/>
              <a:ext cx="117" cy="128"/>
            </a:xfrm>
            <a:custGeom>
              <a:avLst/>
              <a:gdLst>
                <a:gd name="T0" fmla="*/ 117 w 117"/>
                <a:gd name="T1" fmla="*/ 10 h 128"/>
                <a:gd name="T2" fmla="*/ 6 w 117"/>
                <a:gd name="T3" fmla="*/ 128 h 128"/>
                <a:gd name="T4" fmla="*/ 0 w 117"/>
                <a:gd name="T5" fmla="*/ 128 h 128"/>
                <a:gd name="T6" fmla="*/ 10 w 117"/>
                <a:gd name="T7" fmla="*/ 110 h 128"/>
                <a:gd name="T8" fmla="*/ 23 w 117"/>
                <a:gd name="T9" fmla="*/ 92 h 128"/>
                <a:gd name="T10" fmla="*/ 36 w 117"/>
                <a:gd name="T11" fmla="*/ 76 h 128"/>
                <a:gd name="T12" fmla="*/ 52 w 117"/>
                <a:gd name="T13" fmla="*/ 60 h 128"/>
                <a:gd name="T14" fmla="*/ 67 w 117"/>
                <a:gd name="T15" fmla="*/ 45 h 128"/>
                <a:gd name="T16" fmla="*/ 84 w 117"/>
                <a:gd name="T17" fmla="*/ 30 h 128"/>
                <a:gd name="T18" fmla="*/ 100 w 117"/>
                <a:gd name="T19" fmla="*/ 15 h 128"/>
                <a:gd name="T20" fmla="*/ 117 w 117"/>
                <a:gd name="T21" fmla="*/ 0 h 128"/>
                <a:gd name="T22" fmla="*/ 117 w 117"/>
                <a:gd name="T23" fmla="*/ 10 h 1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7"/>
                <a:gd name="T37" fmla="*/ 0 h 128"/>
                <a:gd name="T38" fmla="*/ 117 w 117"/>
                <a:gd name="T39" fmla="*/ 128 h 1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7" h="128">
                  <a:moveTo>
                    <a:pt x="117" y="10"/>
                  </a:moveTo>
                  <a:lnTo>
                    <a:pt x="6" y="128"/>
                  </a:lnTo>
                  <a:lnTo>
                    <a:pt x="0" y="128"/>
                  </a:lnTo>
                  <a:lnTo>
                    <a:pt x="10" y="110"/>
                  </a:lnTo>
                  <a:lnTo>
                    <a:pt x="23" y="92"/>
                  </a:lnTo>
                  <a:lnTo>
                    <a:pt x="36" y="76"/>
                  </a:lnTo>
                  <a:lnTo>
                    <a:pt x="52" y="60"/>
                  </a:lnTo>
                  <a:lnTo>
                    <a:pt x="67" y="45"/>
                  </a:lnTo>
                  <a:lnTo>
                    <a:pt x="84" y="30"/>
                  </a:lnTo>
                  <a:lnTo>
                    <a:pt x="100" y="15"/>
                  </a:lnTo>
                  <a:lnTo>
                    <a:pt x="117" y="0"/>
                  </a:lnTo>
                  <a:lnTo>
                    <a:pt x="117" y="10"/>
                  </a:lnTo>
                  <a:close/>
                </a:path>
              </a:pathLst>
            </a:custGeom>
            <a:solidFill>
              <a:srgbClr val="000000"/>
            </a:solidFill>
            <a:ln w="9525">
              <a:noFill/>
              <a:round/>
              <a:headEnd/>
              <a:tailEnd/>
            </a:ln>
          </p:spPr>
          <p:txBody>
            <a:bodyPr/>
            <a:lstStyle/>
            <a:p>
              <a:endParaRPr lang="en-US" dirty="0"/>
            </a:p>
          </p:txBody>
        </p:sp>
        <p:sp>
          <p:nvSpPr>
            <p:cNvPr id="115" name="Freeform 117"/>
            <p:cNvSpPr>
              <a:spLocks/>
            </p:cNvSpPr>
            <p:nvPr/>
          </p:nvSpPr>
          <p:spPr bwMode="auto">
            <a:xfrm>
              <a:off x="2554" y="3185"/>
              <a:ext cx="161" cy="173"/>
            </a:xfrm>
            <a:custGeom>
              <a:avLst/>
              <a:gdLst>
                <a:gd name="T0" fmla="*/ 161 w 161"/>
                <a:gd name="T1" fmla="*/ 9 h 173"/>
                <a:gd name="T2" fmla="*/ 140 w 161"/>
                <a:gd name="T3" fmla="*/ 30 h 173"/>
                <a:gd name="T4" fmla="*/ 121 w 161"/>
                <a:gd name="T5" fmla="*/ 52 h 173"/>
                <a:gd name="T6" fmla="*/ 101 w 161"/>
                <a:gd name="T7" fmla="*/ 72 h 173"/>
                <a:gd name="T8" fmla="*/ 82 w 161"/>
                <a:gd name="T9" fmla="*/ 94 h 173"/>
                <a:gd name="T10" fmla="*/ 63 w 161"/>
                <a:gd name="T11" fmla="*/ 115 h 173"/>
                <a:gd name="T12" fmla="*/ 43 w 161"/>
                <a:gd name="T13" fmla="*/ 136 h 173"/>
                <a:gd name="T14" fmla="*/ 24 w 161"/>
                <a:gd name="T15" fmla="*/ 154 h 173"/>
                <a:gd name="T16" fmla="*/ 3 w 161"/>
                <a:gd name="T17" fmla="*/ 173 h 173"/>
                <a:gd name="T18" fmla="*/ 1 w 161"/>
                <a:gd name="T19" fmla="*/ 173 h 173"/>
                <a:gd name="T20" fmla="*/ 0 w 161"/>
                <a:gd name="T21" fmla="*/ 170 h 173"/>
                <a:gd name="T22" fmla="*/ 0 w 161"/>
                <a:gd name="T23" fmla="*/ 168 h 173"/>
                <a:gd name="T24" fmla="*/ 0 w 161"/>
                <a:gd name="T25" fmla="*/ 164 h 173"/>
                <a:gd name="T26" fmla="*/ 19 w 161"/>
                <a:gd name="T27" fmla="*/ 144 h 173"/>
                <a:gd name="T28" fmla="*/ 38 w 161"/>
                <a:gd name="T29" fmla="*/ 124 h 173"/>
                <a:gd name="T30" fmla="*/ 57 w 161"/>
                <a:gd name="T31" fmla="*/ 103 h 173"/>
                <a:gd name="T32" fmla="*/ 76 w 161"/>
                <a:gd name="T33" fmla="*/ 82 h 173"/>
                <a:gd name="T34" fmla="*/ 95 w 161"/>
                <a:gd name="T35" fmla="*/ 61 h 173"/>
                <a:gd name="T36" fmla="*/ 114 w 161"/>
                <a:gd name="T37" fmla="*/ 40 h 173"/>
                <a:gd name="T38" fmla="*/ 134 w 161"/>
                <a:gd name="T39" fmla="*/ 21 h 173"/>
                <a:gd name="T40" fmla="*/ 155 w 161"/>
                <a:gd name="T41" fmla="*/ 0 h 173"/>
                <a:gd name="T42" fmla="*/ 161 w 161"/>
                <a:gd name="T43" fmla="*/ 0 h 173"/>
                <a:gd name="T44" fmla="*/ 161 w 161"/>
                <a:gd name="T45" fmla="*/ 9 h 1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1"/>
                <a:gd name="T70" fmla="*/ 0 h 173"/>
                <a:gd name="T71" fmla="*/ 161 w 161"/>
                <a:gd name="T72" fmla="*/ 173 h 17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1" h="173">
                  <a:moveTo>
                    <a:pt x="161" y="9"/>
                  </a:moveTo>
                  <a:lnTo>
                    <a:pt x="140" y="30"/>
                  </a:lnTo>
                  <a:lnTo>
                    <a:pt x="121" y="52"/>
                  </a:lnTo>
                  <a:lnTo>
                    <a:pt x="101" y="72"/>
                  </a:lnTo>
                  <a:lnTo>
                    <a:pt x="82" y="94"/>
                  </a:lnTo>
                  <a:lnTo>
                    <a:pt x="63" y="115"/>
                  </a:lnTo>
                  <a:lnTo>
                    <a:pt x="43" y="136"/>
                  </a:lnTo>
                  <a:lnTo>
                    <a:pt x="24" y="154"/>
                  </a:lnTo>
                  <a:lnTo>
                    <a:pt x="3" y="173"/>
                  </a:lnTo>
                  <a:lnTo>
                    <a:pt x="1" y="173"/>
                  </a:lnTo>
                  <a:lnTo>
                    <a:pt x="0" y="170"/>
                  </a:lnTo>
                  <a:lnTo>
                    <a:pt x="0" y="168"/>
                  </a:lnTo>
                  <a:lnTo>
                    <a:pt x="0" y="164"/>
                  </a:lnTo>
                  <a:lnTo>
                    <a:pt x="19" y="144"/>
                  </a:lnTo>
                  <a:lnTo>
                    <a:pt x="38" y="124"/>
                  </a:lnTo>
                  <a:lnTo>
                    <a:pt x="57" y="103"/>
                  </a:lnTo>
                  <a:lnTo>
                    <a:pt x="76" y="82"/>
                  </a:lnTo>
                  <a:lnTo>
                    <a:pt x="95" y="61"/>
                  </a:lnTo>
                  <a:lnTo>
                    <a:pt x="114" y="40"/>
                  </a:lnTo>
                  <a:lnTo>
                    <a:pt x="134" y="21"/>
                  </a:lnTo>
                  <a:lnTo>
                    <a:pt x="155" y="0"/>
                  </a:lnTo>
                  <a:lnTo>
                    <a:pt x="161" y="0"/>
                  </a:lnTo>
                  <a:lnTo>
                    <a:pt x="161" y="9"/>
                  </a:lnTo>
                  <a:close/>
                </a:path>
              </a:pathLst>
            </a:custGeom>
            <a:solidFill>
              <a:srgbClr val="000000"/>
            </a:solidFill>
            <a:ln w="9525">
              <a:noFill/>
              <a:round/>
              <a:headEnd/>
              <a:tailEnd/>
            </a:ln>
          </p:spPr>
          <p:txBody>
            <a:bodyPr/>
            <a:lstStyle/>
            <a:p>
              <a:endParaRPr lang="en-US" dirty="0"/>
            </a:p>
          </p:txBody>
        </p:sp>
        <p:sp>
          <p:nvSpPr>
            <p:cNvPr id="116" name="Freeform 118"/>
            <p:cNvSpPr>
              <a:spLocks/>
            </p:cNvSpPr>
            <p:nvPr/>
          </p:nvSpPr>
          <p:spPr bwMode="auto">
            <a:xfrm>
              <a:off x="2604" y="3185"/>
              <a:ext cx="186" cy="195"/>
            </a:xfrm>
            <a:custGeom>
              <a:avLst/>
              <a:gdLst>
                <a:gd name="T0" fmla="*/ 186 w 186"/>
                <a:gd name="T1" fmla="*/ 2 h 195"/>
                <a:gd name="T2" fmla="*/ 176 w 186"/>
                <a:gd name="T3" fmla="*/ 16 h 195"/>
                <a:gd name="T4" fmla="*/ 166 w 186"/>
                <a:gd name="T5" fmla="*/ 28 h 195"/>
                <a:gd name="T6" fmla="*/ 155 w 186"/>
                <a:gd name="T7" fmla="*/ 40 h 195"/>
                <a:gd name="T8" fmla="*/ 144 w 186"/>
                <a:gd name="T9" fmla="*/ 53 h 195"/>
                <a:gd name="T10" fmla="*/ 134 w 186"/>
                <a:gd name="T11" fmla="*/ 64 h 195"/>
                <a:gd name="T12" fmla="*/ 122 w 186"/>
                <a:gd name="T13" fmla="*/ 77 h 195"/>
                <a:gd name="T14" fmla="*/ 112 w 186"/>
                <a:gd name="T15" fmla="*/ 88 h 195"/>
                <a:gd name="T16" fmla="*/ 101 w 186"/>
                <a:gd name="T17" fmla="*/ 99 h 195"/>
                <a:gd name="T18" fmla="*/ 89 w 186"/>
                <a:gd name="T19" fmla="*/ 111 h 195"/>
                <a:gd name="T20" fmla="*/ 78 w 186"/>
                <a:gd name="T21" fmla="*/ 123 h 195"/>
                <a:gd name="T22" fmla="*/ 67 w 186"/>
                <a:gd name="T23" fmla="*/ 134 h 195"/>
                <a:gd name="T24" fmla="*/ 55 w 186"/>
                <a:gd name="T25" fmla="*/ 146 h 195"/>
                <a:gd name="T26" fmla="*/ 43 w 186"/>
                <a:gd name="T27" fmla="*/ 158 h 195"/>
                <a:gd name="T28" fmla="*/ 31 w 186"/>
                <a:gd name="T29" fmla="*/ 171 h 195"/>
                <a:gd name="T30" fmla="*/ 20 w 186"/>
                <a:gd name="T31" fmla="*/ 183 h 195"/>
                <a:gd name="T32" fmla="*/ 8 w 186"/>
                <a:gd name="T33" fmla="*/ 195 h 195"/>
                <a:gd name="T34" fmla="*/ 0 w 186"/>
                <a:gd name="T35" fmla="*/ 195 h 195"/>
                <a:gd name="T36" fmla="*/ 0 w 186"/>
                <a:gd name="T37" fmla="*/ 188 h 195"/>
                <a:gd name="T38" fmla="*/ 12 w 186"/>
                <a:gd name="T39" fmla="*/ 177 h 195"/>
                <a:gd name="T40" fmla="*/ 24 w 186"/>
                <a:gd name="T41" fmla="*/ 164 h 195"/>
                <a:gd name="T42" fmla="*/ 36 w 186"/>
                <a:gd name="T43" fmla="*/ 153 h 195"/>
                <a:gd name="T44" fmla="*/ 46 w 186"/>
                <a:gd name="T45" fmla="*/ 141 h 195"/>
                <a:gd name="T46" fmla="*/ 57 w 186"/>
                <a:gd name="T47" fmla="*/ 128 h 195"/>
                <a:gd name="T48" fmla="*/ 69 w 186"/>
                <a:gd name="T49" fmla="*/ 117 h 195"/>
                <a:gd name="T50" fmla="*/ 79 w 186"/>
                <a:gd name="T51" fmla="*/ 105 h 195"/>
                <a:gd name="T52" fmla="*/ 89 w 186"/>
                <a:gd name="T53" fmla="*/ 92 h 195"/>
                <a:gd name="T54" fmla="*/ 101 w 186"/>
                <a:gd name="T55" fmla="*/ 81 h 195"/>
                <a:gd name="T56" fmla="*/ 111 w 186"/>
                <a:gd name="T57" fmla="*/ 68 h 195"/>
                <a:gd name="T58" fmla="*/ 121 w 186"/>
                <a:gd name="T59" fmla="*/ 57 h 195"/>
                <a:gd name="T60" fmla="*/ 133 w 186"/>
                <a:gd name="T61" fmla="*/ 46 h 195"/>
                <a:gd name="T62" fmla="*/ 143 w 186"/>
                <a:gd name="T63" fmla="*/ 33 h 195"/>
                <a:gd name="T64" fmla="*/ 154 w 186"/>
                <a:gd name="T65" fmla="*/ 22 h 195"/>
                <a:gd name="T66" fmla="*/ 166 w 186"/>
                <a:gd name="T67" fmla="*/ 12 h 195"/>
                <a:gd name="T68" fmla="*/ 177 w 186"/>
                <a:gd name="T69" fmla="*/ 0 h 195"/>
                <a:gd name="T70" fmla="*/ 180 w 186"/>
                <a:gd name="T71" fmla="*/ 0 h 195"/>
                <a:gd name="T72" fmla="*/ 183 w 186"/>
                <a:gd name="T73" fmla="*/ 0 h 195"/>
                <a:gd name="T74" fmla="*/ 185 w 186"/>
                <a:gd name="T75" fmla="*/ 1 h 195"/>
                <a:gd name="T76" fmla="*/ 186 w 186"/>
                <a:gd name="T77" fmla="*/ 2 h 19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6"/>
                <a:gd name="T118" fmla="*/ 0 h 195"/>
                <a:gd name="T119" fmla="*/ 186 w 186"/>
                <a:gd name="T120" fmla="*/ 195 h 19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6" h="195">
                  <a:moveTo>
                    <a:pt x="186" y="2"/>
                  </a:moveTo>
                  <a:lnTo>
                    <a:pt x="176" y="16"/>
                  </a:lnTo>
                  <a:lnTo>
                    <a:pt x="166" y="28"/>
                  </a:lnTo>
                  <a:lnTo>
                    <a:pt x="155" y="40"/>
                  </a:lnTo>
                  <a:lnTo>
                    <a:pt x="144" y="53"/>
                  </a:lnTo>
                  <a:lnTo>
                    <a:pt x="134" y="64"/>
                  </a:lnTo>
                  <a:lnTo>
                    <a:pt x="122" y="77"/>
                  </a:lnTo>
                  <a:lnTo>
                    <a:pt x="112" y="88"/>
                  </a:lnTo>
                  <a:lnTo>
                    <a:pt x="101" y="99"/>
                  </a:lnTo>
                  <a:lnTo>
                    <a:pt x="89" y="111"/>
                  </a:lnTo>
                  <a:lnTo>
                    <a:pt x="78" y="123"/>
                  </a:lnTo>
                  <a:lnTo>
                    <a:pt x="67" y="134"/>
                  </a:lnTo>
                  <a:lnTo>
                    <a:pt x="55" y="146"/>
                  </a:lnTo>
                  <a:lnTo>
                    <a:pt x="43" y="158"/>
                  </a:lnTo>
                  <a:lnTo>
                    <a:pt x="31" y="171"/>
                  </a:lnTo>
                  <a:lnTo>
                    <a:pt x="20" y="183"/>
                  </a:lnTo>
                  <a:lnTo>
                    <a:pt x="8" y="195"/>
                  </a:lnTo>
                  <a:lnTo>
                    <a:pt x="0" y="195"/>
                  </a:lnTo>
                  <a:lnTo>
                    <a:pt x="0" y="188"/>
                  </a:lnTo>
                  <a:lnTo>
                    <a:pt x="12" y="177"/>
                  </a:lnTo>
                  <a:lnTo>
                    <a:pt x="24" y="164"/>
                  </a:lnTo>
                  <a:lnTo>
                    <a:pt x="36" y="153"/>
                  </a:lnTo>
                  <a:lnTo>
                    <a:pt x="46" y="141"/>
                  </a:lnTo>
                  <a:lnTo>
                    <a:pt x="57" y="128"/>
                  </a:lnTo>
                  <a:lnTo>
                    <a:pt x="69" y="117"/>
                  </a:lnTo>
                  <a:lnTo>
                    <a:pt x="79" y="105"/>
                  </a:lnTo>
                  <a:lnTo>
                    <a:pt x="89" y="92"/>
                  </a:lnTo>
                  <a:lnTo>
                    <a:pt x="101" y="81"/>
                  </a:lnTo>
                  <a:lnTo>
                    <a:pt x="111" y="68"/>
                  </a:lnTo>
                  <a:lnTo>
                    <a:pt x="121" y="57"/>
                  </a:lnTo>
                  <a:lnTo>
                    <a:pt x="133" y="46"/>
                  </a:lnTo>
                  <a:lnTo>
                    <a:pt x="143" y="33"/>
                  </a:lnTo>
                  <a:lnTo>
                    <a:pt x="154" y="22"/>
                  </a:lnTo>
                  <a:lnTo>
                    <a:pt x="166" y="12"/>
                  </a:lnTo>
                  <a:lnTo>
                    <a:pt x="177" y="0"/>
                  </a:lnTo>
                  <a:lnTo>
                    <a:pt x="180" y="0"/>
                  </a:lnTo>
                  <a:lnTo>
                    <a:pt x="183" y="0"/>
                  </a:lnTo>
                  <a:lnTo>
                    <a:pt x="185" y="1"/>
                  </a:lnTo>
                  <a:lnTo>
                    <a:pt x="186" y="2"/>
                  </a:lnTo>
                  <a:close/>
                </a:path>
              </a:pathLst>
            </a:custGeom>
            <a:solidFill>
              <a:srgbClr val="000000"/>
            </a:solidFill>
            <a:ln w="9525">
              <a:noFill/>
              <a:round/>
              <a:headEnd/>
              <a:tailEnd/>
            </a:ln>
          </p:spPr>
          <p:txBody>
            <a:bodyPr/>
            <a:lstStyle/>
            <a:p>
              <a:endParaRPr lang="en-US" dirty="0"/>
            </a:p>
          </p:txBody>
        </p:sp>
      </p:gr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457200"/>
            <a:ext cx="2481770" cy="646331"/>
          </a:xfrm>
          <a:prstGeom prst="rect">
            <a:avLst/>
          </a:prstGeom>
          <a:noFill/>
        </p:spPr>
        <p:txBody>
          <a:bodyPr wrap="none" rtlCol="0">
            <a:spAutoFit/>
          </a:bodyPr>
          <a:lstStyle/>
          <a:p>
            <a:r>
              <a:rPr lang="en-US" sz="3600" dirty="0" smtClean="0"/>
              <a:t>July 2015…..</a:t>
            </a:r>
            <a:endParaRPr lang="en-US" sz="36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1295400"/>
            <a:ext cx="6096000" cy="4572000"/>
          </a:xfrm>
          <a:prstGeom prst="rect">
            <a:avLst/>
          </a:prstGeom>
        </p:spPr>
      </p:pic>
    </p:spTree>
    <p:extLst>
      <p:ext uri="{BB962C8B-B14F-4D97-AF65-F5344CB8AC3E}">
        <p14:creationId xmlns:p14="http://schemas.microsoft.com/office/powerpoint/2010/main" val="2682539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457200"/>
            <a:ext cx="2481770" cy="646331"/>
          </a:xfrm>
          <a:prstGeom prst="rect">
            <a:avLst/>
          </a:prstGeom>
          <a:noFill/>
        </p:spPr>
        <p:txBody>
          <a:bodyPr wrap="none" rtlCol="0">
            <a:spAutoFit/>
          </a:bodyPr>
          <a:lstStyle/>
          <a:p>
            <a:r>
              <a:rPr lang="en-US" sz="3600" dirty="0" smtClean="0"/>
              <a:t>July 2015…..</a:t>
            </a:r>
            <a:endParaRPr lang="en-US" sz="36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371600"/>
            <a:ext cx="5892800" cy="4419600"/>
          </a:xfrm>
          <a:prstGeom prst="rect">
            <a:avLst/>
          </a:prstGeom>
        </p:spPr>
      </p:pic>
    </p:spTree>
    <p:extLst>
      <p:ext uri="{BB962C8B-B14F-4D97-AF65-F5344CB8AC3E}">
        <p14:creationId xmlns:p14="http://schemas.microsoft.com/office/powerpoint/2010/main" val="21345287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5275" y="1061760"/>
            <a:ext cx="8952525" cy="5110440"/>
          </a:xfrm>
          <a:prstGeom prst="rect">
            <a:avLst/>
          </a:prstGeom>
        </p:spPr>
      </p:pic>
      <p:sp>
        <p:nvSpPr>
          <p:cNvPr id="3" name="TextBox 2"/>
          <p:cNvSpPr txBox="1"/>
          <p:nvPr/>
        </p:nvSpPr>
        <p:spPr>
          <a:xfrm>
            <a:off x="762000" y="666690"/>
            <a:ext cx="7950061" cy="400110"/>
          </a:xfrm>
          <a:prstGeom prst="rect">
            <a:avLst/>
          </a:prstGeom>
          <a:noFill/>
        </p:spPr>
        <p:txBody>
          <a:bodyPr wrap="none" rtlCol="0">
            <a:spAutoFit/>
          </a:bodyPr>
          <a:lstStyle/>
          <a:p>
            <a:r>
              <a:rPr lang="en-US" sz="2000" b="1" dirty="0" smtClean="0">
                <a:solidFill>
                  <a:schemeClr val="accent1"/>
                </a:solidFill>
              </a:rPr>
              <a:t>Michigan Community Colleges Performance with NBS Thru October, 2015</a:t>
            </a:r>
            <a:endParaRPr lang="en-US" sz="2000" b="1" dirty="0">
              <a:solidFill>
                <a:schemeClr val="accent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79703"/>
            <a:ext cx="1330988" cy="550545"/>
          </a:xfrm>
          <a:prstGeom prst="rect">
            <a:avLst/>
          </a:prstGeom>
        </p:spPr>
      </p:pic>
    </p:spTree>
    <p:extLst>
      <p:ext uri="{BB962C8B-B14F-4D97-AF65-F5344CB8AC3E}">
        <p14:creationId xmlns:p14="http://schemas.microsoft.com/office/powerpoint/2010/main" val="2828122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www.canned-fresh.com/media/2012/09/alphabet-soup.jpg"/>
          <p:cNvPicPr/>
          <p:nvPr/>
        </p:nvPicPr>
        <p:blipFill>
          <a:blip r:embed="rId3" cstate="print"/>
          <a:srcRect/>
          <a:stretch>
            <a:fillRect/>
          </a:stretch>
        </p:blipFill>
        <p:spPr bwMode="auto">
          <a:xfrm>
            <a:off x="457200" y="304800"/>
            <a:ext cx="8153400" cy="5943600"/>
          </a:xfrm>
          <a:prstGeom prst="rect">
            <a:avLst/>
          </a:prstGeom>
          <a:noFill/>
          <a:ln w="9525">
            <a:noFill/>
            <a:miter lim="800000"/>
            <a:headEnd/>
            <a:tailEnd/>
          </a:ln>
        </p:spPr>
      </p:pic>
      <p:sp>
        <p:nvSpPr>
          <p:cNvPr id="2" name="Title 1"/>
          <p:cNvSpPr>
            <a:spLocks noGrp="1"/>
          </p:cNvSpPr>
          <p:nvPr>
            <p:ph type="title"/>
          </p:nvPr>
        </p:nvSpPr>
        <p:spPr>
          <a:xfrm>
            <a:off x="457200" y="1981200"/>
            <a:ext cx="8229600" cy="1143000"/>
          </a:xfrm>
        </p:spPr>
        <p:txBody>
          <a:bodyPr>
            <a:normAutofit fontScale="90000"/>
          </a:bodyPr>
          <a:lstStyle/>
          <a:p>
            <a:r>
              <a:rPr lang="en-US" b="1" dirty="0" smtClean="0">
                <a:solidFill>
                  <a:schemeClr val="bg1"/>
                </a:solidFill>
              </a:rPr>
              <a:t>Protecting PII</a:t>
            </a:r>
            <a:br>
              <a:rPr lang="en-US" b="1" dirty="0" smtClean="0">
                <a:solidFill>
                  <a:schemeClr val="bg1"/>
                </a:solidFill>
              </a:rPr>
            </a:br>
            <a:r>
              <a:rPr lang="en-US" b="1" dirty="0" smtClean="0">
                <a:solidFill>
                  <a:schemeClr val="bg1"/>
                </a:solidFill>
              </a:rPr>
              <a:t>Compliance Management</a:t>
            </a:r>
            <a:endParaRPr lang="en-US" b="1" dirty="0">
              <a:solidFill>
                <a:schemeClr val="bg1"/>
              </a:solidFill>
            </a:endParaRPr>
          </a:p>
        </p:txBody>
      </p:sp>
    </p:spTree>
    <p:extLst>
      <p:ext uri="{BB962C8B-B14F-4D97-AF65-F5344CB8AC3E}">
        <p14:creationId xmlns:p14="http://schemas.microsoft.com/office/powerpoint/2010/main" val="3420300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 Alphabet Soup</a:t>
            </a:r>
            <a:endParaRPr lang="en-US" dirty="0"/>
          </a:p>
        </p:txBody>
      </p:sp>
      <p:sp>
        <p:nvSpPr>
          <p:cNvPr id="3" name="Content Placeholder 2"/>
          <p:cNvSpPr txBox="1">
            <a:spLocks/>
          </p:cNvSpPr>
          <p:nvPr/>
        </p:nvSpPr>
        <p:spPr>
          <a:xfrm>
            <a:off x="457200" y="1600200"/>
            <a:ext cx="3657600" cy="4525963"/>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CFPB</a:t>
            </a:r>
          </a:p>
          <a:p>
            <a:r>
              <a:rPr lang="en-US" dirty="0" smtClean="0"/>
              <a:t>HEA</a:t>
            </a:r>
          </a:p>
          <a:p>
            <a:r>
              <a:rPr lang="en-US" dirty="0" smtClean="0"/>
              <a:t>FERPA</a:t>
            </a:r>
          </a:p>
          <a:p>
            <a:r>
              <a:rPr lang="en-US" dirty="0" smtClean="0"/>
              <a:t>GLBA</a:t>
            </a:r>
          </a:p>
          <a:p>
            <a:r>
              <a:rPr lang="en-US" dirty="0" smtClean="0"/>
              <a:t>HIPAA</a:t>
            </a:r>
          </a:p>
          <a:p>
            <a:r>
              <a:rPr lang="en-US" dirty="0" smtClean="0"/>
              <a:t>FCRA</a:t>
            </a:r>
          </a:p>
          <a:p>
            <a:r>
              <a:rPr lang="en-US" dirty="0" smtClean="0"/>
              <a:t>Red Flag Rules</a:t>
            </a:r>
          </a:p>
          <a:p>
            <a:r>
              <a:rPr lang="en-US" dirty="0" smtClean="0"/>
              <a:t>PCI DSS</a:t>
            </a:r>
          </a:p>
          <a:p>
            <a:r>
              <a:rPr lang="en-US" dirty="0" smtClean="0"/>
              <a:t>SCRA</a:t>
            </a:r>
          </a:p>
          <a:p>
            <a:r>
              <a:rPr lang="en-US" dirty="0" smtClean="0"/>
              <a:t>IRS</a:t>
            </a:r>
          </a:p>
          <a:p>
            <a:r>
              <a:rPr lang="en-US" dirty="0" smtClean="0"/>
              <a:t>ECOA – Reg. B</a:t>
            </a:r>
          </a:p>
          <a:p>
            <a:endParaRPr lang="en-US" dirty="0" smtClean="0"/>
          </a:p>
          <a:p>
            <a:endParaRPr lang="en-US" dirty="0" smtClean="0"/>
          </a:p>
        </p:txBody>
      </p:sp>
      <p:sp>
        <p:nvSpPr>
          <p:cNvPr id="4" name="Content Placeholder 3"/>
          <p:cNvSpPr txBox="1">
            <a:spLocks/>
          </p:cNvSpPr>
          <p:nvPr/>
        </p:nvSpPr>
        <p:spPr>
          <a:xfrm>
            <a:off x="4038600" y="1600200"/>
            <a:ext cx="4648200" cy="4525963"/>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TILA - Reg. Z</a:t>
            </a:r>
          </a:p>
          <a:p>
            <a:r>
              <a:rPr lang="en-US" smtClean="0"/>
              <a:t>EFTA – Reg. E</a:t>
            </a:r>
          </a:p>
          <a:p>
            <a:r>
              <a:rPr lang="en-US" smtClean="0"/>
              <a:t>U.S. Bankruptcy Code 11</a:t>
            </a:r>
          </a:p>
          <a:p>
            <a:r>
              <a:rPr lang="en-US" smtClean="0"/>
              <a:t>UDAAP</a:t>
            </a:r>
          </a:p>
          <a:p>
            <a:r>
              <a:rPr lang="en-US" smtClean="0"/>
              <a:t>FDCPA</a:t>
            </a:r>
          </a:p>
          <a:p>
            <a:r>
              <a:rPr lang="en-US" smtClean="0"/>
              <a:t>SOL</a:t>
            </a:r>
          </a:p>
          <a:p>
            <a:r>
              <a:rPr lang="en-US" smtClean="0"/>
              <a:t>Collection Cost</a:t>
            </a:r>
          </a:p>
          <a:p>
            <a:r>
              <a:rPr lang="en-US" smtClean="0"/>
              <a:t>State Specific Laws</a:t>
            </a:r>
          </a:p>
          <a:p>
            <a:r>
              <a:rPr lang="en-US" smtClean="0"/>
              <a:t>TCPA</a:t>
            </a:r>
          </a:p>
          <a:p>
            <a:r>
              <a:rPr lang="en-US" smtClean="0"/>
              <a:t>Audits</a:t>
            </a:r>
          </a:p>
          <a:p>
            <a:r>
              <a:rPr lang="en-US" smtClean="0"/>
              <a:t>License &amp; Bonding</a:t>
            </a:r>
          </a:p>
          <a:p>
            <a:endParaRPr lang="en-US" dirty="0"/>
          </a:p>
        </p:txBody>
      </p:sp>
    </p:spTree>
    <p:extLst>
      <p:ext uri="{BB962C8B-B14F-4D97-AF65-F5344CB8AC3E}">
        <p14:creationId xmlns:p14="http://schemas.microsoft.com/office/powerpoint/2010/main" val="426124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7" end="7"/>
                                            </p:txEl>
                                          </p:spTgt>
                                        </p:tgtEl>
                                        <p:attrNameLst>
                                          <p:attrName>style.color</p:attrName>
                                        </p:attrNameLst>
                                      </p:cBhvr>
                                      <p:to>
                                        <a:srgbClr val="FF0000"/>
                                      </p:to>
                                    </p:animClr>
                                    <p:animClr clrSpc="rgb" dir="cw">
                                      <p:cBhvr>
                                        <p:cTn id="7" dur="500" fill="hold"/>
                                        <p:tgtEl>
                                          <p:spTgt spid="3">
                                            <p:txEl>
                                              <p:pRg st="7" end="7"/>
                                            </p:txEl>
                                          </p:spTgt>
                                        </p:tgtEl>
                                        <p:attrNameLst>
                                          <p:attrName>fillcolor</p:attrName>
                                        </p:attrNameLst>
                                      </p:cBhvr>
                                      <p:to>
                                        <a:srgbClr val="FF0000"/>
                                      </p:to>
                                    </p:animClr>
                                    <p:set>
                                      <p:cBhvr>
                                        <p:cTn id="8" dur="500" fill="hold"/>
                                        <p:tgtEl>
                                          <p:spTgt spid="3">
                                            <p:txEl>
                                              <p:pRg st="7" end="7"/>
                                            </p:txEl>
                                          </p:spTgt>
                                        </p:tgtEl>
                                        <p:attrNameLst>
                                          <p:attrName>fill.type</p:attrName>
                                        </p:attrNameLst>
                                      </p:cBhvr>
                                      <p:to>
                                        <p:strVal val="solid"/>
                                      </p:to>
                                    </p:set>
                                    <p:set>
                                      <p:cBhvr>
                                        <p:cTn id="9" dur="500" fill="hold"/>
                                        <p:tgtEl>
                                          <p:spTgt spid="3">
                                            <p:txEl>
                                              <p:pRg st="7" end="7"/>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PCI DSS: What Every Business Officer Needs to Know</a:t>
            </a:r>
            <a:endParaRPr lang="en-US" dirty="0"/>
          </a:p>
        </p:txBody>
      </p:sp>
      <p:pic>
        <p:nvPicPr>
          <p:cNvPr id="7" name="Picture 2" descr="S:\000 OPEN JOBS\11076 - Bre McGahey - PCI\CHarlie-Brown-Mobi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1981200"/>
            <a:ext cx="4953000" cy="37116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204" y="6248399"/>
            <a:ext cx="778976" cy="481597"/>
          </a:xfrm>
          <a:prstGeom prst="rect">
            <a:avLst/>
          </a:prstGeom>
        </p:spPr>
      </p:pic>
      <p:pic>
        <p:nvPicPr>
          <p:cNvPr id="9" name="Picture 8" descr="pci logo.jpg"/>
          <p:cNvPicPr>
            <a:picLocks noChangeAspect="1"/>
          </p:cNvPicPr>
          <p:nvPr/>
        </p:nvPicPr>
        <p:blipFill>
          <a:blip r:embed="rId4" cstate="print"/>
          <a:stretch>
            <a:fillRect/>
          </a:stretch>
        </p:blipFill>
        <p:spPr>
          <a:xfrm>
            <a:off x="5963573" y="3628208"/>
            <a:ext cx="1981200" cy="617621"/>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QPSLIDECODE" val="2011120808322000004"/>
</p:tagLst>
</file>

<file path=ppt/tags/tag2.xml><?xml version="1.0" encoding="utf-8"?>
<p:tagLst xmlns:a="http://schemas.openxmlformats.org/drawingml/2006/main" xmlns:r="http://schemas.openxmlformats.org/officeDocument/2006/relationships" xmlns:p="http://schemas.openxmlformats.org/presentationml/2006/main">
  <p:tag name="ELAPSEDTIME" val="157.641"/>
  <p:tag name="AUDIO_ID" val="441"/>
  <p:tag name="ARTICULATE_SLIDE_NAV" val="44"/>
  <p:tag name="ARTICULATE_SLIDE_GUID" val="7ecb6e37-0cda-4298-a045-4a6deceee6b8"/>
</p:tagLst>
</file>

<file path=ppt/tags/tag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MARGIN_1" val="0"/>
  <p:tag name="MARGIN_2" val="36"/>
  <p:tag name="MARGIN_3" val="72"/>
  <p:tag name="MARGIN_4" val="108"/>
  <p:tag name="MARGIN_5" val="144"/>
  <p:tag name="FONT_SIZE" val="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688</TotalTime>
  <Words>1453</Words>
  <Application>Microsoft Office PowerPoint</Application>
  <PresentationFormat>On-screen Show (4:3)</PresentationFormat>
  <Paragraphs>304</Paragraphs>
  <Slides>33</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ＭＳ Ｐゴシック</vt:lpstr>
      <vt:lpstr>Arial</vt:lpstr>
      <vt:lpstr>Calibri</vt:lpstr>
      <vt:lpstr>Segoe UI Semibold</vt:lpstr>
      <vt:lpstr>Times New Roman</vt:lpstr>
      <vt:lpstr>Trebuchet MS</vt:lpstr>
      <vt:lpstr>Wingdings</vt:lpstr>
      <vt:lpstr>ヒラギノ角ゴ Pro W3</vt:lpstr>
      <vt:lpstr>Office Theme</vt:lpstr>
      <vt:lpstr>PowerPoint Presentation</vt:lpstr>
      <vt:lpstr>PowerPoint Presentation</vt:lpstr>
      <vt:lpstr>PowerPoint Presentation</vt:lpstr>
      <vt:lpstr>PowerPoint Presentation</vt:lpstr>
      <vt:lpstr>PowerPoint Presentation</vt:lpstr>
      <vt:lpstr>PowerPoint Presentation</vt:lpstr>
      <vt:lpstr>Protecting PII Compliance Management</vt:lpstr>
      <vt:lpstr>Compliance Alphabet Soup</vt:lpstr>
      <vt:lpstr>PCI DSS: What Every Business Officer Needs to Know</vt:lpstr>
      <vt:lpstr>5 Stages of PCI Grief</vt:lpstr>
      <vt:lpstr>PCI Security Standards Suite</vt:lpstr>
      <vt:lpstr>Recent Survey</vt:lpstr>
      <vt:lpstr>Why is PCI Compliance So Difficult?</vt:lpstr>
      <vt:lpstr>Colleges Campuses Are Like Cities…</vt:lpstr>
      <vt:lpstr>Looking Like This…</vt:lpstr>
      <vt:lpstr>PCI Compliance Myths</vt:lpstr>
      <vt:lpstr>PCI DSS Responsibility</vt:lpstr>
      <vt:lpstr>Most of the work…</vt:lpstr>
      <vt:lpstr>Preparation for Assessment</vt:lpstr>
      <vt:lpstr>Can I assess myself?</vt:lpstr>
      <vt:lpstr>PCI DSS: 6 Goals, 12 Requirements</vt:lpstr>
      <vt:lpstr>Merchant Levels</vt:lpstr>
      <vt:lpstr>Validation Requirements</vt:lpstr>
      <vt:lpstr>PowerPoint Presentation</vt:lpstr>
      <vt:lpstr>This is SAQ A for Merchant</vt:lpstr>
      <vt:lpstr>This is SAQ A-EP for Merchant</vt:lpstr>
      <vt:lpstr>Critical Change #2</vt:lpstr>
      <vt:lpstr>“Shared Responsibility”</vt:lpstr>
      <vt:lpstr>Example Contract Language</vt:lpstr>
      <vt:lpstr>Critical Change #3</vt:lpstr>
      <vt:lpstr>MOBILE PAYMENTS? </vt:lpstr>
      <vt:lpstr>Resources</vt:lpstr>
      <vt:lpstr>PowerPoint Presentation</vt:lpstr>
    </vt:vector>
  </TitlesOfParts>
  <Company>Nelnet,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rking</dc:creator>
  <cp:lastModifiedBy>Employee</cp:lastModifiedBy>
  <cp:revision>91</cp:revision>
  <dcterms:created xsi:type="dcterms:W3CDTF">2014-05-14T17:51:59Z</dcterms:created>
  <dcterms:modified xsi:type="dcterms:W3CDTF">2015-11-12T15:29:45Z</dcterms:modified>
</cp:coreProperties>
</file>